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8"/>
  </p:notesMasterIdLst>
  <p:sldIdLst>
    <p:sldId id="268" r:id="rId2"/>
    <p:sldId id="272" r:id="rId3"/>
    <p:sldId id="269" r:id="rId4"/>
    <p:sldId id="275" r:id="rId5"/>
    <p:sldId id="273" r:id="rId6"/>
    <p:sldId id="2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8" autoAdjust="0"/>
    <p:restoredTop sz="94660"/>
  </p:normalViewPr>
  <p:slideViewPr>
    <p:cSldViewPr snapToGrid="0">
      <p:cViewPr>
        <p:scale>
          <a:sx n="110" d="100"/>
          <a:sy n="110" d="100"/>
        </p:scale>
        <p:origin x="-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Student/Partner Participation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as of June</a:t>
            </a:r>
            <a:r>
              <a:rPr lang="en-US" sz="2000" b="1" baseline="0" dirty="0"/>
              <a:t> 2018</a:t>
            </a:r>
            <a:endParaRPr lang="en-US" sz="2000" b="1" dirty="0"/>
          </a:p>
        </c:rich>
      </c:tx>
      <c:layout>
        <c:manualLayout>
          <c:xMode val="edge"/>
          <c:yMode val="edge"/>
          <c:x val="0.34739729544676479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Positions Offered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CaPP Students Hired</c:v>
                </c:pt>
                <c:pt idx="1">
                  <c:v>Howard County</c:v>
                </c:pt>
                <c:pt idx="2">
                  <c:v>St. Joseph</c:v>
                </c:pt>
                <c:pt idx="3">
                  <c:v>Sinai</c:v>
                </c:pt>
                <c:pt idx="4">
                  <c:v>UMMC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43-4936-8950-37099B1D8A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S2 Hires to Date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CaPP Students Hired</c:v>
                </c:pt>
                <c:pt idx="1">
                  <c:v>Howard County</c:v>
                </c:pt>
                <c:pt idx="2">
                  <c:v>St. Joseph</c:v>
                </c:pt>
                <c:pt idx="3">
                  <c:v>Sinai</c:v>
                </c:pt>
                <c:pt idx="4">
                  <c:v>UMMC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43-4936-8950-37099B1D8A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S1 Hires to Date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 CaPP Students Hired</c:v>
                </c:pt>
                <c:pt idx="1">
                  <c:v>Howard County</c:v>
                </c:pt>
                <c:pt idx="2">
                  <c:v>St. Joseph</c:v>
                </c:pt>
                <c:pt idx="3">
                  <c:v>Sinai</c:v>
                </c:pt>
                <c:pt idx="4">
                  <c:v>UMMC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843-4936-8950-37099B1D8AE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623296"/>
        <c:axId val="35625216"/>
      </c:barChart>
      <c:catAx>
        <c:axId val="35623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Partner Hospital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25216"/>
        <c:crosses val="autoZero"/>
        <c:auto val="1"/>
        <c:lblAlgn val="ctr"/>
        <c:lblOffset val="100"/>
        <c:noMultiLvlLbl val="0"/>
      </c:catAx>
      <c:valAx>
        <c:axId val="3562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CaPP Positions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23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9E92E-E67C-43FB-A1A6-41924F91B6F3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3E7D5-9CDB-491D-9AE1-2E84B15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3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8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6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9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41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7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2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8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2D1E63-4FAD-44AF-9BDC-438C32834CC2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A4A901-47AE-4CD6-B355-43EDE198AEA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70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Partnership Program (</a:t>
            </a:r>
            <a:r>
              <a:rPr lang="en-US" dirty="0" err="1"/>
              <a:t>CaPP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Goal: To strengthen relationship between academia and practice</a:t>
            </a:r>
          </a:p>
          <a:p>
            <a:r>
              <a:rPr lang="en-US" sz="1800" dirty="0"/>
              <a:t>           Addresses needs:</a:t>
            </a:r>
          </a:p>
          <a:p>
            <a:pPr lvl="6"/>
            <a:r>
              <a:rPr lang="en-US" sz="1800" dirty="0"/>
              <a:t> Of students for additional training in clinical settings in preparation for new graduate nurse positions</a:t>
            </a:r>
          </a:p>
          <a:p>
            <a:pPr lvl="6"/>
            <a:r>
              <a:rPr lang="en-US" sz="1800" dirty="0"/>
              <a:t>Of the TU Department of Nursing for clinical sites</a:t>
            </a:r>
          </a:p>
          <a:p>
            <a:pPr lvl="6"/>
            <a:r>
              <a:rPr lang="en-US" sz="1800" dirty="0"/>
              <a:t>Of Maryland hospitals for new graduate nurses to fill staff nurse positions</a:t>
            </a:r>
          </a:p>
          <a:p>
            <a:r>
              <a:rPr lang="en-US" sz="1800" dirty="0"/>
              <a:t>Outcome: Approximately 150 Towson University Department </a:t>
            </a:r>
            <a:r>
              <a:rPr lang="en-US" sz="1800"/>
              <a:t>of Nursing </a:t>
            </a:r>
            <a:r>
              <a:rPr lang="en-US" sz="1800" dirty="0"/>
              <a:t>graduates will have completed clinical experiences through </a:t>
            </a:r>
            <a:r>
              <a:rPr lang="en-US" sz="1800" dirty="0" err="1"/>
              <a:t>CaPP</a:t>
            </a:r>
            <a:r>
              <a:rPr lang="en-US" sz="1800" dirty="0"/>
              <a:t> and have full time positions as staff nurses at partner health care systems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692" y="4588192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538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cap="small" dirty="0">
                <a:latin typeface="Bodoni MT Black" panose="02070A03080606020203" pitchFamily="18" charset="0"/>
              </a:rPr>
              <a:t>CaPP Partners</a:t>
            </a:r>
          </a:p>
        </p:txBody>
      </p:sp>
      <p:pic>
        <p:nvPicPr>
          <p:cNvPr id="2052" name="Picture 4" descr="Image result for johns hopkins nursing 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78" y="1825625"/>
            <a:ext cx="3199957" cy="192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13886" y="3719415"/>
            <a:ext cx="486555" cy="8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4" name="Picture 6" descr="Image result for howard General hospi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820" y="4227352"/>
            <a:ext cx="2428660" cy="182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st joseph hospital logo tow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94" y="4714903"/>
            <a:ext cx="4951116" cy="124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ummc baltimore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711" y="1941189"/>
            <a:ext cx="3722151" cy="192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sinai hospital maryland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711" y="2001864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133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1857" y="2615127"/>
            <a:ext cx="5889246" cy="246909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92563" y="3919993"/>
            <a:ext cx="1049573" cy="12324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562" y="3919993"/>
            <a:ext cx="10495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Phase 4: Full time employment</a:t>
            </a:r>
          </a:p>
          <a:p>
            <a:endParaRPr lang="en-US" sz="1100" dirty="0"/>
          </a:p>
          <a:p>
            <a:r>
              <a:rPr lang="en-US" sz="1100" dirty="0"/>
              <a:t>Paid, 2-3 year commitment</a:t>
            </a:r>
          </a:p>
        </p:txBody>
      </p:sp>
    </p:spTree>
    <p:extLst>
      <p:ext uri="{BB962C8B-B14F-4D97-AF65-F5344CB8AC3E}">
        <p14:creationId xmlns:p14="http://schemas.microsoft.com/office/powerpoint/2010/main" val="2361083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cap="small" dirty="0">
                <a:latin typeface="Bodoni MT" panose="02070603080606020203" pitchFamily="18" charset="0"/>
              </a:rPr>
              <a:t>What Is CaPP?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3887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416034178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88570836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342703478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3222315178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93273216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729722013"/>
                    </a:ext>
                  </a:extLst>
                </a:gridCol>
              </a:tblGrid>
              <a:tr h="1444518">
                <a:tc>
                  <a:txBody>
                    <a:bodyPr/>
                    <a:lstStyle/>
                    <a:p>
                      <a:r>
                        <a:rPr lang="en-US" dirty="0"/>
                        <a:t>Hospital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Senior Practicum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Summer Employment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Part-Time</a:t>
                      </a:r>
                      <a:r>
                        <a:rPr lang="en-US" baseline="0" dirty="0"/>
                        <a:t> Employment During Academic Year</a:t>
                      </a:r>
                      <a:endParaRPr lang="en-US" dirty="0"/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Scholarship Available?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Commitment Post-Graduation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2937770265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r>
                        <a:rPr lang="en-US" dirty="0"/>
                        <a:t>Howard General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2-years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1920550516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r>
                        <a:rPr lang="en-US" dirty="0"/>
                        <a:t>Johns</a:t>
                      </a:r>
                      <a:r>
                        <a:rPr lang="en-US" baseline="0" dirty="0"/>
                        <a:t> Hopkins</a:t>
                      </a:r>
                      <a:endParaRPr lang="en-US" dirty="0"/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3-years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2992568677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r>
                        <a:rPr lang="en-US" dirty="0"/>
                        <a:t>St.</a:t>
                      </a:r>
                      <a:r>
                        <a:rPr lang="en-US" baseline="0" dirty="0"/>
                        <a:t> Joseph</a:t>
                      </a:r>
                      <a:endParaRPr lang="en-US" dirty="0"/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2-years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697283469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r>
                        <a:rPr lang="en-US" dirty="0"/>
                        <a:t>Sinai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3-years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3170687820"/>
                  </a:ext>
                </a:extLst>
              </a:tr>
              <a:tr h="450640">
                <a:tc>
                  <a:txBody>
                    <a:bodyPr/>
                    <a:lstStyle/>
                    <a:p>
                      <a:r>
                        <a:rPr lang="en-US" dirty="0"/>
                        <a:t>UMMC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marL="87465" marR="8746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2-years</a:t>
                      </a:r>
                    </a:p>
                  </a:txBody>
                  <a:tcPr marL="87465" marR="87465"/>
                </a:tc>
                <a:extLst>
                  <a:ext uri="{0D108BD9-81ED-4DB2-BD59-A6C34878D82A}">
                    <a16:rowId xmlns:a16="http://schemas.microsoft.com/office/drawing/2014/main" xmlns="" val="4060486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534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5546"/>
            <a:ext cx="10515600" cy="5988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cap="small" dirty="0">
                <a:latin typeface="Bodoni MT" panose="02070603080606020203" pitchFamily="18" charset="0"/>
              </a:rPr>
              <a:t>Collaborative Partnership Program (CaPP)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940358"/>
              </p:ext>
            </p:extLst>
          </p:nvPr>
        </p:nvGraphicFramePr>
        <p:xfrm>
          <a:off x="791308" y="914400"/>
          <a:ext cx="10515600" cy="4911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* Johns Hopkins Hospital is in the process of interviewing TUDON applicants. Offers are expected in late June.</a:t>
            </a:r>
          </a:p>
        </p:txBody>
      </p:sp>
    </p:spTree>
    <p:extLst>
      <p:ext uri="{BB962C8B-B14F-4D97-AF65-F5344CB8AC3E}">
        <p14:creationId xmlns:p14="http://schemas.microsoft.com/office/powerpoint/2010/main" val="171484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343606" cy="810532"/>
          </a:xfrm>
        </p:spPr>
        <p:txBody>
          <a:bodyPr/>
          <a:lstStyle/>
          <a:p>
            <a:pPr algn="ctr"/>
            <a:r>
              <a:rPr lang="en-US" dirty="0">
                <a:latin typeface="Bodoni MT" panose="02070603080606020203" pitchFamily="18" charset="0"/>
              </a:rPr>
              <a:t>CaPP Challenges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8"/>
            <a:ext cx="10515600" cy="4496722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Students have reneged on acceptances at approximately three hospitals.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Many students reluctant to make 3-year post graduation employment commitment.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 The hiring cycle, procedures, and CaPP terms vary widely by hospital, making it confusing for students to identify nuances at each facility.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Hospital staffing challenges have made it difficult to work out details, identify a responsive “point person”, and ensure impacted staff are aware of all CaPP terms for their facility.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An integral component of the CaPP program is TUDON’s offer to train Nurse Preceptors. Some facilities have embraced this opportunity, while others have not.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 Partner hospitals are not always clear with their staff regarding preceptor obligations.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645917" y="5421086"/>
            <a:ext cx="8934995" cy="121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318" y="5541818"/>
            <a:ext cx="2499369" cy="121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282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1541</TotalTime>
  <Words>325</Words>
  <Application>Microsoft Office PowerPoint</Application>
  <PresentationFormat>Custom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Collaborative Partnership Program (CaPP)</vt:lpstr>
      <vt:lpstr>CaPP Partners</vt:lpstr>
      <vt:lpstr>Phases </vt:lpstr>
      <vt:lpstr>What Is CaPP?</vt:lpstr>
      <vt:lpstr>Collaborative Partnership Program (CaPP)</vt:lpstr>
      <vt:lpstr>CaPP Challenges To Date</vt:lpstr>
    </vt:vector>
  </TitlesOfParts>
  <Company>Towson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DEGREE COMPLETION INITIATIVE</dc:title>
  <dc:creator>Armstrong, Lorraine J.</dc:creator>
  <cp:lastModifiedBy>Kimberly Ford</cp:lastModifiedBy>
  <cp:revision>17</cp:revision>
  <dcterms:created xsi:type="dcterms:W3CDTF">2018-05-09T13:39:00Z</dcterms:created>
  <dcterms:modified xsi:type="dcterms:W3CDTF">2018-06-26T20:49:33Z</dcterms:modified>
</cp:coreProperties>
</file>