
<file path=[Content_Types].xml><?xml version="1.0" encoding="utf-8"?>
<Types xmlns="http://schemas.openxmlformats.org/package/2006/content-types">
  <Default Extension="png" ContentType="image/png"/>
  <Default Extension="png&amp;ehk=jY7KMw24ANspIlX8kpAZUg&amp;r=0&amp;pid=OfficeInsert"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476" r:id="rId2"/>
    <p:sldId id="288" r:id="rId3"/>
    <p:sldId id="318" r:id="rId4"/>
    <p:sldId id="304" r:id="rId5"/>
    <p:sldId id="294" r:id="rId6"/>
    <p:sldId id="316" r:id="rId7"/>
    <p:sldId id="296" r:id="rId8"/>
    <p:sldId id="507" r:id="rId9"/>
    <p:sldId id="306" r:id="rId10"/>
    <p:sldId id="310" r:id="rId11"/>
    <p:sldId id="320" r:id="rId12"/>
    <p:sldId id="496" r:id="rId13"/>
    <p:sldId id="256" r:id="rId14"/>
    <p:sldId id="478" r:id="rId15"/>
    <p:sldId id="287" r:id="rId16"/>
    <p:sldId id="502" r:id="rId17"/>
    <p:sldId id="481" r:id="rId18"/>
    <p:sldId id="486" r:id="rId19"/>
    <p:sldId id="314" r:id="rId20"/>
    <p:sldId id="480" r:id="rId21"/>
    <p:sldId id="503" r:id="rId22"/>
    <p:sldId id="483" r:id="rId23"/>
    <p:sldId id="485" r:id="rId24"/>
    <p:sldId id="505" r:id="rId25"/>
    <p:sldId id="504" r:id="rId26"/>
    <p:sldId id="517" r:id="rId27"/>
    <p:sldId id="506" r:id="rId28"/>
    <p:sldId id="26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Buckley" initials="KB" lastIdx="1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7748"/>
  </p:normalViewPr>
  <p:slideViewPr>
    <p:cSldViewPr snapToGrid="0" snapToObjects="1">
      <p:cViewPr>
        <p:scale>
          <a:sx n="81" d="100"/>
          <a:sy n="81" d="100"/>
        </p:scale>
        <p:origin x="-768"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02T12:14:53.865" idx="7">
    <p:pos x="10" y="10"/>
    <p:text>Do you have any evidence that giving our DNP's this expertise is going to "reduce moral distress and burnout among RNs"? If not, you may want to put a period after "healthcare".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8-02T12:03:15.513" idx="3">
    <p:pos x="10" y="10"/>
    <p:text>Move this to slide 7 - it seems to follow slide 6 better</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8-02T12:04:05.153" idx="4">
    <p:pos x="10" y="10"/>
    <p:text>Might be clearer to say "currently enrolled"</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20E96-D1E6-064E-9FF8-746512541C78}" type="datetimeFigureOut">
              <a:rPr lang="en-US" smtClean="0"/>
              <a:t>4/18/2019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79498-0F5B-564E-BDAC-5D8816574C6D}" type="slidenum">
              <a:rPr lang="en-US" smtClean="0"/>
              <a:t>‹#›</a:t>
            </a:fld>
            <a:endParaRPr lang="en-US"/>
          </a:p>
        </p:txBody>
      </p:sp>
    </p:spTree>
    <p:extLst>
      <p:ext uri="{BB962C8B-B14F-4D97-AF65-F5344CB8AC3E}">
        <p14:creationId xmlns:p14="http://schemas.microsoft.com/office/powerpoint/2010/main" val="2797744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Debra Bingham and I am an Associate Professor for Healthcare Quality and Safety in the Department of Partnerships, Professional Education, and Practice at the University of Maryland School of Nursing.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UMSON is recognized as one of the state and national leaders in nursing education. UMSON is also one of the largest schools of nursing in the state of Maryland and the United States. The depth and breadth of UMSON as a leader of DNP education cannot be over stated. For example, to date, UMSON has graduated over 200 DNP students and currently has approximately 500 DNP students enrolled. </a:t>
            </a:r>
          </a:p>
          <a:p>
            <a:endParaRPr lang="en-US" dirty="0"/>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1</a:t>
            </a:fld>
            <a:endParaRPr lang="en-US" dirty="0"/>
          </a:p>
        </p:txBody>
      </p:sp>
    </p:spTree>
    <p:extLst>
      <p:ext uri="{BB962C8B-B14F-4D97-AF65-F5344CB8AC3E}">
        <p14:creationId xmlns:p14="http://schemas.microsoft.com/office/powerpoint/2010/main" val="2264012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14</a:t>
            </a:fld>
            <a:endParaRPr lang="en-US" dirty="0"/>
          </a:p>
        </p:txBody>
      </p:sp>
    </p:spTree>
    <p:extLst>
      <p:ext uri="{BB962C8B-B14F-4D97-AF65-F5344CB8AC3E}">
        <p14:creationId xmlns:p14="http://schemas.microsoft.com/office/powerpoint/2010/main" val="3232975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17</a:t>
            </a:fld>
            <a:endParaRPr lang="en-US" dirty="0"/>
          </a:p>
        </p:txBody>
      </p:sp>
    </p:spTree>
    <p:extLst>
      <p:ext uri="{BB962C8B-B14F-4D97-AF65-F5344CB8AC3E}">
        <p14:creationId xmlns:p14="http://schemas.microsoft.com/office/powerpoint/2010/main" val="3659330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93% agree or strongly agree with “I believe that continuous quality improvement is an essential part of the daily work of the </a:t>
            </a:r>
            <a:r>
              <a:rPr lang="en-US" sz="1200" kern="1200" dirty="0" err="1">
                <a:solidFill>
                  <a:schemeClr val="tx1"/>
                </a:solidFill>
                <a:effectLst/>
                <a:latin typeface="+mn-lt"/>
                <a:ea typeface="+mn-ea"/>
                <a:cs typeface="+mn-cs"/>
              </a:rPr>
              <a:t>doctorally</a:t>
            </a:r>
            <a:r>
              <a:rPr lang="en-US" sz="1200" kern="1200" dirty="0">
                <a:solidFill>
                  <a:schemeClr val="tx1"/>
                </a:solidFill>
                <a:effectLst/>
                <a:latin typeface="+mn-lt"/>
                <a:ea typeface="+mn-ea"/>
                <a:cs typeface="+mn-cs"/>
              </a:rPr>
              <a:t> prepared nurse.”</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5BE79498-0F5B-564E-BDAC-5D8816574C6D}" type="slidenum">
              <a:rPr lang="en-US" smtClean="0"/>
              <a:t>18</a:t>
            </a:fld>
            <a:endParaRPr lang="en-US"/>
          </a:p>
        </p:txBody>
      </p:sp>
    </p:spTree>
    <p:extLst>
      <p:ext uri="{BB962C8B-B14F-4D97-AF65-F5344CB8AC3E}">
        <p14:creationId xmlns:p14="http://schemas.microsoft.com/office/powerpoint/2010/main" val="2336122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Advisors go here: </a:t>
            </a:r>
            <a:r>
              <a:rPr lang="en-US" dirty="0" err="1"/>
              <a:t>Dolansky</a:t>
            </a:r>
            <a:r>
              <a:rPr lang="en-US" dirty="0"/>
              <a:t> &amp; </a:t>
            </a:r>
            <a:r>
              <a:rPr lang="en-US" dirty="0" err="1"/>
              <a:t>Goldmann</a:t>
            </a:r>
            <a:r>
              <a:rPr lang="en-US" dirty="0"/>
              <a:t>. Do I need to cite photos? https://</a:t>
            </a:r>
            <a:r>
              <a:rPr lang="en-US" dirty="0" err="1"/>
              <a:t>www.hsph.harvard.edu</a:t>
            </a:r>
            <a:r>
              <a:rPr lang="en-US" dirty="0"/>
              <a:t>/</a:t>
            </a:r>
            <a:r>
              <a:rPr lang="en-US" dirty="0" err="1"/>
              <a:t>ecpe</a:t>
            </a:r>
            <a:r>
              <a:rPr lang="en-US" dirty="0"/>
              <a:t>/faculty/don-</a:t>
            </a:r>
            <a:r>
              <a:rPr lang="en-US" dirty="0" err="1"/>
              <a:t>goldmann</a:t>
            </a:r>
            <a:r>
              <a:rPr lang="en-US" dirty="0"/>
              <a:t>/</a:t>
            </a:r>
          </a:p>
          <a:p>
            <a:r>
              <a:rPr lang="en-US" dirty="0"/>
              <a:t>https://</a:t>
            </a:r>
            <a:r>
              <a:rPr lang="en-US" dirty="0" err="1"/>
              <a:t>case.edu</a:t>
            </a:r>
            <a:r>
              <a:rPr lang="en-US" dirty="0"/>
              <a:t>/nursing/about/</a:t>
            </a:r>
            <a:r>
              <a:rPr lang="en-US" dirty="0" err="1"/>
              <a:t>fpb</a:t>
            </a:r>
            <a:r>
              <a:rPr lang="en-US" dirty="0"/>
              <a:t>-directories/faculty-directory/</a:t>
            </a:r>
            <a:r>
              <a:rPr lang="en-US" dirty="0" err="1"/>
              <a:t>mary-dolansky</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20</a:t>
            </a:fld>
            <a:endParaRPr lang="en-US" dirty="0"/>
          </a:p>
        </p:txBody>
      </p:sp>
    </p:spTree>
    <p:extLst>
      <p:ext uri="{BB962C8B-B14F-4D97-AF65-F5344CB8AC3E}">
        <p14:creationId xmlns:p14="http://schemas.microsoft.com/office/powerpoint/2010/main" val="2418842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Weiner - </a:t>
            </a:r>
            <a:r>
              <a:rPr lang="en-US" sz="1200" dirty="0"/>
              <a:t>Widely published on implementation science, quality improvement, and readiness for change</a:t>
            </a:r>
          </a:p>
          <a:p>
            <a:endParaRPr lang="en-US" dirty="0"/>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22</a:t>
            </a:fld>
            <a:endParaRPr lang="en-US" dirty="0"/>
          </a:p>
        </p:txBody>
      </p:sp>
    </p:spTree>
    <p:extLst>
      <p:ext uri="{BB962C8B-B14F-4D97-AF65-F5344CB8AC3E}">
        <p14:creationId xmlns:p14="http://schemas.microsoft.com/office/powerpoint/2010/main" val="583254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up student survey</a:t>
            </a:r>
          </a:p>
          <a:p>
            <a:r>
              <a:rPr lang="en-US" dirty="0"/>
              <a:t>Curriculum changes</a:t>
            </a:r>
          </a:p>
          <a:p>
            <a:r>
              <a:rPr lang="en-US" dirty="0"/>
              <a:t>Publication schedule</a:t>
            </a:r>
          </a:p>
          <a:p>
            <a:endParaRPr lang="en-US" dirty="0"/>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23</a:t>
            </a:fld>
            <a:endParaRPr lang="en-US" dirty="0"/>
          </a:p>
        </p:txBody>
      </p:sp>
    </p:spTree>
    <p:extLst>
      <p:ext uri="{BB962C8B-B14F-4D97-AF65-F5344CB8AC3E}">
        <p14:creationId xmlns:p14="http://schemas.microsoft.com/office/powerpoint/2010/main" val="3033944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we are developing these QI Briefs and are identifying and implementing other strategies and tactics is to expand the University of Maryland School of Nursing’s Faculty expertise in utilizing and teaching QI and Safety concepts, methods, and tools.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see this as a joint effort where everyone is engaged in helping each other grow and learn! </a:t>
            </a:r>
            <a:r>
              <a:rPr lang="en-US" dirty="0">
                <a:latin typeface="Helvetica" panose="020B0604020202020204" pitchFamily="34" charset="0"/>
                <a:cs typeface="Helvetica" panose="020B0604020202020204" pitchFamily="34" charset="0"/>
              </a:rPr>
              <a:t>We will work together to expand our expertise in order to reduce the 17 year research to practice gap!</a:t>
            </a:r>
          </a:p>
          <a:p>
            <a:endParaRPr lang="en-US" dirty="0"/>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27</a:t>
            </a:fld>
            <a:endParaRPr lang="en-US" dirty="0"/>
          </a:p>
        </p:txBody>
      </p:sp>
    </p:spTree>
    <p:extLst>
      <p:ext uri="{BB962C8B-B14F-4D97-AF65-F5344CB8AC3E}">
        <p14:creationId xmlns:p14="http://schemas.microsoft.com/office/powerpoint/2010/main" val="3088114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79498-0F5B-564E-BDAC-5D8816574C6D}" type="slidenum">
              <a:rPr lang="en-US" smtClean="0"/>
              <a:t>28</a:t>
            </a:fld>
            <a:endParaRPr lang="en-US"/>
          </a:p>
        </p:txBody>
      </p:sp>
    </p:spTree>
    <p:extLst>
      <p:ext uri="{BB962C8B-B14F-4D97-AF65-F5344CB8AC3E}">
        <p14:creationId xmlns:p14="http://schemas.microsoft.com/office/powerpoint/2010/main" val="330043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many of you may know, the Institute of Medicine in 2001 highlighted the fact that it takes an average of 17 years for new knowledge that is generated by randomized controlled trials to be incorporated into practice, and even then application is highly uneven.</a:t>
            </a:r>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2</a:t>
            </a:fld>
            <a:endParaRPr lang="en-US" dirty="0"/>
          </a:p>
        </p:txBody>
      </p:sp>
    </p:spTree>
    <p:extLst>
      <p:ext uri="{BB962C8B-B14F-4D97-AF65-F5344CB8AC3E}">
        <p14:creationId xmlns:p14="http://schemas.microsoft.com/office/powerpoint/2010/main" val="3822847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More than one third (36%) of the respondents worked at two of the system's Magnet designated hospitals."</a:t>
            </a:r>
            <a:endParaRPr lang="en-US" dirty="0"/>
          </a:p>
          <a:p>
            <a:endParaRPr lang="en-US" dirty="0"/>
          </a:p>
        </p:txBody>
      </p:sp>
      <p:sp>
        <p:nvSpPr>
          <p:cNvPr id="4" name="Slide Number Placeholder 3"/>
          <p:cNvSpPr>
            <a:spLocks noGrp="1"/>
          </p:cNvSpPr>
          <p:nvPr>
            <p:ph type="sldNum" sz="quarter" idx="10"/>
          </p:nvPr>
        </p:nvSpPr>
        <p:spPr/>
        <p:txBody>
          <a:bodyPr/>
          <a:lstStyle/>
          <a:p>
            <a:fld id="{3A36E209-B493-475F-B675-5B95D2AEF613}" type="slidenum">
              <a:rPr lang="en-US" smtClean="0"/>
              <a:t>4</a:t>
            </a:fld>
            <a:endParaRPr lang="en-US"/>
          </a:p>
        </p:txBody>
      </p:sp>
    </p:spTree>
    <p:extLst>
      <p:ext uri="{BB962C8B-B14F-4D97-AF65-F5344CB8AC3E}">
        <p14:creationId xmlns:p14="http://schemas.microsoft.com/office/powerpoint/2010/main" val="2353531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Indeed, DNP’s expertise in translation or diffusion of research practice using QI methods is the key to reducing the 17-year research-to-practice gap!</a:t>
            </a:r>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5</a:t>
            </a:fld>
            <a:endParaRPr lang="en-US" dirty="0"/>
          </a:p>
        </p:txBody>
      </p:sp>
    </p:spTree>
    <p:extLst>
      <p:ext uri="{BB962C8B-B14F-4D97-AF65-F5344CB8AC3E}">
        <p14:creationId xmlns:p14="http://schemas.microsoft.com/office/powerpoint/2010/main" val="1017067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we are developing these QI Briefs and are identifying and implementing other strategies and tactics is to expand the University of Maryland School of Nursing’s Faculty expertise in utilizing and teaching QI and Safety concepts, methods, and tools.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see this as a joint effort where everyone is engaged in helping each other grow and learn! </a:t>
            </a:r>
            <a:r>
              <a:rPr lang="en-US" dirty="0">
                <a:latin typeface="Helvetica" panose="020B0604020202020204" pitchFamily="34" charset="0"/>
                <a:cs typeface="Helvetica" panose="020B0604020202020204" pitchFamily="34" charset="0"/>
              </a:rPr>
              <a:t>We will work together to expand our expertise in order to reduce the 17 year research to practice gap!</a:t>
            </a:r>
          </a:p>
          <a:p>
            <a:endParaRPr lang="en-US" dirty="0"/>
          </a:p>
        </p:txBody>
      </p:sp>
      <p:sp>
        <p:nvSpPr>
          <p:cNvPr id="4" name="Footer Placeholder 3"/>
          <p:cNvSpPr>
            <a:spLocks noGrp="1"/>
          </p:cNvSpPr>
          <p:nvPr>
            <p:ph type="ftr" sz="quarter" idx="10"/>
          </p:nvPr>
        </p:nvSpPr>
        <p:spPr/>
        <p:txBody>
          <a:bodyPr/>
          <a:lstStyle/>
          <a:p>
            <a:pPr>
              <a:defRPr/>
            </a:pPr>
            <a:r>
              <a:rPr lang="en-US"/>
              <a:t>@debra_bingham</a:t>
            </a:r>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8</a:t>
            </a:fld>
            <a:endParaRPr lang="en-US" dirty="0"/>
          </a:p>
        </p:txBody>
      </p:sp>
    </p:spTree>
    <p:extLst>
      <p:ext uri="{BB962C8B-B14F-4D97-AF65-F5344CB8AC3E}">
        <p14:creationId xmlns:p14="http://schemas.microsoft.com/office/powerpoint/2010/main" val="2445396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 let’s make sure we are all clear on the definition of quality improvement.</a:t>
            </a:r>
          </a:p>
          <a:p>
            <a:endParaRPr lang="en-US" dirty="0"/>
          </a:p>
          <a:p>
            <a:r>
              <a:rPr lang="en-US" dirty="0"/>
              <a:t>The Hasting Center – a prestigious ethics think tank – defined QI as:</a:t>
            </a:r>
          </a:p>
          <a:p>
            <a:r>
              <a:rPr lang="en-US" dirty="0"/>
              <a:t>The systematic, data-guided activities designed to bring about immediate, positive changes in the delivery of health care in particular settings.</a:t>
            </a:r>
          </a:p>
          <a:p>
            <a:endParaRPr lang="en-US" dirty="0"/>
          </a:p>
          <a:p>
            <a:r>
              <a:rPr lang="en-US" dirty="0"/>
              <a:t>QI relies on data and leads to immediate and positive changes.</a:t>
            </a:r>
          </a:p>
        </p:txBody>
      </p:sp>
      <p:sp>
        <p:nvSpPr>
          <p:cNvPr id="4" name="Slide Number Placeholder 3"/>
          <p:cNvSpPr>
            <a:spLocks noGrp="1"/>
          </p:cNvSpPr>
          <p:nvPr>
            <p:ph type="sldNum" sz="quarter" idx="10"/>
          </p:nvPr>
        </p:nvSpPr>
        <p:spPr/>
        <p:txBody>
          <a:bodyPr/>
          <a:lstStyle/>
          <a:p>
            <a:fld id="{78EBD6EB-8CE1-43EA-8F41-7BBC055A3722}" type="slidenum">
              <a:rPr lang="en-US" smtClean="0"/>
              <a:t>9</a:t>
            </a:fld>
            <a:endParaRPr lang="en-US"/>
          </a:p>
        </p:txBody>
      </p:sp>
    </p:spTree>
    <p:extLst>
      <p:ext uri="{BB962C8B-B14F-4D97-AF65-F5344CB8AC3E}">
        <p14:creationId xmlns:p14="http://schemas.microsoft.com/office/powerpoint/2010/main" val="236264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79498-0F5B-564E-BDAC-5D8816574C6D}" type="slidenum">
              <a:rPr lang="en-US" smtClean="0"/>
              <a:t>11</a:t>
            </a:fld>
            <a:endParaRPr lang="en-US"/>
          </a:p>
        </p:txBody>
      </p:sp>
    </p:spTree>
    <p:extLst>
      <p:ext uri="{BB962C8B-B14F-4D97-AF65-F5344CB8AC3E}">
        <p14:creationId xmlns:p14="http://schemas.microsoft.com/office/powerpoint/2010/main" val="212751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I include deb </a:t>
            </a:r>
            <a:r>
              <a:rPr lang="en-US" dirty="0" err="1"/>
              <a:t>bingham</a:t>
            </a:r>
            <a:r>
              <a:rPr lang="en-US" dirty="0"/>
              <a:t> on these lists?</a:t>
            </a:r>
          </a:p>
          <a:p>
            <a:endParaRPr lang="en-US" dirty="0"/>
          </a:p>
        </p:txBody>
      </p:sp>
      <p:sp>
        <p:nvSpPr>
          <p:cNvPr id="4" name="Slide Number Placeholder 3"/>
          <p:cNvSpPr>
            <a:spLocks noGrp="1"/>
          </p:cNvSpPr>
          <p:nvPr>
            <p:ph type="sldNum" sz="quarter" idx="5"/>
          </p:nvPr>
        </p:nvSpPr>
        <p:spPr/>
        <p:txBody>
          <a:bodyPr/>
          <a:lstStyle/>
          <a:p>
            <a:fld id="{5BE79498-0F5B-564E-BDAC-5D8816574C6D}" type="slidenum">
              <a:rPr lang="en-US" smtClean="0"/>
              <a:t>12</a:t>
            </a:fld>
            <a:endParaRPr lang="en-US"/>
          </a:p>
        </p:txBody>
      </p:sp>
    </p:spTree>
    <p:extLst>
      <p:ext uri="{BB962C8B-B14F-4D97-AF65-F5344CB8AC3E}">
        <p14:creationId xmlns:p14="http://schemas.microsoft.com/office/powerpoint/2010/main" val="1264173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in the abstract and background info (the why)</a:t>
            </a:r>
          </a:p>
          <a:p>
            <a:r>
              <a:rPr lang="en-US" dirty="0"/>
              <a:t>Research vs QI flow chart in</a:t>
            </a:r>
          </a:p>
        </p:txBody>
      </p:sp>
      <p:sp>
        <p:nvSpPr>
          <p:cNvPr id="4" name="Slide Number Placeholder 3"/>
          <p:cNvSpPr>
            <a:spLocks noGrp="1"/>
          </p:cNvSpPr>
          <p:nvPr>
            <p:ph type="sldNum" sz="quarter" idx="5"/>
          </p:nvPr>
        </p:nvSpPr>
        <p:spPr/>
        <p:txBody>
          <a:bodyPr/>
          <a:lstStyle/>
          <a:p>
            <a:fld id="{5BE79498-0F5B-564E-BDAC-5D8816574C6D}" type="slidenum">
              <a:rPr lang="en-US" smtClean="0"/>
              <a:t>13</a:t>
            </a:fld>
            <a:endParaRPr lang="en-US"/>
          </a:p>
        </p:txBody>
      </p:sp>
    </p:spTree>
    <p:extLst>
      <p:ext uri="{BB962C8B-B14F-4D97-AF65-F5344CB8AC3E}">
        <p14:creationId xmlns:p14="http://schemas.microsoft.com/office/powerpoint/2010/main" val="1363814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87592"/>
            <a:ext cx="82296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030592"/>
            <a:ext cx="8229600" cy="40955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9382D-C057-4147-A25D-F8E4C2F5F78E}" type="datetimeFigureOut">
              <a:rPr lang="en-US" smtClean="0"/>
              <a:t>4/18/2019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5C88E-DD74-3749-A6CB-A855C5DAE8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bingham@son.umarylan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tiff"/></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tif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amp;ehk=jY7KMw24ANspIlX8kpAZUg&amp;r=0&amp;pid=OfficeInsert"/><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8355" y="2553419"/>
            <a:ext cx="8264106" cy="2662227"/>
          </a:xfrm>
        </p:spPr>
        <p:txBody>
          <a:bodyPr>
            <a:normAutofit fontScale="90000"/>
          </a:bodyPr>
          <a:lstStyle/>
          <a:p>
            <a:r>
              <a:rPr lang="en-US" b="1" dirty="0"/>
              <a:t/>
            </a:r>
            <a:br>
              <a:rPr lang="en-US" b="1" dirty="0"/>
            </a:br>
            <a:r>
              <a:rPr lang="en-US" b="1" dirty="0"/>
              <a:t>Advancing Improvement Science Education (</a:t>
            </a:r>
            <a:r>
              <a:rPr lang="en-US" b="1" dirty="0" err="1"/>
              <a:t>AdvISE</a:t>
            </a:r>
            <a:r>
              <a:rPr lang="en-US" b="1" dirty="0"/>
              <a:t>)</a:t>
            </a:r>
            <a:br>
              <a:rPr lang="en-US" b="1" dirty="0"/>
            </a:br>
            <a:r>
              <a:rPr lang="en-US" sz="2400" b="1" dirty="0"/>
              <a:t/>
            </a:r>
            <a:br>
              <a:rPr lang="en-US" sz="2400" b="1" dirty="0"/>
            </a:br>
            <a:r>
              <a:rPr lang="en-US" sz="2400" dirty="0"/>
              <a:t>The </a:t>
            </a:r>
            <a:r>
              <a:rPr lang="en-US" sz="2400" dirty="0" err="1"/>
              <a:t>AdvISE</a:t>
            </a:r>
            <a:r>
              <a:rPr lang="en-US" sz="2400" dirty="0"/>
              <a:t> Project will expand statewide capacity in implementation science (IS) and quality improvement (QI)!</a:t>
            </a:r>
            <a:br>
              <a:rPr lang="en-US" sz="2400" dirty="0"/>
            </a:br>
            <a:r>
              <a:rPr lang="en-US" sz="2400" dirty="0"/>
              <a:t/>
            </a:r>
            <a:br>
              <a:rPr lang="en-US" sz="2400" dirty="0"/>
            </a:br>
            <a:r>
              <a:rPr lang="en-US" sz="2400" dirty="0"/>
              <a:t>IS and QI expertise is needed to increase evidence-based practices which improve the quality and safety of healthcare and reduce moral distress and burnout among RNs. </a:t>
            </a:r>
            <a:r>
              <a:rPr lang="en-US" sz="2400" b="1" dirty="0"/>
              <a:t/>
            </a:r>
            <a:br>
              <a:rPr lang="en-US" sz="2400" b="1" dirty="0"/>
            </a:br>
            <a:r>
              <a:rPr lang="en-US" sz="2400" b="1" dirty="0"/>
              <a:t/>
            </a:r>
            <a:br>
              <a:rPr lang="en-US" sz="2400" b="1" dirty="0"/>
            </a:br>
            <a:r>
              <a:rPr lang="en-US" sz="1800" dirty="0"/>
              <a:t>Principal Investigator: Debra Bingham, DrPH, RN, FAAN</a:t>
            </a:r>
            <a:br>
              <a:rPr lang="en-US" sz="1800" dirty="0"/>
            </a:br>
            <a:r>
              <a:rPr lang="en-US" sz="1800" dirty="0"/>
              <a:t>Associate Professor, Healthcare Quality and Safety</a:t>
            </a:r>
            <a:br>
              <a:rPr lang="en-US" sz="1800" dirty="0"/>
            </a:br>
            <a:r>
              <a:rPr lang="en-US" sz="1800" dirty="0"/>
              <a:t>Department of Partnerships, Professional Education, and Practice</a:t>
            </a:r>
            <a:br>
              <a:rPr lang="en-US" sz="1800" dirty="0"/>
            </a:br>
            <a:r>
              <a:rPr lang="en-US" sz="1800" dirty="0">
                <a:hlinkClick r:id="rId3"/>
              </a:rPr>
              <a:t>dbingham@umaryland.edu</a:t>
            </a:r>
            <a:r>
              <a:rPr lang="en-US" sz="1800" dirty="0"/>
              <a:t/>
            </a:r>
            <a:br>
              <a:rPr lang="en-US" sz="1800" dirty="0"/>
            </a:br>
            <a:r>
              <a:rPr lang="en-US" sz="1800" dirty="0"/>
              <a:t/>
            </a:r>
            <a:br>
              <a:rPr lang="en-US" sz="1800" dirty="0"/>
            </a:br>
            <a:endParaRPr lang="en-US" sz="1800" dirty="0"/>
          </a:p>
        </p:txBody>
      </p:sp>
    </p:spTree>
    <p:extLst>
      <p:ext uri="{BB962C8B-B14F-4D97-AF65-F5344CB8AC3E}">
        <p14:creationId xmlns:p14="http://schemas.microsoft.com/office/powerpoint/2010/main" val="95336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70B54D-E0D4-483F-AEEE-227FBAB7CBF0}"/>
              </a:ext>
            </a:extLst>
          </p:cNvPr>
          <p:cNvSpPr>
            <a:spLocks noGrp="1"/>
          </p:cNvSpPr>
          <p:nvPr>
            <p:ph type="title"/>
          </p:nvPr>
        </p:nvSpPr>
        <p:spPr>
          <a:xfrm>
            <a:off x="457200" y="954062"/>
            <a:ext cx="8229600" cy="588246"/>
          </a:xfrm>
        </p:spPr>
        <p:txBody>
          <a:bodyPr>
            <a:normAutofit fontScale="90000"/>
          </a:bodyPr>
          <a:lstStyle/>
          <a:p>
            <a:r>
              <a:rPr lang="en-US" dirty="0"/>
              <a:t>Challenges</a:t>
            </a:r>
          </a:p>
        </p:txBody>
      </p:sp>
      <p:sp>
        <p:nvSpPr>
          <p:cNvPr id="3" name="Content Placeholder 2">
            <a:extLst>
              <a:ext uri="{FF2B5EF4-FFF2-40B4-BE49-F238E27FC236}">
                <a16:creationId xmlns:a16="http://schemas.microsoft.com/office/drawing/2014/main" xmlns="" id="{D222E372-D339-4F95-9954-91FD6969B687}"/>
              </a:ext>
            </a:extLst>
          </p:cNvPr>
          <p:cNvSpPr>
            <a:spLocks noGrp="1"/>
          </p:cNvSpPr>
          <p:nvPr>
            <p:ph idx="1"/>
          </p:nvPr>
        </p:nvSpPr>
        <p:spPr>
          <a:xfrm>
            <a:off x="598997" y="1715700"/>
            <a:ext cx="8229600" cy="4188238"/>
          </a:xfrm>
        </p:spPr>
        <p:txBody>
          <a:bodyPr>
            <a:normAutofit fontScale="92500" lnSpcReduction="10000"/>
          </a:bodyPr>
          <a:lstStyle/>
          <a:p>
            <a:r>
              <a:rPr lang="en-US" dirty="0"/>
              <a:t>Science on quality improvement and implementation science is rapidly expanding </a:t>
            </a:r>
          </a:p>
          <a:p>
            <a:r>
              <a:rPr lang="en-US" dirty="0"/>
              <a:t>The journal of Implementation Science is only 11 years old</a:t>
            </a:r>
          </a:p>
          <a:p>
            <a:r>
              <a:rPr lang="en-US" dirty="0"/>
              <a:t>It is hard for faculty to keep up-to-date</a:t>
            </a:r>
          </a:p>
          <a:p>
            <a:r>
              <a:rPr lang="en-US" dirty="0"/>
              <a:t>Many faculty may not have had education or experience implementing and evaluating QI</a:t>
            </a:r>
          </a:p>
          <a:p>
            <a:r>
              <a:rPr lang="en-US" dirty="0"/>
              <a:t>DNP degrees are new and were started by faculty with PhDs</a:t>
            </a:r>
          </a:p>
        </p:txBody>
      </p:sp>
      <p:sp>
        <p:nvSpPr>
          <p:cNvPr id="4" name="Footer Placeholder 3">
            <a:extLst>
              <a:ext uri="{FF2B5EF4-FFF2-40B4-BE49-F238E27FC236}">
                <a16:creationId xmlns:a16="http://schemas.microsoft.com/office/drawing/2014/main" xmlns="" id="{BF76FA3A-9403-4DFC-AC8A-084A5D45A9F0}"/>
              </a:ext>
            </a:extLst>
          </p:cNvPr>
          <p:cNvSpPr>
            <a:spLocks noGrp="1"/>
          </p:cNvSpPr>
          <p:nvPr>
            <p:ph type="ftr" sz="quarter" idx="3"/>
          </p:nvPr>
        </p:nvSpPr>
        <p:spPr>
          <a:xfrm>
            <a:off x="3729342" y="6356352"/>
            <a:ext cx="268605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dbingham@umaryland.edu  </a:t>
            </a:r>
            <a:endParaRPr lang="en-US" dirty="0"/>
          </a:p>
        </p:txBody>
      </p:sp>
      <p:sp>
        <p:nvSpPr>
          <p:cNvPr id="5" name="Slide Number Placeholder 4">
            <a:extLst>
              <a:ext uri="{FF2B5EF4-FFF2-40B4-BE49-F238E27FC236}">
                <a16:creationId xmlns:a16="http://schemas.microsoft.com/office/drawing/2014/main" xmlns="" id="{246CE586-DD92-4D01-860A-5859F73E5C12}"/>
              </a:ext>
            </a:extLst>
          </p:cNvPr>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60B98-5035-4E54-A076-EB906E00DDCF}" type="slidenum">
              <a:rPr lang="en-US" smtClean="0"/>
              <a:pPr>
                <a:defRPr/>
              </a:pPr>
              <a:t>10</a:t>
            </a:fld>
            <a:endParaRPr lang="en-US" dirty="0"/>
          </a:p>
        </p:txBody>
      </p:sp>
    </p:spTree>
    <p:extLst>
      <p:ext uri="{BB962C8B-B14F-4D97-AF65-F5344CB8AC3E}">
        <p14:creationId xmlns:p14="http://schemas.microsoft.com/office/powerpoint/2010/main" val="1695559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BBE670B-EFCA-47F0-A879-E300353C035A}"/>
              </a:ext>
            </a:extLst>
          </p:cNvPr>
          <p:cNvSpPr>
            <a:spLocks noGrp="1"/>
          </p:cNvSpPr>
          <p:nvPr>
            <p:ph idx="1"/>
          </p:nvPr>
        </p:nvSpPr>
        <p:spPr>
          <a:xfrm>
            <a:off x="600075" y="905849"/>
            <a:ext cx="8229600" cy="4875191"/>
          </a:xfrm>
        </p:spPr>
        <p:txBody>
          <a:bodyPr>
            <a:normAutofit lnSpcReduction="10000"/>
          </a:bodyPr>
          <a:lstStyle/>
          <a:p>
            <a:pPr marL="0" indent="0">
              <a:buNone/>
            </a:pPr>
            <a:endParaRPr lang="en-US" dirty="0"/>
          </a:p>
          <a:p>
            <a:pPr marL="0" indent="0">
              <a:buNone/>
            </a:pPr>
            <a:r>
              <a:rPr lang="en-US" dirty="0"/>
              <a:t>The University of Maryland School of Nursing has  launched the:</a:t>
            </a:r>
          </a:p>
          <a:p>
            <a:pPr marL="0" indent="0">
              <a:buNone/>
            </a:pPr>
            <a:endParaRPr lang="en-US" dirty="0"/>
          </a:p>
          <a:p>
            <a:pPr marL="0" indent="0" algn="ctr">
              <a:buNone/>
            </a:pPr>
            <a:r>
              <a:rPr lang="en-US" sz="3200" dirty="0"/>
              <a:t>Advancing Implementation and Improvement Science Education (</a:t>
            </a:r>
            <a:r>
              <a:rPr lang="en-US" sz="3200" dirty="0" err="1"/>
              <a:t>AdvISE</a:t>
            </a:r>
            <a:r>
              <a:rPr lang="en-US" sz="3200" dirty="0"/>
              <a:t>) Initiative in 2017</a:t>
            </a:r>
          </a:p>
          <a:p>
            <a:pPr marL="0" indent="0" algn="ctr">
              <a:buNone/>
            </a:pPr>
            <a:endParaRPr lang="en-US" b="1" dirty="0"/>
          </a:p>
          <a:p>
            <a:pPr marL="0" indent="0" algn="ctr">
              <a:buNone/>
            </a:pPr>
            <a:r>
              <a:rPr lang="en-US" sz="3200" b="1" dirty="0"/>
              <a:t>NSP II Funding was obtained in July 2018 </a:t>
            </a:r>
          </a:p>
          <a:p>
            <a:pPr marL="0" indent="0" algn="ctr">
              <a:buNone/>
            </a:pPr>
            <a:r>
              <a:rPr lang="en-US" sz="3200" b="1" dirty="0"/>
              <a:t>to enhance the </a:t>
            </a:r>
            <a:r>
              <a:rPr lang="en-US" sz="3200" b="1" dirty="0" err="1"/>
              <a:t>AdVISE</a:t>
            </a:r>
            <a:r>
              <a:rPr lang="en-US" sz="3200" b="1" dirty="0"/>
              <a:t> effort</a:t>
            </a:r>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xmlns="" id="{BF37D2E0-17FE-49DF-BCD2-A57DF3A5437F}"/>
              </a:ext>
            </a:extLst>
          </p:cNvPr>
          <p:cNvSpPr>
            <a:spLocks noGrp="1"/>
          </p:cNvSpPr>
          <p:nvPr>
            <p:ph type="ftr" sz="quarter" idx="3"/>
          </p:nvPr>
        </p:nvSpPr>
        <p:spPr>
          <a:xfrm>
            <a:off x="3729342" y="6356352"/>
            <a:ext cx="268605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dbingham@umaryland.edu  </a:t>
            </a:r>
            <a:endParaRPr lang="en-US" dirty="0"/>
          </a:p>
        </p:txBody>
      </p:sp>
      <p:sp>
        <p:nvSpPr>
          <p:cNvPr id="5" name="Slide Number Placeholder 4">
            <a:extLst>
              <a:ext uri="{FF2B5EF4-FFF2-40B4-BE49-F238E27FC236}">
                <a16:creationId xmlns:a16="http://schemas.microsoft.com/office/drawing/2014/main" xmlns="" id="{199D3470-02BF-4FB3-8CCF-4947F4E1B54E}"/>
              </a:ext>
            </a:extLst>
          </p:cNvPr>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60B98-5035-4E54-A076-EB906E00DDCF}" type="slidenum">
              <a:rPr lang="en-US" smtClean="0"/>
              <a:pPr>
                <a:defRPr/>
              </a:pPr>
              <a:t>11</a:t>
            </a:fld>
            <a:endParaRPr lang="en-US" dirty="0"/>
          </a:p>
        </p:txBody>
      </p:sp>
    </p:spTree>
    <p:extLst>
      <p:ext uri="{BB962C8B-B14F-4D97-AF65-F5344CB8AC3E}">
        <p14:creationId xmlns:p14="http://schemas.microsoft.com/office/powerpoint/2010/main" val="2220500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2B7F27-5458-324F-9E26-7F604751E38C}"/>
              </a:ext>
            </a:extLst>
          </p:cNvPr>
          <p:cNvSpPr>
            <a:spLocks noGrp="1"/>
          </p:cNvSpPr>
          <p:nvPr>
            <p:ph type="title"/>
          </p:nvPr>
        </p:nvSpPr>
        <p:spPr>
          <a:xfrm>
            <a:off x="457200" y="285750"/>
            <a:ext cx="8229600" cy="1143000"/>
          </a:xfrm>
        </p:spPr>
        <p:txBody>
          <a:bodyPr/>
          <a:lstStyle/>
          <a:p>
            <a:r>
              <a:rPr lang="en-US" dirty="0"/>
              <a:t>Steering Committee </a:t>
            </a:r>
          </a:p>
        </p:txBody>
      </p:sp>
      <p:sp>
        <p:nvSpPr>
          <p:cNvPr id="3" name="Content Placeholder 2">
            <a:extLst>
              <a:ext uri="{FF2B5EF4-FFF2-40B4-BE49-F238E27FC236}">
                <a16:creationId xmlns:a16="http://schemas.microsoft.com/office/drawing/2014/main" xmlns="" id="{F92F3640-2506-9B4A-BE72-4F79DFEC1EEF}"/>
              </a:ext>
            </a:extLst>
          </p:cNvPr>
          <p:cNvSpPr>
            <a:spLocks noGrp="1"/>
          </p:cNvSpPr>
          <p:nvPr>
            <p:ph idx="1"/>
          </p:nvPr>
        </p:nvSpPr>
        <p:spPr>
          <a:xfrm>
            <a:off x="457200" y="1428750"/>
            <a:ext cx="8229600" cy="5266690"/>
          </a:xfrm>
        </p:spPr>
        <p:txBody>
          <a:bodyPr>
            <a:normAutofit fontScale="77500" lnSpcReduction="20000"/>
          </a:bodyPr>
          <a:lstStyle/>
          <a:p>
            <a:r>
              <a:rPr lang="en-US" dirty="0"/>
              <a:t>Shannon Idzik DNP, CRNP, FAANP, FAAN</a:t>
            </a:r>
          </a:p>
          <a:p>
            <a:r>
              <a:rPr lang="en-US" dirty="0"/>
              <a:t>Margaret </a:t>
            </a:r>
            <a:r>
              <a:rPr lang="en-US" dirty="0" err="1"/>
              <a:t>Hammersla</a:t>
            </a:r>
            <a:r>
              <a:rPr lang="en-US" dirty="0"/>
              <a:t>, PhD, CRNP-A</a:t>
            </a:r>
          </a:p>
          <a:p>
            <a:r>
              <a:rPr lang="en-US" dirty="0"/>
              <a:t>Kathryn Montgomery, PhD, RN, NEA-BC</a:t>
            </a:r>
          </a:p>
          <a:p>
            <a:r>
              <a:rPr lang="en-US" dirty="0"/>
              <a:t>Kathleen Buckley, PhD, RN</a:t>
            </a:r>
          </a:p>
          <a:p>
            <a:r>
              <a:rPr lang="en-US" dirty="0"/>
              <a:t>Susan </a:t>
            </a:r>
            <a:r>
              <a:rPr lang="en-US" dirty="0" err="1"/>
              <a:t>Bindon</a:t>
            </a:r>
            <a:r>
              <a:rPr lang="en-US" dirty="0"/>
              <a:t>, DNP, RN-BC, CNE, </a:t>
            </a:r>
            <a:r>
              <a:rPr lang="en-US" dirty="0" err="1"/>
              <a:t>CNEcl</a:t>
            </a:r>
            <a:endParaRPr lang="en-US" dirty="0"/>
          </a:p>
          <a:p>
            <a:r>
              <a:rPr lang="en-US" dirty="0"/>
              <a:t>Jeff Martin, MBA</a:t>
            </a:r>
          </a:p>
          <a:p>
            <a:r>
              <a:rPr lang="en-US" dirty="0"/>
              <a:t>Linda Costa, PhD, RN, NEA-BC</a:t>
            </a:r>
          </a:p>
          <a:p>
            <a:r>
              <a:rPr lang="en-US" dirty="0"/>
              <a:t>Patricia Franklin, PhD, RN</a:t>
            </a:r>
          </a:p>
          <a:p>
            <a:r>
              <a:rPr lang="en-US" dirty="0"/>
              <a:t>Debra Bingham, DrPH, RN, FAAN</a:t>
            </a:r>
          </a:p>
          <a:p>
            <a:pPr marL="0" indent="0">
              <a:buNone/>
            </a:pPr>
            <a:endParaRPr lang="en-US" dirty="0"/>
          </a:p>
          <a:p>
            <a:pPr marL="0" indent="0">
              <a:buNone/>
            </a:pPr>
            <a:endParaRPr lang="en-US" dirty="0"/>
          </a:p>
          <a:p>
            <a:r>
              <a:rPr lang="en-US" dirty="0"/>
              <a:t>Lucy Rose Davidoff, RN, DNP* - Project Management Specialist/Research Assistant</a:t>
            </a:r>
          </a:p>
        </p:txBody>
      </p:sp>
    </p:spTree>
    <p:extLst>
      <p:ext uri="{BB962C8B-B14F-4D97-AF65-F5344CB8AC3E}">
        <p14:creationId xmlns:p14="http://schemas.microsoft.com/office/powerpoint/2010/main" val="29326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DA13370-29CA-1F46-BDB7-FD91B5F1B998}"/>
              </a:ext>
            </a:extLst>
          </p:cNvPr>
          <p:cNvSpPr txBox="1"/>
          <p:nvPr/>
        </p:nvSpPr>
        <p:spPr>
          <a:xfrm>
            <a:off x="863598" y="2349776"/>
            <a:ext cx="7704667" cy="4401205"/>
          </a:xfrm>
          <a:prstGeom prst="rect">
            <a:avLst/>
          </a:prstGeom>
          <a:noFill/>
        </p:spPr>
        <p:txBody>
          <a:bodyPr wrap="square" rtlCol="0">
            <a:spAutoFit/>
          </a:bodyPr>
          <a:lstStyle/>
          <a:p>
            <a:pPr marL="514350" indent="-514350">
              <a:buAutoNum type="arabicPeriod"/>
            </a:pPr>
            <a:r>
              <a:rPr lang="en-US" sz="2800" dirty="0"/>
              <a:t>Develop a list of the implementation science (IS) and quality improvement (QI) gaps in knowledge and recommendations for action based on the results of a needs assessment.</a:t>
            </a:r>
          </a:p>
          <a:p>
            <a:pPr marL="514350" indent="-514350">
              <a:buAutoNum type="arabicPeriod"/>
            </a:pPr>
            <a:r>
              <a:rPr lang="en-US" sz="2800" dirty="0"/>
              <a:t>Identify best practices for expanding IS and QI expertise.</a:t>
            </a:r>
          </a:p>
          <a:p>
            <a:pPr marL="514350" indent="-514350">
              <a:buAutoNum type="arabicPeriod"/>
            </a:pPr>
            <a:r>
              <a:rPr lang="en-US" sz="2800" dirty="0"/>
              <a:t>Develop and implement IS and QI professional development for faculty, students, and graduates.</a:t>
            </a:r>
          </a:p>
          <a:p>
            <a:endParaRPr lang="en-US" sz="2800" dirty="0"/>
          </a:p>
        </p:txBody>
      </p:sp>
      <p:sp>
        <p:nvSpPr>
          <p:cNvPr id="6" name="TextBox 5">
            <a:extLst>
              <a:ext uri="{FF2B5EF4-FFF2-40B4-BE49-F238E27FC236}">
                <a16:creationId xmlns:a16="http://schemas.microsoft.com/office/drawing/2014/main" xmlns="" id="{D2225DD8-0E45-3E43-B9F9-8620FD108667}"/>
              </a:ext>
            </a:extLst>
          </p:cNvPr>
          <p:cNvSpPr txBox="1"/>
          <p:nvPr/>
        </p:nvSpPr>
        <p:spPr>
          <a:xfrm>
            <a:off x="1940453" y="1430868"/>
            <a:ext cx="6265333" cy="584775"/>
          </a:xfrm>
          <a:prstGeom prst="rect">
            <a:avLst/>
          </a:prstGeom>
          <a:noFill/>
        </p:spPr>
        <p:txBody>
          <a:bodyPr wrap="square" rtlCol="0">
            <a:spAutoFit/>
          </a:bodyPr>
          <a:lstStyle/>
          <a:p>
            <a:r>
              <a:rPr lang="en-US" sz="3200" dirty="0" err="1">
                <a:latin typeface="+mj-lt"/>
              </a:rPr>
              <a:t>AdvISE</a:t>
            </a:r>
            <a:r>
              <a:rPr lang="en-US" sz="3200" dirty="0">
                <a:latin typeface="+mj-lt"/>
              </a:rPr>
              <a:t> NSP II Goals &amp; Objectives</a:t>
            </a:r>
          </a:p>
        </p:txBody>
      </p:sp>
      <p:sp>
        <p:nvSpPr>
          <p:cNvPr id="7" name="Footer Placeholder 3">
            <a:extLst>
              <a:ext uri="{FF2B5EF4-FFF2-40B4-BE49-F238E27FC236}">
                <a16:creationId xmlns:a16="http://schemas.microsoft.com/office/drawing/2014/main" xmlns="" id="{681D0A01-BCE1-534E-A3BB-0558E91DA56D}"/>
              </a:ext>
            </a:extLst>
          </p:cNvPr>
          <p:cNvSpPr txBox="1">
            <a:spLocks/>
          </p:cNvSpPr>
          <p:nvPr/>
        </p:nvSpPr>
        <p:spPr>
          <a:xfrm>
            <a:off x="3279775" y="6385856"/>
            <a:ext cx="295169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200" dirty="0" err="1">
                <a:solidFill>
                  <a:schemeClr val="bg1">
                    <a:lumMod val="50000"/>
                  </a:schemeClr>
                </a:solidFill>
              </a:rPr>
              <a:t>dbingham@umaryland.edu</a:t>
            </a:r>
            <a:r>
              <a:rPr lang="en-US" sz="1200" dirty="0">
                <a:solidFill>
                  <a:schemeClr val="bg1">
                    <a:lumMod val="50000"/>
                  </a:schemeClr>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a:extLst>
              <a:ext uri="{FF2B5EF4-FFF2-40B4-BE49-F238E27FC236}">
                <a16:creationId xmlns:a16="http://schemas.microsoft.com/office/drawing/2014/main" xmlns="" id="{2D5EF162-CBD3-574E-8793-40473F2A94D2}"/>
              </a:ext>
            </a:extLst>
          </p:cNvPr>
          <p:cNvGraphicFramePr>
            <a:graphicFrameLocks/>
          </p:cNvGraphicFramePr>
          <p:nvPr>
            <p:extLst>
              <p:ext uri="{D42A27DB-BD31-4B8C-83A1-F6EECF244321}">
                <p14:modId xmlns:p14="http://schemas.microsoft.com/office/powerpoint/2010/main" val="2528886517"/>
              </p:ext>
            </p:extLst>
          </p:nvPr>
        </p:nvGraphicFramePr>
        <p:xfrm>
          <a:off x="710545" y="1465962"/>
          <a:ext cx="8133651" cy="4951014"/>
        </p:xfrm>
        <a:graphic>
          <a:graphicData uri="http://schemas.openxmlformats.org/drawingml/2006/table">
            <a:tbl>
              <a:tblPr firstRow="1" bandRow="1">
                <a:tableStyleId>{5C22544A-7EE6-4342-B048-85BDC9FD1C3A}</a:tableStyleId>
              </a:tblPr>
              <a:tblGrid>
                <a:gridCol w="1674603">
                  <a:extLst>
                    <a:ext uri="{9D8B030D-6E8A-4147-A177-3AD203B41FA5}">
                      <a16:colId xmlns:a16="http://schemas.microsoft.com/office/drawing/2014/main" xmlns="" val="3831542842"/>
                    </a:ext>
                  </a:extLst>
                </a:gridCol>
                <a:gridCol w="6459048">
                  <a:extLst>
                    <a:ext uri="{9D8B030D-6E8A-4147-A177-3AD203B41FA5}">
                      <a16:colId xmlns:a16="http://schemas.microsoft.com/office/drawing/2014/main" xmlns="" val="1829007626"/>
                    </a:ext>
                  </a:extLst>
                </a:gridCol>
              </a:tblGrid>
              <a:tr h="1031630">
                <a:tc>
                  <a:txBody>
                    <a:bodyPr/>
                    <a:lstStyle/>
                    <a:p>
                      <a:r>
                        <a:rPr lang="en-US" sz="2000" dirty="0"/>
                        <a:t>Year</a:t>
                      </a:r>
                    </a:p>
                  </a:txBody>
                  <a:tcPr/>
                </a:tc>
                <a:tc>
                  <a:txBody>
                    <a:bodyPr/>
                    <a:lstStyle/>
                    <a:p>
                      <a:r>
                        <a:rPr lang="en-US" sz="2000" baseline="0" dirty="0"/>
                        <a:t>Major Activities for the </a:t>
                      </a:r>
                      <a:r>
                        <a:rPr lang="en-US" sz="2000" dirty="0" err="1"/>
                        <a:t>AdvISE</a:t>
                      </a:r>
                      <a:r>
                        <a:rPr lang="en-US" sz="2000" baseline="0" dirty="0"/>
                        <a:t> Project </a:t>
                      </a:r>
                      <a:endParaRPr lang="en-US" sz="2000" dirty="0"/>
                    </a:p>
                  </a:txBody>
                  <a:tcPr/>
                </a:tc>
                <a:extLst>
                  <a:ext uri="{0D108BD9-81ED-4DB2-BD59-A6C34878D82A}">
                    <a16:rowId xmlns:a16="http://schemas.microsoft.com/office/drawing/2014/main" xmlns="" val="2741345287"/>
                  </a:ext>
                </a:extLst>
              </a:tr>
              <a:tr h="1149532">
                <a:tc>
                  <a:txBody>
                    <a:bodyPr/>
                    <a:lstStyle/>
                    <a:p>
                      <a:r>
                        <a:rPr lang="en-US" sz="2000" dirty="0"/>
                        <a:t>Year 1</a:t>
                      </a:r>
                    </a:p>
                  </a:txBody>
                  <a:tcPr/>
                </a:tc>
                <a:tc>
                  <a:txBody>
                    <a:bodyPr/>
                    <a:lstStyle/>
                    <a:p>
                      <a:pPr marL="285750" indent="-285750">
                        <a:buFont typeface="Arial" panose="020B0604020202020204" pitchFamily="34" charset="0"/>
                        <a:buChar char="•"/>
                      </a:pPr>
                      <a:r>
                        <a:rPr lang="en-US" sz="2000" dirty="0"/>
                        <a:t>Perform a UMSON needs assessment</a:t>
                      </a:r>
                    </a:p>
                    <a:p>
                      <a:pPr marL="285750" indent="-285750">
                        <a:buFont typeface="Arial" panose="020B0604020202020204" pitchFamily="34" charset="0"/>
                        <a:buChar char="•"/>
                      </a:pPr>
                      <a:r>
                        <a:rPr lang="en-US" sz="2000" dirty="0"/>
                        <a:t>Obtain state and national input </a:t>
                      </a:r>
                    </a:p>
                    <a:p>
                      <a:pPr marL="285750" indent="-285750">
                        <a:buFont typeface="Arial" panose="020B0604020202020204" pitchFamily="34" charset="0"/>
                        <a:buChar char="•"/>
                      </a:pPr>
                      <a:r>
                        <a:rPr lang="en-US" sz="2000" dirty="0"/>
                        <a:t>Form the </a:t>
                      </a:r>
                      <a:r>
                        <a:rPr lang="en-US" sz="2000" dirty="0" err="1"/>
                        <a:t>AdvISE</a:t>
                      </a:r>
                      <a:r>
                        <a:rPr lang="en-US" sz="2000" dirty="0"/>
                        <a:t> Expert Panel</a:t>
                      </a:r>
                    </a:p>
                  </a:txBody>
                  <a:tcPr/>
                </a:tc>
                <a:extLst>
                  <a:ext uri="{0D108BD9-81ED-4DB2-BD59-A6C34878D82A}">
                    <a16:rowId xmlns:a16="http://schemas.microsoft.com/office/drawing/2014/main" xmlns="" val="1043174242"/>
                  </a:ext>
                </a:extLst>
              </a:tr>
              <a:tr h="1764326">
                <a:tc>
                  <a:txBody>
                    <a:bodyPr/>
                    <a:lstStyle/>
                    <a:p>
                      <a:r>
                        <a:rPr lang="en-US" sz="2000" dirty="0"/>
                        <a:t>Year 2</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Host the one-day</a:t>
                      </a:r>
                      <a:r>
                        <a:rPr lang="en-US" sz="2000" baseline="0" dirty="0"/>
                        <a:t> </a:t>
                      </a:r>
                      <a:r>
                        <a:rPr lang="en-US" sz="2000" baseline="0" dirty="0" err="1"/>
                        <a:t>AdvISE</a:t>
                      </a:r>
                      <a:r>
                        <a:rPr lang="en-US" sz="2000" baseline="0" dirty="0"/>
                        <a:t> Summit – </a:t>
                      </a:r>
                      <a:r>
                        <a:rPr lang="en-US" sz="2000" b="1" baseline="0" dirty="0"/>
                        <a:t>9/24/2019</a:t>
                      </a:r>
                      <a:endParaRPr lang="en-US" sz="2000" dirty="0"/>
                    </a:p>
                    <a:p>
                      <a:pPr marL="285750" indent="-285750">
                        <a:buFont typeface="Arial" panose="020B0604020202020204" pitchFamily="34" charset="0"/>
                        <a:buChar char="•"/>
                      </a:pPr>
                      <a:r>
                        <a:rPr lang="en-US" sz="2000" dirty="0"/>
                        <a:t>Synthesize</a:t>
                      </a:r>
                      <a:r>
                        <a:rPr lang="en-US" sz="2000" baseline="0" dirty="0"/>
                        <a:t> and summarize the key recommendations for action based on the information gathered during year 1</a:t>
                      </a:r>
                    </a:p>
                    <a:p>
                      <a:pPr marL="285750" indent="-285750">
                        <a:buFont typeface="Arial" panose="020B0604020202020204" pitchFamily="34" charset="0"/>
                        <a:buChar char="•"/>
                      </a:pPr>
                      <a:r>
                        <a:rPr lang="en-US" sz="2000" baseline="0" dirty="0"/>
                        <a:t>Develop the IS and QI professional development education</a:t>
                      </a:r>
                    </a:p>
                  </a:txBody>
                  <a:tcPr/>
                </a:tc>
                <a:extLst>
                  <a:ext uri="{0D108BD9-81ED-4DB2-BD59-A6C34878D82A}">
                    <a16:rowId xmlns:a16="http://schemas.microsoft.com/office/drawing/2014/main" xmlns="" val="3925624164"/>
                  </a:ext>
                </a:extLst>
              </a:tr>
              <a:tr h="563399">
                <a:tc>
                  <a:txBody>
                    <a:bodyPr/>
                    <a:lstStyle/>
                    <a:p>
                      <a:r>
                        <a:rPr lang="en-US" sz="2000" dirty="0"/>
                        <a:t>Year 2 and 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dirty="0"/>
                        <a:t>Develop the IS and QI professional development education</a:t>
                      </a:r>
                      <a:endParaRPr lang="en-US" sz="2000" dirty="0"/>
                    </a:p>
                  </a:txBody>
                  <a:tcPr/>
                </a:tc>
                <a:extLst>
                  <a:ext uri="{0D108BD9-81ED-4DB2-BD59-A6C34878D82A}">
                    <a16:rowId xmlns:a16="http://schemas.microsoft.com/office/drawing/2014/main" xmlns="" val="1449944658"/>
                  </a:ext>
                </a:extLst>
              </a:tr>
              <a:tr h="442127">
                <a:tc>
                  <a:txBody>
                    <a:bodyPr/>
                    <a:lstStyle/>
                    <a:p>
                      <a:r>
                        <a:rPr lang="en-US" sz="2000" dirty="0"/>
                        <a:t>Year 3</a:t>
                      </a:r>
                    </a:p>
                  </a:txBody>
                  <a:tcPr/>
                </a:tc>
                <a:tc>
                  <a:txBody>
                    <a:bodyPr/>
                    <a:lstStyle/>
                    <a:p>
                      <a:r>
                        <a:rPr lang="en-US" sz="2000" dirty="0"/>
                        <a:t>Dissemination</a:t>
                      </a:r>
                      <a:r>
                        <a:rPr lang="en-US" sz="2000" baseline="0" dirty="0"/>
                        <a:t> activities and final report</a:t>
                      </a:r>
                      <a:endParaRPr lang="en-US" sz="2000" dirty="0"/>
                    </a:p>
                  </a:txBody>
                  <a:tcPr/>
                </a:tc>
                <a:extLst>
                  <a:ext uri="{0D108BD9-81ED-4DB2-BD59-A6C34878D82A}">
                    <a16:rowId xmlns:a16="http://schemas.microsoft.com/office/drawing/2014/main" xmlns="" val="3126424260"/>
                  </a:ext>
                </a:extLst>
              </a:tr>
            </a:tbl>
          </a:graphicData>
        </a:graphic>
      </p:graphicFrame>
      <p:sp>
        <p:nvSpPr>
          <p:cNvPr id="6" name="Footer Placeholder 3">
            <a:extLst>
              <a:ext uri="{FF2B5EF4-FFF2-40B4-BE49-F238E27FC236}">
                <a16:creationId xmlns:a16="http://schemas.microsoft.com/office/drawing/2014/main" xmlns="" id="{F35D5B94-0EF8-A74F-9F18-4C439FF34F22}"/>
              </a:ext>
            </a:extLst>
          </p:cNvPr>
          <p:cNvSpPr txBox="1">
            <a:spLocks/>
          </p:cNvSpPr>
          <p:nvPr/>
        </p:nvSpPr>
        <p:spPr>
          <a:xfrm>
            <a:off x="5060449" y="6557177"/>
            <a:ext cx="295169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200" dirty="0" err="1">
                <a:solidFill>
                  <a:schemeClr val="bg1">
                    <a:lumMod val="50000"/>
                  </a:schemeClr>
                </a:solidFill>
              </a:rPr>
              <a:t>dbingham@umaryland.edu</a:t>
            </a:r>
            <a:r>
              <a:rPr lang="en-US" sz="1200" dirty="0">
                <a:solidFill>
                  <a:schemeClr val="bg1">
                    <a:lumMod val="50000"/>
                  </a:schemeClr>
                </a:solidFill>
              </a:rPr>
              <a:t>  </a:t>
            </a:r>
          </a:p>
        </p:txBody>
      </p:sp>
    </p:spTree>
    <p:extLst>
      <p:ext uri="{BB962C8B-B14F-4D97-AF65-F5344CB8AC3E}">
        <p14:creationId xmlns:p14="http://schemas.microsoft.com/office/powerpoint/2010/main" val="517901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A39EAFC-FA9A-44BF-8402-9AA903225B98}"/>
              </a:ext>
            </a:extLst>
          </p:cNvPr>
          <p:cNvSpPr>
            <a:spLocks noGrp="1"/>
          </p:cNvSpPr>
          <p:nvPr>
            <p:ph type="ctrTitle"/>
          </p:nvPr>
        </p:nvSpPr>
        <p:spPr/>
        <p:txBody>
          <a:bodyPr/>
          <a:lstStyle/>
          <a:p>
            <a:endParaRPr lang="en-US" dirty="0"/>
          </a:p>
        </p:txBody>
      </p:sp>
      <p:sp>
        <p:nvSpPr>
          <p:cNvPr id="7" name="Subtitle 6">
            <a:extLst>
              <a:ext uri="{FF2B5EF4-FFF2-40B4-BE49-F238E27FC236}">
                <a16:creationId xmlns:a16="http://schemas.microsoft.com/office/drawing/2014/main" xmlns="" id="{B414D3D1-B598-4FF2-8619-1CA64CF7ADBA}"/>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xmlns="" id="{28C64DE1-24C5-4066-B15A-9BF294595967}"/>
              </a:ext>
            </a:extLst>
          </p:cNvPr>
          <p:cNvSpPr>
            <a:spLocks noGrp="1"/>
          </p:cNvSpPr>
          <p:nvPr>
            <p:ph type="ftr" sz="quarter" idx="11"/>
          </p:nvPr>
        </p:nvSpPr>
        <p:spPr>
          <a:xfrm>
            <a:off x="3124200" y="6356352"/>
            <a:ext cx="289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dbingham@son.umaryland.edu</a:t>
            </a:r>
            <a:endParaRPr lang="en-US" dirty="0"/>
          </a:p>
        </p:txBody>
      </p:sp>
      <p:sp>
        <p:nvSpPr>
          <p:cNvPr id="5" name="Slide Number Placeholder 4">
            <a:extLst>
              <a:ext uri="{FF2B5EF4-FFF2-40B4-BE49-F238E27FC236}">
                <a16:creationId xmlns:a16="http://schemas.microsoft.com/office/drawing/2014/main" xmlns="" id="{25B98BEF-AE8C-4BB1-AEA8-1F5D829E6472}"/>
              </a:ext>
            </a:extLst>
          </p:cNvPr>
          <p:cNvSpPr>
            <a:spLocks noGrp="1"/>
          </p:cNvSpPr>
          <p:nvPr>
            <p:ph type="sldNum" sz="quarter" idx="4294967295"/>
          </p:nvPr>
        </p:nvSpPr>
        <p:spPr>
          <a:xfrm>
            <a:off x="7010400" y="6356350"/>
            <a:ext cx="2133600" cy="365125"/>
          </a:xfrm>
        </p:spPr>
        <p:txBody>
          <a:bodyPr/>
          <a:lstStyle/>
          <a:p>
            <a:pPr>
              <a:defRPr/>
            </a:pPr>
            <a:fld id="{3F360B98-5035-4E54-A076-EB906E00DDCF}" type="slidenum">
              <a:rPr lang="en-US" smtClean="0"/>
              <a:pPr>
                <a:defRPr/>
              </a:pPr>
              <a:t>15</a:t>
            </a:fld>
            <a:endParaRPr lang="en-US" dirty="0"/>
          </a:p>
        </p:txBody>
      </p:sp>
      <p:pic>
        <p:nvPicPr>
          <p:cNvPr id="9" name="Picture 8" descr="A sign on the side of a road&#10;&#10;Description generated with very high confidence">
            <a:extLst>
              <a:ext uri="{FF2B5EF4-FFF2-40B4-BE49-F238E27FC236}">
                <a16:creationId xmlns:a16="http://schemas.microsoft.com/office/drawing/2014/main" xmlns="" id="{0BD82B2B-F7A6-419A-977F-BCCA83CEB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2" y="-717552"/>
            <a:ext cx="9144000" cy="6858000"/>
          </a:xfrm>
          <a:prstGeom prst="rect">
            <a:avLst/>
          </a:prstGeom>
        </p:spPr>
      </p:pic>
      <p:sp>
        <p:nvSpPr>
          <p:cNvPr id="10" name="Rectangle 9">
            <a:extLst>
              <a:ext uri="{FF2B5EF4-FFF2-40B4-BE49-F238E27FC236}">
                <a16:creationId xmlns:a16="http://schemas.microsoft.com/office/drawing/2014/main" xmlns="" id="{3EF07BB0-3670-4257-91E4-49E530716C25}"/>
              </a:ext>
            </a:extLst>
          </p:cNvPr>
          <p:cNvSpPr/>
          <p:nvPr/>
        </p:nvSpPr>
        <p:spPr>
          <a:xfrm>
            <a:off x="-31262" y="5638800"/>
            <a:ext cx="9144000" cy="121920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Year 1:  UMSON Faculty and Students’ Needs Assessment</a:t>
            </a:r>
          </a:p>
        </p:txBody>
      </p:sp>
    </p:spTree>
    <p:extLst>
      <p:ext uri="{BB962C8B-B14F-4D97-AF65-F5344CB8AC3E}">
        <p14:creationId xmlns:p14="http://schemas.microsoft.com/office/powerpoint/2010/main" val="2359665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010F02-6FA3-453C-B502-0B692392A7B2}"/>
              </a:ext>
            </a:extLst>
          </p:cNvPr>
          <p:cNvSpPr>
            <a:spLocks noGrp="1"/>
          </p:cNvSpPr>
          <p:nvPr>
            <p:ph type="title"/>
          </p:nvPr>
        </p:nvSpPr>
        <p:spPr/>
        <p:txBody>
          <a:bodyPr>
            <a:normAutofit fontScale="90000"/>
          </a:bodyPr>
          <a:lstStyle/>
          <a:p>
            <a:r>
              <a:rPr lang="en-US" dirty="0"/>
              <a:t>Consultant on the Needs Assessments</a:t>
            </a:r>
          </a:p>
        </p:txBody>
      </p:sp>
      <p:sp>
        <p:nvSpPr>
          <p:cNvPr id="3" name="Content Placeholder 2">
            <a:extLst>
              <a:ext uri="{FF2B5EF4-FFF2-40B4-BE49-F238E27FC236}">
                <a16:creationId xmlns:a16="http://schemas.microsoft.com/office/drawing/2014/main" xmlns="" id="{AECCAF70-3C62-4C48-9695-DB4F2AEAB4A1}"/>
              </a:ext>
            </a:extLst>
          </p:cNvPr>
          <p:cNvSpPr>
            <a:spLocks noGrp="1"/>
          </p:cNvSpPr>
          <p:nvPr>
            <p:ph idx="1"/>
          </p:nvPr>
        </p:nvSpPr>
        <p:spPr>
          <a:xfrm>
            <a:off x="2733040" y="5044440"/>
            <a:ext cx="5120640" cy="2697163"/>
          </a:xfrm>
        </p:spPr>
        <p:txBody>
          <a:bodyPr/>
          <a:lstStyle/>
          <a:p>
            <a:pPr marL="0" indent="0">
              <a:buNone/>
            </a:pPr>
            <a:r>
              <a:rPr lang="en-US" dirty="0"/>
              <a:t>Anne Belcher, PhD, RN</a:t>
            </a:r>
          </a:p>
          <a:p>
            <a:pPr marL="0" indent="0">
              <a:buNone/>
            </a:pPr>
            <a:endParaRPr lang="en-US" dirty="0"/>
          </a:p>
        </p:txBody>
      </p:sp>
      <p:pic>
        <p:nvPicPr>
          <p:cNvPr id="2050" name="Picture 2" descr="Image result for image of anne e. belcher johns hopkins">
            <a:extLst>
              <a:ext uri="{FF2B5EF4-FFF2-40B4-BE49-F238E27FC236}">
                <a16:creationId xmlns:a16="http://schemas.microsoft.com/office/drawing/2014/main" xmlns="" id="{C2A1BAB1-F44E-4DB1-893E-50C42932DF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820" y="1977529"/>
            <a:ext cx="2849880" cy="284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764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8355" y="2553419"/>
            <a:ext cx="8264106" cy="2662227"/>
          </a:xfrm>
        </p:spPr>
        <p:txBody>
          <a:bodyPr>
            <a:normAutofit/>
          </a:bodyPr>
          <a:lstStyle/>
          <a:p>
            <a:r>
              <a:rPr lang="en-US" b="1" dirty="0"/>
              <a:t/>
            </a:r>
            <a:br>
              <a:rPr lang="en-US" b="1" dirty="0"/>
            </a:br>
            <a:endParaRPr lang="en-US" sz="1800" dirty="0"/>
          </a:p>
        </p:txBody>
      </p:sp>
      <p:sp>
        <p:nvSpPr>
          <p:cNvPr id="3" name="TextBox 2">
            <a:extLst>
              <a:ext uri="{FF2B5EF4-FFF2-40B4-BE49-F238E27FC236}">
                <a16:creationId xmlns:a16="http://schemas.microsoft.com/office/drawing/2014/main" xmlns="" id="{864385B4-3E9B-E34B-BDB4-5B09730F13D7}"/>
              </a:ext>
            </a:extLst>
          </p:cNvPr>
          <p:cNvSpPr txBox="1"/>
          <p:nvPr/>
        </p:nvSpPr>
        <p:spPr>
          <a:xfrm>
            <a:off x="638355" y="1645767"/>
            <a:ext cx="7494426"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Faculty Needs Assessment </a:t>
            </a:r>
          </a:p>
          <a:p>
            <a:pPr marL="800100" lvl="1" indent="-342900">
              <a:buFont typeface="Arial" panose="020B0604020202020204" pitchFamily="34" charset="0"/>
              <a:buChar char="•"/>
            </a:pPr>
            <a:r>
              <a:rPr lang="en-US" sz="2400" dirty="0"/>
              <a:t>38 (52%) out of 73 Faculty Responded </a:t>
            </a:r>
          </a:p>
          <a:p>
            <a:pPr lvl="1"/>
            <a:endParaRPr lang="en-US" sz="2400" dirty="0"/>
          </a:p>
          <a:p>
            <a:pPr marL="342900" indent="-342900">
              <a:buFont typeface="Arial" panose="020B0604020202020204" pitchFamily="34" charset="0"/>
              <a:buChar char="•"/>
            </a:pPr>
            <a:r>
              <a:rPr lang="en-US" sz="2400" dirty="0"/>
              <a:t>Student Needs Pre-DNP Project Courses Assessment</a:t>
            </a:r>
          </a:p>
          <a:p>
            <a:pPr marL="800100" lvl="1" indent="-342900">
              <a:buFont typeface="Arial" panose="020B0604020202020204" pitchFamily="34" charset="0"/>
              <a:buChar char="•"/>
            </a:pPr>
            <a:r>
              <a:rPr lang="en-US" sz="2400" dirty="0"/>
              <a:t>53 (36%) out of 147 DNP Students Responded</a:t>
            </a:r>
          </a:p>
          <a:p>
            <a:pPr marL="800100" lvl="1" indent="-342900">
              <a:buFont typeface="Arial" panose="020B0604020202020204" pitchFamily="34" charset="0"/>
              <a:buChar char="•"/>
            </a:pPr>
            <a:r>
              <a:rPr lang="en-US" sz="2400" dirty="0"/>
              <a:t>Follow up Post-DNP Project Courses Assessment</a:t>
            </a:r>
          </a:p>
          <a:p>
            <a:pPr marL="1257300" lvl="2" indent="-342900">
              <a:buFont typeface="Arial" panose="020B0604020202020204" pitchFamily="34" charset="0"/>
              <a:buChar char="•"/>
            </a:pPr>
            <a:r>
              <a:rPr lang="en-US" sz="2400" dirty="0"/>
              <a:t>Fall 2019 </a:t>
            </a:r>
          </a:p>
          <a:p>
            <a:pPr lvl="1"/>
            <a:endParaRPr lang="en-US" sz="2400" dirty="0"/>
          </a:p>
          <a:p>
            <a:pPr marL="342900" indent="-342900">
              <a:buFont typeface="Arial" panose="020B0604020202020204" pitchFamily="34" charset="0"/>
              <a:buChar char="•"/>
            </a:pPr>
            <a:r>
              <a:rPr lang="en-US" sz="2400" dirty="0"/>
              <a:t>Employer and Recent Graduate Survey</a:t>
            </a:r>
          </a:p>
          <a:p>
            <a:pPr marL="800100" lvl="1" indent="-342900">
              <a:buFont typeface="Arial" panose="020B0604020202020204" pitchFamily="34" charset="0"/>
              <a:buChar char="•"/>
            </a:pPr>
            <a:r>
              <a:rPr lang="en-US" sz="2400" dirty="0"/>
              <a:t>Survey</a:t>
            </a:r>
          </a:p>
          <a:p>
            <a:pPr marL="800100" lvl="1" indent="-342900">
              <a:buFont typeface="Arial" panose="020B0604020202020204" pitchFamily="34" charset="0"/>
              <a:buChar char="•"/>
            </a:pPr>
            <a:r>
              <a:rPr lang="en-US" sz="2400" dirty="0"/>
              <a:t>Semi-structured interviews &amp; 2-3 focus groups</a:t>
            </a:r>
          </a:p>
        </p:txBody>
      </p:sp>
      <p:sp>
        <p:nvSpPr>
          <p:cNvPr id="5" name="Footer Placeholder 3">
            <a:extLst>
              <a:ext uri="{FF2B5EF4-FFF2-40B4-BE49-F238E27FC236}">
                <a16:creationId xmlns:a16="http://schemas.microsoft.com/office/drawing/2014/main" xmlns="" id="{FC20E932-B891-8D43-88FC-7117F88C29FD}"/>
              </a:ext>
            </a:extLst>
          </p:cNvPr>
          <p:cNvSpPr txBox="1">
            <a:spLocks/>
          </p:cNvSpPr>
          <p:nvPr/>
        </p:nvSpPr>
        <p:spPr>
          <a:xfrm>
            <a:off x="3279775" y="6385856"/>
            <a:ext cx="295169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200" dirty="0" err="1">
                <a:solidFill>
                  <a:schemeClr val="bg1">
                    <a:lumMod val="50000"/>
                  </a:schemeClr>
                </a:solidFill>
              </a:rPr>
              <a:t>dbingham@umaryland.edu</a:t>
            </a:r>
            <a:r>
              <a:rPr lang="en-US" sz="1200" dirty="0">
                <a:solidFill>
                  <a:schemeClr val="bg1">
                    <a:lumMod val="50000"/>
                  </a:schemeClr>
                </a:solidFill>
              </a:rPr>
              <a:t>  </a:t>
            </a:r>
          </a:p>
        </p:txBody>
      </p:sp>
    </p:spTree>
    <p:extLst>
      <p:ext uri="{BB962C8B-B14F-4D97-AF65-F5344CB8AC3E}">
        <p14:creationId xmlns:p14="http://schemas.microsoft.com/office/powerpoint/2010/main" val="1608167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44A586-8057-5740-90BB-BBBF444C1E28}"/>
              </a:ext>
            </a:extLst>
          </p:cNvPr>
          <p:cNvSpPr>
            <a:spLocks noGrp="1"/>
          </p:cNvSpPr>
          <p:nvPr>
            <p:ph type="title"/>
          </p:nvPr>
        </p:nvSpPr>
        <p:spPr>
          <a:xfrm>
            <a:off x="457200" y="406329"/>
            <a:ext cx="8229600" cy="1143000"/>
          </a:xfrm>
        </p:spPr>
        <p:txBody>
          <a:bodyPr/>
          <a:lstStyle/>
          <a:p>
            <a:r>
              <a:rPr lang="en-US" dirty="0"/>
              <a:t>2018 Faculty Survey</a:t>
            </a:r>
          </a:p>
        </p:txBody>
      </p:sp>
      <p:sp>
        <p:nvSpPr>
          <p:cNvPr id="3" name="Content Placeholder 2">
            <a:extLst>
              <a:ext uri="{FF2B5EF4-FFF2-40B4-BE49-F238E27FC236}">
                <a16:creationId xmlns:a16="http://schemas.microsoft.com/office/drawing/2014/main" xmlns="" id="{B3E2CF13-38E5-194B-B073-D2CDF2E5C0B3}"/>
              </a:ext>
            </a:extLst>
          </p:cNvPr>
          <p:cNvSpPr>
            <a:spLocks noGrp="1"/>
          </p:cNvSpPr>
          <p:nvPr>
            <p:ph idx="1"/>
          </p:nvPr>
        </p:nvSpPr>
        <p:spPr>
          <a:xfrm>
            <a:off x="457200" y="1549329"/>
            <a:ext cx="8526378" cy="5478379"/>
          </a:xfrm>
        </p:spPr>
        <p:txBody>
          <a:bodyPr>
            <a:normAutofit fontScale="92500" lnSpcReduction="20000"/>
          </a:bodyPr>
          <a:lstStyle/>
          <a:p>
            <a:r>
              <a:rPr lang="en-US" dirty="0"/>
              <a:t>38 (52%) out of 73 Faculty Responded </a:t>
            </a:r>
          </a:p>
          <a:p>
            <a:r>
              <a:rPr lang="en-US" dirty="0"/>
              <a:t>79% had more than 5 years of experience</a:t>
            </a:r>
          </a:p>
          <a:p>
            <a:r>
              <a:rPr lang="en-US" dirty="0"/>
              <a:t>37% reported having led a QI Project in their current practice setting</a:t>
            </a:r>
          </a:p>
          <a:p>
            <a:r>
              <a:rPr lang="en-US" dirty="0"/>
              <a:t>88% participated in the development or planning of a QI project in their current practice setting</a:t>
            </a:r>
          </a:p>
          <a:p>
            <a:r>
              <a:rPr lang="en-US" dirty="0"/>
              <a:t>When asked about their level of expertise in healthcare quality and safety:</a:t>
            </a:r>
          </a:p>
          <a:p>
            <a:pPr lvl="1"/>
            <a:r>
              <a:rPr lang="en-US" dirty="0"/>
              <a:t>3% stated expert</a:t>
            </a:r>
          </a:p>
          <a:p>
            <a:pPr lvl="1"/>
            <a:r>
              <a:rPr lang="en-US" dirty="0"/>
              <a:t>42% stated proficient</a:t>
            </a:r>
          </a:p>
          <a:p>
            <a:pPr lvl="1"/>
            <a:r>
              <a:rPr lang="en-US" dirty="0"/>
              <a:t>47% somewhat proficient </a:t>
            </a:r>
          </a:p>
          <a:p>
            <a:pPr lvl="1"/>
            <a:r>
              <a:rPr lang="en-US" dirty="0"/>
              <a:t>8% Not very familiar</a:t>
            </a:r>
          </a:p>
          <a:p>
            <a:endParaRPr lang="en-US" dirty="0"/>
          </a:p>
          <a:p>
            <a:endParaRPr lang="en-US" dirty="0"/>
          </a:p>
        </p:txBody>
      </p:sp>
      <p:sp>
        <p:nvSpPr>
          <p:cNvPr id="4" name="Footer Placeholder 3">
            <a:extLst>
              <a:ext uri="{FF2B5EF4-FFF2-40B4-BE49-F238E27FC236}">
                <a16:creationId xmlns:a16="http://schemas.microsoft.com/office/drawing/2014/main" xmlns="" id="{46401617-8FF9-B642-B2C3-7A53707A5966}"/>
              </a:ext>
            </a:extLst>
          </p:cNvPr>
          <p:cNvSpPr txBox="1">
            <a:spLocks/>
          </p:cNvSpPr>
          <p:nvPr/>
        </p:nvSpPr>
        <p:spPr>
          <a:xfrm>
            <a:off x="6192308" y="6492875"/>
            <a:ext cx="295169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200" dirty="0" err="1">
                <a:solidFill>
                  <a:schemeClr val="bg1">
                    <a:lumMod val="50000"/>
                  </a:schemeClr>
                </a:solidFill>
              </a:rPr>
              <a:t>dbingham@umaryland.edu</a:t>
            </a:r>
            <a:r>
              <a:rPr lang="en-US" sz="1200" dirty="0">
                <a:solidFill>
                  <a:schemeClr val="bg1">
                    <a:lumMod val="50000"/>
                  </a:schemeClr>
                </a:solidFill>
              </a:rPr>
              <a:t>  </a:t>
            </a:r>
          </a:p>
        </p:txBody>
      </p:sp>
    </p:spTree>
    <p:extLst>
      <p:ext uri="{BB962C8B-B14F-4D97-AF65-F5344CB8AC3E}">
        <p14:creationId xmlns:p14="http://schemas.microsoft.com/office/powerpoint/2010/main" val="921644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A39EAFC-FA9A-44BF-8402-9AA903225B98}"/>
              </a:ext>
            </a:extLst>
          </p:cNvPr>
          <p:cNvSpPr>
            <a:spLocks noGrp="1"/>
          </p:cNvSpPr>
          <p:nvPr>
            <p:ph type="ctrTitle"/>
          </p:nvPr>
        </p:nvSpPr>
        <p:spPr/>
        <p:txBody>
          <a:bodyPr/>
          <a:lstStyle/>
          <a:p>
            <a:endParaRPr lang="en-US" dirty="0"/>
          </a:p>
        </p:txBody>
      </p:sp>
      <p:sp>
        <p:nvSpPr>
          <p:cNvPr id="7" name="Subtitle 6">
            <a:extLst>
              <a:ext uri="{FF2B5EF4-FFF2-40B4-BE49-F238E27FC236}">
                <a16:creationId xmlns:a16="http://schemas.microsoft.com/office/drawing/2014/main" xmlns="" id="{B414D3D1-B598-4FF2-8619-1CA64CF7ADBA}"/>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xmlns="" id="{28C64DE1-24C5-4066-B15A-9BF294595967}"/>
              </a:ext>
            </a:extLst>
          </p:cNvPr>
          <p:cNvSpPr>
            <a:spLocks noGrp="1"/>
          </p:cNvSpPr>
          <p:nvPr>
            <p:ph type="ftr" sz="quarter" idx="11"/>
          </p:nvPr>
        </p:nvSpPr>
        <p:spPr>
          <a:xfrm>
            <a:off x="3124200" y="6356352"/>
            <a:ext cx="289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dbingham@son.umaryland.edu</a:t>
            </a:r>
            <a:endParaRPr lang="en-US" dirty="0"/>
          </a:p>
        </p:txBody>
      </p:sp>
      <p:sp>
        <p:nvSpPr>
          <p:cNvPr id="5" name="Slide Number Placeholder 4">
            <a:extLst>
              <a:ext uri="{FF2B5EF4-FFF2-40B4-BE49-F238E27FC236}">
                <a16:creationId xmlns:a16="http://schemas.microsoft.com/office/drawing/2014/main" xmlns="" id="{25B98BEF-AE8C-4BB1-AEA8-1F5D829E6472}"/>
              </a:ext>
            </a:extLst>
          </p:cNvPr>
          <p:cNvSpPr>
            <a:spLocks noGrp="1"/>
          </p:cNvSpPr>
          <p:nvPr>
            <p:ph type="sldNum" sz="quarter" idx="4294967295"/>
          </p:nvPr>
        </p:nvSpPr>
        <p:spPr>
          <a:xfrm>
            <a:off x="7010400" y="6356350"/>
            <a:ext cx="2133600" cy="365125"/>
          </a:xfrm>
        </p:spPr>
        <p:txBody>
          <a:bodyPr/>
          <a:lstStyle/>
          <a:p>
            <a:pPr>
              <a:defRPr/>
            </a:pPr>
            <a:fld id="{3F360B98-5035-4E54-A076-EB906E00DDCF}" type="slidenum">
              <a:rPr lang="en-US" smtClean="0"/>
              <a:pPr>
                <a:defRPr/>
              </a:pPr>
              <a:t>19</a:t>
            </a:fld>
            <a:endParaRPr lang="en-US" dirty="0"/>
          </a:p>
        </p:txBody>
      </p:sp>
      <p:pic>
        <p:nvPicPr>
          <p:cNvPr id="9" name="Picture 8" descr="A sign on the side of a road&#10;&#10;Description generated with very high confidence">
            <a:extLst>
              <a:ext uri="{FF2B5EF4-FFF2-40B4-BE49-F238E27FC236}">
                <a16:creationId xmlns:a16="http://schemas.microsoft.com/office/drawing/2014/main" xmlns="" id="{0BD82B2B-F7A6-419A-977F-BCCA83CEB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2" y="-717552"/>
            <a:ext cx="9144000" cy="6858000"/>
          </a:xfrm>
          <a:prstGeom prst="rect">
            <a:avLst/>
          </a:prstGeom>
        </p:spPr>
      </p:pic>
      <p:sp>
        <p:nvSpPr>
          <p:cNvPr id="10" name="Rectangle 9">
            <a:extLst>
              <a:ext uri="{FF2B5EF4-FFF2-40B4-BE49-F238E27FC236}">
                <a16:creationId xmlns:a16="http://schemas.microsoft.com/office/drawing/2014/main" xmlns="" id="{3EF07BB0-3670-4257-91E4-49E530716C25}"/>
              </a:ext>
            </a:extLst>
          </p:cNvPr>
          <p:cNvSpPr/>
          <p:nvPr/>
        </p:nvSpPr>
        <p:spPr>
          <a:xfrm>
            <a:off x="0" y="5924548"/>
            <a:ext cx="9144000" cy="933452"/>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Year 1:  Obtain State and National Input</a:t>
            </a:r>
          </a:p>
        </p:txBody>
      </p:sp>
    </p:spTree>
    <p:extLst>
      <p:ext uri="{BB962C8B-B14F-4D97-AF65-F5344CB8AC3E}">
        <p14:creationId xmlns:p14="http://schemas.microsoft.com/office/powerpoint/2010/main" val="363931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8075"/>
            <a:ext cx="8229600" cy="1143000"/>
          </a:xfrm>
        </p:spPr>
        <p:txBody>
          <a:bodyPr/>
          <a:lstStyle/>
          <a:p>
            <a:r>
              <a:rPr lang="en-US" sz="4000" dirty="0">
                <a:latin typeface="Helvetica" panose="020B0604020202020204" pitchFamily="34" charset="0"/>
                <a:cs typeface="Helvetica" panose="020B0604020202020204" pitchFamily="34" charset="0"/>
              </a:rPr>
              <a:t>Institute of Medicine - 2001</a:t>
            </a:r>
          </a:p>
        </p:txBody>
      </p:sp>
      <p:sp>
        <p:nvSpPr>
          <p:cNvPr id="3" name="Content Placeholder 2"/>
          <p:cNvSpPr>
            <a:spLocks noGrp="1"/>
          </p:cNvSpPr>
          <p:nvPr>
            <p:ph idx="1"/>
          </p:nvPr>
        </p:nvSpPr>
        <p:spPr>
          <a:xfrm>
            <a:off x="829340" y="2806995"/>
            <a:ext cx="7857460" cy="2966484"/>
          </a:xfrm>
        </p:spPr>
        <p:txBody>
          <a:bodyPr/>
          <a:lstStyle/>
          <a:p>
            <a:pPr marL="0" indent="0" algn="ctr">
              <a:buNone/>
            </a:pPr>
            <a:r>
              <a:rPr lang="en-US" dirty="0"/>
              <a:t>It takes </a:t>
            </a:r>
            <a:r>
              <a:rPr lang="en-US" b="1" dirty="0">
                <a:latin typeface="Helvetica" panose="020B0604020202020204" pitchFamily="34" charset="0"/>
                <a:cs typeface="Helvetica" panose="020B0604020202020204" pitchFamily="34" charset="0"/>
              </a:rPr>
              <a:t>17 years </a:t>
            </a:r>
            <a:r>
              <a:rPr lang="en-US" dirty="0">
                <a:latin typeface="Helvetica" panose="020B0604020202020204" pitchFamily="34" charset="0"/>
                <a:cs typeface="Helvetica" panose="020B0604020202020204" pitchFamily="34" charset="0"/>
              </a:rPr>
              <a:t>to translate research into action.</a:t>
            </a:r>
          </a:p>
          <a:p>
            <a:pPr marL="0" indent="0">
              <a:buNone/>
            </a:pPr>
            <a:endParaRPr lang="en-US" dirty="0">
              <a:latin typeface="Helvetica" panose="020B0604020202020204" pitchFamily="34" charset="0"/>
              <a:cs typeface="Helvetica"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p>
        </p:txBody>
      </p:sp>
      <p:sp>
        <p:nvSpPr>
          <p:cNvPr id="8" name="Footer Placeholder 3"/>
          <p:cNvSpPr>
            <a:spLocks noGrp="1"/>
          </p:cNvSpPr>
          <p:nvPr>
            <p:ph type="ftr" sz="quarter" idx="3"/>
          </p:nvPr>
        </p:nvSpPr>
        <p:spPr>
          <a:xfrm>
            <a:off x="3729342" y="6356352"/>
            <a:ext cx="268605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dbingham@umaryland.edu  </a:t>
            </a:r>
            <a:endParaRPr lang="en-US" dirty="0"/>
          </a:p>
        </p:txBody>
      </p:sp>
      <p:sp>
        <p:nvSpPr>
          <p:cNvPr id="9" name="Slide Number Placeholder 4"/>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60B98-5035-4E54-A076-EB906E00DDCF}" type="slidenum">
              <a:rPr lang="en-US" smtClean="0"/>
              <a:pPr>
                <a:defRPr/>
              </a:pPr>
              <a:t>2</a:t>
            </a:fld>
            <a:endParaRPr lang="en-US" dirty="0"/>
          </a:p>
        </p:txBody>
      </p:sp>
      <p:sp>
        <p:nvSpPr>
          <p:cNvPr id="6" name="Rectangle 5"/>
          <p:cNvSpPr/>
          <p:nvPr/>
        </p:nvSpPr>
        <p:spPr>
          <a:xfrm>
            <a:off x="1337310" y="5097718"/>
            <a:ext cx="6812280" cy="937261"/>
          </a:xfrm>
          <a:prstGeom prst="rect">
            <a:avLst/>
          </a:prstGeom>
          <a:ln w="47625">
            <a:solidFill>
              <a:srgbClr val="FFCC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Helvetica" panose="020B0604020202020204" pitchFamily="34" charset="0"/>
                <a:cs typeface="Helvetica" panose="020B0604020202020204" pitchFamily="34" charset="0"/>
              </a:rPr>
              <a:t>Institute of Medicine (2001). Crossing the quality chasm:  A new health system for the 21</a:t>
            </a:r>
            <a:r>
              <a:rPr lang="en-US" baseline="30000" dirty="0">
                <a:solidFill>
                  <a:schemeClr val="tx1"/>
                </a:solidFill>
                <a:latin typeface="Helvetica" panose="020B0604020202020204" pitchFamily="34" charset="0"/>
                <a:cs typeface="Helvetica" panose="020B0604020202020204" pitchFamily="34" charset="0"/>
              </a:rPr>
              <a:t>st</a:t>
            </a:r>
            <a:r>
              <a:rPr lang="en-US" dirty="0">
                <a:solidFill>
                  <a:schemeClr val="tx1"/>
                </a:solidFill>
                <a:latin typeface="Helvetica" panose="020B0604020202020204" pitchFamily="34" charset="0"/>
                <a:cs typeface="Helvetica" panose="020B0604020202020204" pitchFamily="34" charset="0"/>
              </a:rPr>
              <a:t> Century, pg. 5. </a:t>
            </a:r>
          </a:p>
        </p:txBody>
      </p:sp>
      <p:sp>
        <p:nvSpPr>
          <p:cNvPr id="7" name="Footer Placeholder 3"/>
          <p:cNvSpPr txBox="1">
            <a:spLocks/>
          </p:cNvSpPr>
          <p:nvPr/>
        </p:nvSpPr>
        <p:spPr>
          <a:xfrm>
            <a:off x="582929" y="6452235"/>
            <a:ext cx="2819489"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prstClr val="black">
                    <a:tint val="75000"/>
                  </a:prstClr>
                </a:solidFill>
              </a:rPr>
              <a:t>QI Brief 1.1: Released Summer 2017</a:t>
            </a:r>
          </a:p>
        </p:txBody>
      </p:sp>
      <p:pic>
        <p:nvPicPr>
          <p:cNvPr id="10" name="Picture 9">
            <a:extLst>
              <a:ext uri="{FF2B5EF4-FFF2-40B4-BE49-F238E27FC236}">
                <a16:creationId xmlns:a16="http://schemas.microsoft.com/office/drawing/2014/main" xmlns="" id="{023AEE78-E1B5-9A4F-89FE-D2ACC2796CD3}"/>
              </a:ext>
            </a:extLst>
          </p:cNvPr>
          <p:cNvPicPr>
            <a:picLocks noChangeAspect="1"/>
          </p:cNvPicPr>
          <p:nvPr/>
        </p:nvPicPr>
        <p:blipFill>
          <a:blip r:embed="rId3"/>
          <a:stretch>
            <a:fillRect/>
          </a:stretch>
        </p:blipFill>
        <p:spPr>
          <a:xfrm>
            <a:off x="492125" y="387350"/>
            <a:ext cx="3073400" cy="1054100"/>
          </a:xfrm>
          <a:prstGeom prst="rect">
            <a:avLst/>
          </a:prstGeom>
        </p:spPr>
      </p:pic>
    </p:spTree>
    <p:extLst>
      <p:ext uri="{BB962C8B-B14F-4D97-AF65-F5344CB8AC3E}">
        <p14:creationId xmlns:p14="http://schemas.microsoft.com/office/powerpoint/2010/main" val="1644450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8355" y="2553419"/>
            <a:ext cx="8264106" cy="2662227"/>
          </a:xfrm>
        </p:spPr>
        <p:txBody>
          <a:bodyPr>
            <a:normAutofit/>
          </a:bodyPr>
          <a:lstStyle/>
          <a:p>
            <a:r>
              <a:rPr lang="en-US" b="1" dirty="0"/>
              <a:t/>
            </a:r>
            <a:br>
              <a:rPr lang="en-US" b="1" dirty="0"/>
            </a:br>
            <a:endParaRPr lang="en-US" sz="1800" dirty="0"/>
          </a:p>
        </p:txBody>
      </p:sp>
      <p:sp>
        <p:nvSpPr>
          <p:cNvPr id="2" name="Rectangle 1">
            <a:extLst>
              <a:ext uri="{FF2B5EF4-FFF2-40B4-BE49-F238E27FC236}">
                <a16:creationId xmlns:a16="http://schemas.microsoft.com/office/drawing/2014/main" xmlns="" id="{F51DBD4D-2B62-7146-844C-0328FDA815D1}"/>
              </a:ext>
            </a:extLst>
          </p:cNvPr>
          <p:cNvSpPr/>
          <p:nvPr/>
        </p:nvSpPr>
        <p:spPr>
          <a:xfrm>
            <a:off x="2078022" y="1315808"/>
            <a:ext cx="6023241" cy="584775"/>
          </a:xfrm>
          <a:prstGeom prst="rect">
            <a:avLst/>
          </a:prstGeom>
        </p:spPr>
        <p:txBody>
          <a:bodyPr wrap="square">
            <a:spAutoFit/>
          </a:bodyPr>
          <a:lstStyle/>
          <a:p>
            <a:r>
              <a:rPr lang="en-US" sz="3200" dirty="0"/>
              <a:t>2. Obtain State &amp; National Input</a:t>
            </a:r>
          </a:p>
        </p:txBody>
      </p:sp>
      <p:pic>
        <p:nvPicPr>
          <p:cNvPr id="3" name="Picture 2">
            <a:extLst>
              <a:ext uri="{FF2B5EF4-FFF2-40B4-BE49-F238E27FC236}">
                <a16:creationId xmlns:a16="http://schemas.microsoft.com/office/drawing/2014/main" xmlns="" id="{9F1DC8BB-0DC5-5240-9675-EF2747D9D246}"/>
              </a:ext>
            </a:extLst>
          </p:cNvPr>
          <p:cNvPicPr>
            <a:picLocks noChangeAspect="1"/>
          </p:cNvPicPr>
          <p:nvPr/>
        </p:nvPicPr>
        <p:blipFill>
          <a:blip r:embed="rId3"/>
          <a:stretch>
            <a:fillRect/>
          </a:stretch>
        </p:blipFill>
        <p:spPr>
          <a:xfrm>
            <a:off x="606272" y="1995304"/>
            <a:ext cx="1602765" cy="1910496"/>
          </a:xfrm>
          <a:prstGeom prst="rect">
            <a:avLst/>
          </a:prstGeom>
        </p:spPr>
      </p:pic>
      <p:sp>
        <p:nvSpPr>
          <p:cNvPr id="5" name="TextBox 4">
            <a:extLst>
              <a:ext uri="{FF2B5EF4-FFF2-40B4-BE49-F238E27FC236}">
                <a16:creationId xmlns:a16="http://schemas.microsoft.com/office/drawing/2014/main" xmlns="" id="{556FF76D-484B-EC4A-BD4C-5C0FC7272ACC}"/>
              </a:ext>
            </a:extLst>
          </p:cNvPr>
          <p:cNvSpPr txBox="1"/>
          <p:nvPr/>
        </p:nvSpPr>
        <p:spPr>
          <a:xfrm>
            <a:off x="2209037" y="2227001"/>
            <a:ext cx="6693423" cy="1754326"/>
          </a:xfrm>
          <a:prstGeom prst="rect">
            <a:avLst/>
          </a:prstGeom>
          <a:noFill/>
        </p:spPr>
        <p:txBody>
          <a:bodyPr wrap="square" rtlCol="0">
            <a:spAutoFit/>
          </a:bodyPr>
          <a:lstStyle/>
          <a:p>
            <a:r>
              <a:rPr lang="en-US" b="1" dirty="0"/>
              <a:t>Mary </a:t>
            </a:r>
            <a:r>
              <a:rPr lang="en-US" b="1" dirty="0" err="1"/>
              <a:t>Dolansky</a:t>
            </a:r>
            <a:r>
              <a:rPr lang="en-US" b="1" dirty="0"/>
              <a:t>, PhD, RN, FAAN</a:t>
            </a:r>
          </a:p>
          <a:p>
            <a:pPr marL="285750" indent="-285750">
              <a:buFont typeface="Arial" panose="020B0604020202020204" pitchFamily="34" charset="0"/>
              <a:buChar char="•"/>
            </a:pPr>
            <a:r>
              <a:rPr lang="en-US" i="1" dirty="0"/>
              <a:t>Director</a:t>
            </a:r>
            <a:r>
              <a:rPr lang="en-US" dirty="0"/>
              <a:t>, QSEN Institute</a:t>
            </a:r>
          </a:p>
          <a:p>
            <a:pPr marL="285750" indent="-285750">
              <a:buFont typeface="Arial" panose="020B0604020202020204" pitchFamily="34" charset="0"/>
              <a:buChar char="•"/>
            </a:pPr>
            <a:r>
              <a:rPr lang="en-US" i="1" dirty="0"/>
              <a:t>Assistant Professor</a:t>
            </a:r>
            <a:r>
              <a:rPr lang="en-US" dirty="0"/>
              <a:t>, Frances Payne Bolton School of Nursing &amp; School of Medicine</a:t>
            </a:r>
          </a:p>
          <a:p>
            <a:pPr marL="285750" indent="-285750">
              <a:buFont typeface="Arial" panose="020B0604020202020204" pitchFamily="34" charset="0"/>
              <a:buChar char="•"/>
            </a:pPr>
            <a:r>
              <a:rPr lang="en-US" i="1" dirty="0"/>
              <a:t>Senior Faculty Scholar</a:t>
            </a:r>
            <a:r>
              <a:rPr lang="en-US" dirty="0"/>
              <a:t>, VA Quality Scholars Program</a:t>
            </a:r>
          </a:p>
          <a:p>
            <a:endParaRPr lang="en-US" dirty="0"/>
          </a:p>
        </p:txBody>
      </p:sp>
      <p:pic>
        <p:nvPicPr>
          <p:cNvPr id="6" name="Picture 5">
            <a:extLst>
              <a:ext uri="{FF2B5EF4-FFF2-40B4-BE49-F238E27FC236}">
                <a16:creationId xmlns:a16="http://schemas.microsoft.com/office/drawing/2014/main" xmlns="" id="{01481C13-2597-B04C-9407-4F6606255B09}"/>
              </a:ext>
            </a:extLst>
          </p:cNvPr>
          <p:cNvPicPr>
            <a:picLocks noChangeAspect="1"/>
          </p:cNvPicPr>
          <p:nvPr/>
        </p:nvPicPr>
        <p:blipFill>
          <a:blip r:embed="rId4"/>
          <a:stretch>
            <a:fillRect/>
          </a:stretch>
        </p:blipFill>
        <p:spPr>
          <a:xfrm>
            <a:off x="638356" y="4112640"/>
            <a:ext cx="1570680" cy="2206012"/>
          </a:xfrm>
          <a:prstGeom prst="rect">
            <a:avLst/>
          </a:prstGeom>
        </p:spPr>
      </p:pic>
      <p:sp>
        <p:nvSpPr>
          <p:cNvPr id="7" name="TextBox 6">
            <a:extLst>
              <a:ext uri="{FF2B5EF4-FFF2-40B4-BE49-F238E27FC236}">
                <a16:creationId xmlns:a16="http://schemas.microsoft.com/office/drawing/2014/main" xmlns="" id="{A65F7C3B-950B-894F-A16B-C6C98CD5018C}"/>
              </a:ext>
            </a:extLst>
          </p:cNvPr>
          <p:cNvSpPr txBox="1"/>
          <p:nvPr/>
        </p:nvSpPr>
        <p:spPr>
          <a:xfrm>
            <a:off x="2290317" y="4307745"/>
            <a:ext cx="6934963" cy="1754326"/>
          </a:xfrm>
          <a:prstGeom prst="rect">
            <a:avLst/>
          </a:prstGeom>
          <a:noFill/>
        </p:spPr>
        <p:txBody>
          <a:bodyPr wrap="square" rtlCol="0">
            <a:spAutoFit/>
          </a:bodyPr>
          <a:lstStyle/>
          <a:p>
            <a:r>
              <a:rPr lang="en-US" b="1" dirty="0"/>
              <a:t>Donald </a:t>
            </a:r>
            <a:r>
              <a:rPr lang="en-US" b="1" dirty="0" err="1"/>
              <a:t>Goldmann</a:t>
            </a:r>
            <a:r>
              <a:rPr lang="en-US" b="1" dirty="0"/>
              <a:t>, MD</a:t>
            </a:r>
          </a:p>
          <a:p>
            <a:pPr marL="285750" indent="-285750">
              <a:buFont typeface="Arial" panose="020B0604020202020204" pitchFamily="34" charset="0"/>
              <a:buChar char="•"/>
            </a:pPr>
            <a:r>
              <a:rPr lang="en-US" i="1" dirty="0"/>
              <a:t>Chief Medical and Scientific Officer, </a:t>
            </a:r>
            <a:r>
              <a:rPr lang="en-US" dirty="0"/>
              <a:t>Institute for Healthcare Improvement</a:t>
            </a:r>
          </a:p>
          <a:p>
            <a:pPr marL="285750" indent="-285750">
              <a:buFont typeface="Arial" panose="020B0604020202020204" pitchFamily="34" charset="0"/>
              <a:buChar char="•"/>
            </a:pPr>
            <a:r>
              <a:rPr lang="en-US" i="1" dirty="0"/>
              <a:t>Professor, </a:t>
            </a:r>
            <a:r>
              <a:rPr lang="en-US" dirty="0"/>
              <a:t>Department of Immunology and Infectious Diseases</a:t>
            </a:r>
          </a:p>
          <a:p>
            <a:pPr marL="285750" indent="-285750">
              <a:buFont typeface="Arial" panose="020B0604020202020204" pitchFamily="34" charset="0"/>
              <a:buChar char="•"/>
            </a:pPr>
            <a:r>
              <a:rPr lang="en-US" i="1" dirty="0"/>
              <a:t>Professor of Epidemiology, </a:t>
            </a:r>
            <a:r>
              <a:rPr lang="en-US" dirty="0"/>
              <a:t>Harvard. T. H. Chan School of Public Health</a:t>
            </a:r>
          </a:p>
          <a:p>
            <a:pPr marL="285750" indent="-285750">
              <a:buFont typeface="Arial" panose="020B0604020202020204" pitchFamily="34" charset="0"/>
              <a:buChar char="•"/>
            </a:pPr>
            <a:r>
              <a:rPr lang="en-US" i="1" dirty="0"/>
              <a:t>Clinical Professor of Pediatrics, </a:t>
            </a:r>
            <a:r>
              <a:rPr lang="en-US" dirty="0"/>
              <a:t>Harvard Medical School</a:t>
            </a:r>
          </a:p>
        </p:txBody>
      </p:sp>
    </p:spTree>
    <p:extLst>
      <p:ext uri="{BB962C8B-B14F-4D97-AF65-F5344CB8AC3E}">
        <p14:creationId xmlns:p14="http://schemas.microsoft.com/office/powerpoint/2010/main" val="2959548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A39EAFC-FA9A-44BF-8402-9AA903225B98}"/>
              </a:ext>
            </a:extLst>
          </p:cNvPr>
          <p:cNvSpPr>
            <a:spLocks noGrp="1"/>
          </p:cNvSpPr>
          <p:nvPr>
            <p:ph type="ctrTitle"/>
          </p:nvPr>
        </p:nvSpPr>
        <p:spPr/>
        <p:txBody>
          <a:bodyPr/>
          <a:lstStyle/>
          <a:p>
            <a:endParaRPr lang="en-US" dirty="0"/>
          </a:p>
        </p:txBody>
      </p:sp>
      <p:sp>
        <p:nvSpPr>
          <p:cNvPr id="7" name="Subtitle 6">
            <a:extLst>
              <a:ext uri="{FF2B5EF4-FFF2-40B4-BE49-F238E27FC236}">
                <a16:creationId xmlns:a16="http://schemas.microsoft.com/office/drawing/2014/main" xmlns="" id="{B414D3D1-B598-4FF2-8619-1CA64CF7ADBA}"/>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xmlns="" id="{28C64DE1-24C5-4066-B15A-9BF294595967}"/>
              </a:ext>
            </a:extLst>
          </p:cNvPr>
          <p:cNvSpPr>
            <a:spLocks noGrp="1"/>
          </p:cNvSpPr>
          <p:nvPr>
            <p:ph type="ftr" sz="quarter" idx="11"/>
          </p:nvPr>
        </p:nvSpPr>
        <p:spPr>
          <a:xfrm>
            <a:off x="3124200" y="6356352"/>
            <a:ext cx="289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dbingham@son.umaryland.edu</a:t>
            </a:r>
            <a:endParaRPr lang="en-US" dirty="0"/>
          </a:p>
        </p:txBody>
      </p:sp>
      <p:sp>
        <p:nvSpPr>
          <p:cNvPr id="5" name="Slide Number Placeholder 4">
            <a:extLst>
              <a:ext uri="{FF2B5EF4-FFF2-40B4-BE49-F238E27FC236}">
                <a16:creationId xmlns:a16="http://schemas.microsoft.com/office/drawing/2014/main" xmlns="" id="{25B98BEF-AE8C-4BB1-AEA8-1F5D829E6472}"/>
              </a:ext>
            </a:extLst>
          </p:cNvPr>
          <p:cNvSpPr>
            <a:spLocks noGrp="1"/>
          </p:cNvSpPr>
          <p:nvPr>
            <p:ph type="sldNum" sz="quarter" idx="4294967295"/>
          </p:nvPr>
        </p:nvSpPr>
        <p:spPr>
          <a:xfrm>
            <a:off x="7010400" y="6356350"/>
            <a:ext cx="2133600" cy="365125"/>
          </a:xfrm>
        </p:spPr>
        <p:txBody>
          <a:bodyPr/>
          <a:lstStyle/>
          <a:p>
            <a:pPr>
              <a:defRPr/>
            </a:pPr>
            <a:fld id="{3F360B98-5035-4E54-A076-EB906E00DDCF}" type="slidenum">
              <a:rPr lang="en-US" smtClean="0"/>
              <a:pPr>
                <a:defRPr/>
              </a:pPr>
              <a:t>21</a:t>
            </a:fld>
            <a:endParaRPr lang="en-US" dirty="0"/>
          </a:p>
        </p:txBody>
      </p:sp>
      <p:pic>
        <p:nvPicPr>
          <p:cNvPr id="9" name="Picture 8" descr="A sign on the side of a road&#10;&#10;Description generated with very high confidence">
            <a:extLst>
              <a:ext uri="{FF2B5EF4-FFF2-40B4-BE49-F238E27FC236}">
                <a16:creationId xmlns:a16="http://schemas.microsoft.com/office/drawing/2014/main" xmlns="" id="{0BD82B2B-F7A6-419A-977F-BCCA83CEB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2" y="-717552"/>
            <a:ext cx="9144000" cy="6858000"/>
          </a:xfrm>
          <a:prstGeom prst="rect">
            <a:avLst/>
          </a:prstGeom>
        </p:spPr>
      </p:pic>
      <p:sp>
        <p:nvSpPr>
          <p:cNvPr id="10" name="Rectangle 9">
            <a:extLst>
              <a:ext uri="{FF2B5EF4-FFF2-40B4-BE49-F238E27FC236}">
                <a16:creationId xmlns:a16="http://schemas.microsoft.com/office/drawing/2014/main" xmlns="" id="{3EF07BB0-3670-4257-91E4-49E530716C25}"/>
              </a:ext>
            </a:extLst>
          </p:cNvPr>
          <p:cNvSpPr/>
          <p:nvPr/>
        </p:nvSpPr>
        <p:spPr>
          <a:xfrm>
            <a:off x="0" y="5561704"/>
            <a:ext cx="9144000" cy="1296296"/>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Year 1:  Form the Expert Panel &amp; Plan the Summit</a:t>
            </a:r>
          </a:p>
        </p:txBody>
      </p:sp>
    </p:spTree>
    <p:extLst>
      <p:ext uri="{BB962C8B-B14F-4D97-AF65-F5344CB8AC3E}">
        <p14:creationId xmlns:p14="http://schemas.microsoft.com/office/powerpoint/2010/main" val="1180470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51DBD4D-2B62-7146-844C-0328FDA815D1}"/>
              </a:ext>
            </a:extLst>
          </p:cNvPr>
          <p:cNvSpPr/>
          <p:nvPr/>
        </p:nvSpPr>
        <p:spPr>
          <a:xfrm>
            <a:off x="2184370" y="1420939"/>
            <a:ext cx="6021237" cy="584775"/>
          </a:xfrm>
          <a:prstGeom prst="rect">
            <a:avLst/>
          </a:prstGeom>
        </p:spPr>
        <p:txBody>
          <a:bodyPr wrap="square">
            <a:spAutoFit/>
          </a:bodyPr>
          <a:lstStyle/>
          <a:p>
            <a:r>
              <a:rPr lang="en-US" sz="3200" dirty="0" err="1"/>
              <a:t>AdVISE</a:t>
            </a:r>
            <a:r>
              <a:rPr lang="en-US" sz="3200" dirty="0"/>
              <a:t> Expert Panel</a:t>
            </a:r>
          </a:p>
        </p:txBody>
      </p:sp>
      <p:pic>
        <p:nvPicPr>
          <p:cNvPr id="3" name="Picture 2">
            <a:extLst>
              <a:ext uri="{FF2B5EF4-FFF2-40B4-BE49-F238E27FC236}">
                <a16:creationId xmlns:a16="http://schemas.microsoft.com/office/drawing/2014/main" xmlns="" id="{CFAC8851-B7F4-A84B-B912-2C88A7671AFB}"/>
              </a:ext>
            </a:extLst>
          </p:cNvPr>
          <p:cNvPicPr>
            <a:picLocks noChangeAspect="1"/>
          </p:cNvPicPr>
          <p:nvPr/>
        </p:nvPicPr>
        <p:blipFill>
          <a:blip r:embed="rId3"/>
          <a:stretch>
            <a:fillRect/>
          </a:stretch>
        </p:blipFill>
        <p:spPr>
          <a:xfrm flipH="1">
            <a:off x="544348" y="2412156"/>
            <a:ext cx="1089877" cy="1246209"/>
          </a:xfrm>
          <a:prstGeom prst="rect">
            <a:avLst/>
          </a:prstGeom>
        </p:spPr>
      </p:pic>
      <p:sp>
        <p:nvSpPr>
          <p:cNvPr id="7" name="TextBox 6">
            <a:extLst>
              <a:ext uri="{FF2B5EF4-FFF2-40B4-BE49-F238E27FC236}">
                <a16:creationId xmlns:a16="http://schemas.microsoft.com/office/drawing/2014/main" xmlns="" id="{E6C76D44-23DC-C54D-AFB0-2F761198598D}"/>
              </a:ext>
            </a:extLst>
          </p:cNvPr>
          <p:cNvSpPr txBox="1"/>
          <p:nvPr/>
        </p:nvSpPr>
        <p:spPr>
          <a:xfrm>
            <a:off x="1626819" y="4064807"/>
            <a:ext cx="2902318" cy="2554545"/>
          </a:xfrm>
          <a:prstGeom prst="rect">
            <a:avLst/>
          </a:prstGeom>
          <a:noFill/>
        </p:spPr>
        <p:txBody>
          <a:bodyPr wrap="square" rtlCol="0">
            <a:spAutoFit/>
          </a:bodyPr>
          <a:lstStyle/>
          <a:p>
            <a:r>
              <a:rPr lang="en-US" sz="1600" b="1" dirty="0"/>
              <a:t>Anne Sales, PhD, RN</a:t>
            </a:r>
          </a:p>
          <a:p>
            <a:pPr marL="285750" indent="-285750">
              <a:buFont typeface="Arial" panose="020B0604020202020204" pitchFamily="34" charset="0"/>
              <a:buChar char="•"/>
            </a:pPr>
            <a:r>
              <a:rPr lang="en-US" sz="1200" i="1" dirty="0"/>
              <a:t>Associate Chair</a:t>
            </a:r>
            <a:r>
              <a:rPr lang="en-US" sz="1200" dirty="0"/>
              <a:t> for Health System Innovation PhD,  University of Michigan</a:t>
            </a:r>
          </a:p>
          <a:p>
            <a:pPr marL="285750" indent="-285750">
              <a:buFont typeface="Arial" panose="020B0604020202020204" pitchFamily="34" charset="0"/>
              <a:buChar char="•"/>
            </a:pPr>
            <a:r>
              <a:rPr lang="en-US" sz="1200" i="1" dirty="0"/>
              <a:t>Professor</a:t>
            </a:r>
            <a:r>
              <a:rPr lang="en-US" sz="1200" dirty="0"/>
              <a:t>, Division of Learning and Knowledge Systems</a:t>
            </a:r>
          </a:p>
          <a:p>
            <a:pPr marL="285750" indent="-285750">
              <a:buFont typeface="Arial" panose="020B0604020202020204" pitchFamily="34" charset="0"/>
              <a:buChar char="•"/>
            </a:pPr>
            <a:r>
              <a:rPr lang="en-US" sz="1200" i="1" dirty="0"/>
              <a:t>Director</a:t>
            </a:r>
            <a:r>
              <a:rPr lang="en-US" sz="1200" dirty="0"/>
              <a:t> of the Health Infrastructures and Learning Systems (HILS) program</a:t>
            </a:r>
          </a:p>
          <a:p>
            <a:pPr marL="285750" indent="-285750">
              <a:buFont typeface="Arial" panose="020B0604020202020204" pitchFamily="34" charset="0"/>
              <a:buChar char="•"/>
            </a:pPr>
            <a:r>
              <a:rPr lang="en-US" sz="1200" i="1" dirty="0"/>
              <a:t>Research Scientist</a:t>
            </a:r>
            <a:r>
              <a:rPr lang="en-US" sz="1200" dirty="0"/>
              <a:t>, Center for Clinical Management Research, VA Ann Arbor Healthcare System</a:t>
            </a:r>
          </a:p>
          <a:p>
            <a:pPr marL="285750" indent="-285750">
              <a:buFont typeface="Arial" panose="020B0604020202020204" pitchFamily="34" charset="0"/>
              <a:buChar char="•"/>
            </a:pPr>
            <a:r>
              <a:rPr lang="en-US" sz="1200" dirty="0"/>
              <a:t>co-Editor-in-Chief of </a:t>
            </a:r>
            <a:r>
              <a:rPr lang="en-US" sz="1200" i="1" dirty="0"/>
              <a:t>Implementation Science </a:t>
            </a:r>
            <a:r>
              <a:rPr lang="en-US" sz="1200" dirty="0"/>
              <a:t>Journal</a:t>
            </a:r>
            <a:endParaRPr lang="en-US" sz="1200" i="1" dirty="0"/>
          </a:p>
        </p:txBody>
      </p:sp>
      <p:pic>
        <p:nvPicPr>
          <p:cNvPr id="8" name="Picture 7">
            <a:extLst>
              <a:ext uri="{FF2B5EF4-FFF2-40B4-BE49-F238E27FC236}">
                <a16:creationId xmlns:a16="http://schemas.microsoft.com/office/drawing/2014/main" xmlns="" id="{88737BCA-61B6-9342-AF5B-05071D99AF75}"/>
              </a:ext>
            </a:extLst>
          </p:cNvPr>
          <p:cNvPicPr>
            <a:picLocks noChangeAspect="1"/>
          </p:cNvPicPr>
          <p:nvPr/>
        </p:nvPicPr>
        <p:blipFill>
          <a:blip r:embed="rId4"/>
          <a:stretch>
            <a:fillRect/>
          </a:stretch>
        </p:blipFill>
        <p:spPr>
          <a:xfrm>
            <a:off x="544349" y="4183192"/>
            <a:ext cx="1089876" cy="1412658"/>
          </a:xfrm>
          <a:prstGeom prst="rect">
            <a:avLst/>
          </a:prstGeom>
        </p:spPr>
      </p:pic>
      <p:sp>
        <p:nvSpPr>
          <p:cNvPr id="9" name="TextBox 8">
            <a:extLst>
              <a:ext uri="{FF2B5EF4-FFF2-40B4-BE49-F238E27FC236}">
                <a16:creationId xmlns:a16="http://schemas.microsoft.com/office/drawing/2014/main" xmlns="" id="{F1B2B28E-3912-324E-A979-6093D97986CE}"/>
              </a:ext>
            </a:extLst>
          </p:cNvPr>
          <p:cNvSpPr txBox="1"/>
          <p:nvPr/>
        </p:nvSpPr>
        <p:spPr>
          <a:xfrm>
            <a:off x="1634225" y="2284631"/>
            <a:ext cx="3073770" cy="1261884"/>
          </a:xfrm>
          <a:prstGeom prst="rect">
            <a:avLst/>
          </a:prstGeom>
          <a:noFill/>
        </p:spPr>
        <p:txBody>
          <a:bodyPr wrap="square" rtlCol="0">
            <a:spAutoFit/>
          </a:bodyPr>
          <a:lstStyle/>
          <a:p>
            <a:r>
              <a:rPr lang="en-US" sz="1600" b="1" dirty="0"/>
              <a:t>Bryan Weiner, PhD</a:t>
            </a:r>
          </a:p>
          <a:p>
            <a:pPr marL="285750" indent="-285750">
              <a:buFont typeface="Arial" panose="020B0604020202020204" pitchFamily="34" charset="0"/>
              <a:buChar char="•"/>
            </a:pPr>
            <a:r>
              <a:rPr lang="en-US" sz="1200" i="1" dirty="0"/>
              <a:t>Professor</a:t>
            </a:r>
            <a:r>
              <a:rPr lang="en-US" sz="1200" dirty="0"/>
              <a:t>, Department of Global Health and Department of Health Services, University of Washington</a:t>
            </a:r>
          </a:p>
          <a:p>
            <a:pPr marL="285750" indent="-285750">
              <a:buFont typeface="Arial" panose="020B0604020202020204" pitchFamily="34" charset="0"/>
              <a:buChar char="•"/>
            </a:pPr>
            <a:r>
              <a:rPr lang="en-US" sz="1200" i="1" dirty="0"/>
              <a:t>Author</a:t>
            </a:r>
            <a:r>
              <a:rPr lang="en-US" sz="1200" dirty="0"/>
              <a:t>: Theory of Organizational Readiness for Change (2009)</a:t>
            </a:r>
          </a:p>
        </p:txBody>
      </p:sp>
      <p:pic>
        <p:nvPicPr>
          <p:cNvPr id="10" name="Picture 9">
            <a:extLst>
              <a:ext uri="{FF2B5EF4-FFF2-40B4-BE49-F238E27FC236}">
                <a16:creationId xmlns:a16="http://schemas.microsoft.com/office/drawing/2014/main" xmlns="" id="{A8D9BFC9-1CE8-F240-9D98-FD7D56EB0FEB}"/>
              </a:ext>
            </a:extLst>
          </p:cNvPr>
          <p:cNvPicPr>
            <a:picLocks noChangeAspect="1"/>
          </p:cNvPicPr>
          <p:nvPr/>
        </p:nvPicPr>
        <p:blipFill>
          <a:blip r:embed="rId5"/>
          <a:stretch>
            <a:fillRect/>
          </a:stretch>
        </p:blipFill>
        <p:spPr>
          <a:xfrm>
            <a:off x="4529136" y="2412156"/>
            <a:ext cx="1402607" cy="1402607"/>
          </a:xfrm>
          <a:prstGeom prst="rect">
            <a:avLst/>
          </a:prstGeom>
        </p:spPr>
      </p:pic>
      <p:sp>
        <p:nvSpPr>
          <p:cNvPr id="11" name="TextBox 10">
            <a:extLst>
              <a:ext uri="{FF2B5EF4-FFF2-40B4-BE49-F238E27FC236}">
                <a16:creationId xmlns:a16="http://schemas.microsoft.com/office/drawing/2014/main" xmlns="" id="{0C1FB3DD-046F-3542-8315-B872BB921233}"/>
              </a:ext>
            </a:extLst>
          </p:cNvPr>
          <p:cNvSpPr txBox="1"/>
          <p:nvPr/>
        </p:nvSpPr>
        <p:spPr>
          <a:xfrm>
            <a:off x="5869701" y="2284631"/>
            <a:ext cx="3294963" cy="2000548"/>
          </a:xfrm>
          <a:prstGeom prst="rect">
            <a:avLst/>
          </a:prstGeom>
          <a:noFill/>
        </p:spPr>
        <p:txBody>
          <a:bodyPr wrap="square" rtlCol="0">
            <a:spAutoFit/>
          </a:bodyPr>
          <a:lstStyle/>
          <a:p>
            <a:r>
              <a:rPr lang="en-US" sz="1600" b="1" dirty="0"/>
              <a:t>Laura </a:t>
            </a:r>
            <a:r>
              <a:rPr lang="en-US" sz="1600" b="1" dirty="0" err="1"/>
              <a:t>Damschroder</a:t>
            </a:r>
            <a:r>
              <a:rPr lang="en-US" sz="1600" b="1" dirty="0"/>
              <a:t>, MS, </a:t>
            </a:r>
            <a:r>
              <a:rPr lang="en-US" sz="1600" b="1" dirty="0" err="1"/>
              <a:t>MPh</a:t>
            </a:r>
            <a:endParaRPr lang="en-US" sz="1600" b="1" dirty="0"/>
          </a:p>
          <a:p>
            <a:pPr marL="285750" indent="-285750">
              <a:buFont typeface="Arial" panose="020B0604020202020204" pitchFamily="34" charset="0"/>
              <a:buChar char="•"/>
            </a:pPr>
            <a:r>
              <a:rPr lang="en-US" sz="1200" i="1" dirty="0"/>
              <a:t>Lead author </a:t>
            </a:r>
            <a:r>
              <a:rPr lang="en-US" sz="1200" dirty="0"/>
              <a:t>of the Consolidated Framework for Implementation Research (CFIR)</a:t>
            </a:r>
          </a:p>
          <a:p>
            <a:pPr marL="285750" indent="-285750">
              <a:buFont typeface="Arial" panose="020B0604020202020204" pitchFamily="34" charset="0"/>
              <a:buChar char="•"/>
            </a:pPr>
            <a:r>
              <a:rPr lang="en-US" sz="1200" i="1" dirty="0"/>
              <a:t>Research Investigator </a:t>
            </a:r>
            <a:r>
              <a:rPr lang="en-US" sz="1200" dirty="0"/>
              <a:t>with the Veterans Affairs (VA) Ann Arbor Center for Clinical Management Research</a:t>
            </a:r>
          </a:p>
          <a:p>
            <a:pPr marL="285750" indent="-285750">
              <a:buFont typeface="Arial" panose="020B0604020202020204" pitchFamily="34" charset="0"/>
              <a:buChar char="•"/>
            </a:pPr>
            <a:r>
              <a:rPr lang="en-US" sz="1200" i="1" dirty="0"/>
              <a:t>Project Principle Investigator </a:t>
            </a:r>
            <a:r>
              <a:rPr lang="en-US" sz="1200" dirty="0"/>
              <a:t>with the </a:t>
            </a:r>
            <a:r>
              <a:rPr lang="en-US" sz="1200" dirty="0" err="1"/>
              <a:t>PrOVE</a:t>
            </a:r>
            <a:r>
              <a:rPr lang="en-US" sz="1200" dirty="0"/>
              <a:t> (</a:t>
            </a:r>
            <a:r>
              <a:rPr lang="en-US" sz="1200" dirty="0" err="1"/>
              <a:t>PeRsonalizing</a:t>
            </a:r>
            <a:r>
              <a:rPr lang="en-US" sz="1200" dirty="0"/>
              <a:t> Options through Veteran Engagement) Quality Enhancement Research Initiative (QUERI)</a:t>
            </a:r>
          </a:p>
        </p:txBody>
      </p:sp>
      <p:pic>
        <p:nvPicPr>
          <p:cNvPr id="12" name="Picture 11">
            <a:extLst>
              <a:ext uri="{FF2B5EF4-FFF2-40B4-BE49-F238E27FC236}">
                <a16:creationId xmlns:a16="http://schemas.microsoft.com/office/drawing/2014/main" xmlns="" id="{573CBA53-2ABE-7543-897F-A6EF036D92E0}"/>
              </a:ext>
            </a:extLst>
          </p:cNvPr>
          <p:cNvPicPr>
            <a:picLocks noChangeAspect="1"/>
          </p:cNvPicPr>
          <p:nvPr/>
        </p:nvPicPr>
        <p:blipFill>
          <a:blip r:embed="rId6"/>
          <a:stretch>
            <a:fillRect/>
          </a:stretch>
        </p:blipFill>
        <p:spPr>
          <a:xfrm>
            <a:off x="4499917" y="4221205"/>
            <a:ext cx="1399003" cy="1679533"/>
          </a:xfrm>
          <a:prstGeom prst="rect">
            <a:avLst/>
          </a:prstGeom>
        </p:spPr>
      </p:pic>
      <p:sp>
        <p:nvSpPr>
          <p:cNvPr id="13" name="TextBox 12">
            <a:extLst>
              <a:ext uri="{FF2B5EF4-FFF2-40B4-BE49-F238E27FC236}">
                <a16:creationId xmlns:a16="http://schemas.microsoft.com/office/drawing/2014/main" xmlns="" id="{7E3E7BD6-45F8-C343-96EC-7E0CD440A817}"/>
              </a:ext>
            </a:extLst>
          </p:cNvPr>
          <p:cNvSpPr txBox="1"/>
          <p:nvPr/>
        </p:nvSpPr>
        <p:spPr>
          <a:xfrm>
            <a:off x="5869701" y="4368455"/>
            <a:ext cx="3274299" cy="1169551"/>
          </a:xfrm>
          <a:prstGeom prst="rect">
            <a:avLst/>
          </a:prstGeom>
          <a:noFill/>
        </p:spPr>
        <p:txBody>
          <a:bodyPr wrap="square" rtlCol="0">
            <a:spAutoFit/>
          </a:bodyPr>
          <a:lstStyle/>
          <a:p>
            <a:r>
              <a:rPr lang="en-US" sz="1600" b="1" dirty="0"/>
              <a:t>Jeannie S. Garber, DNP, RN, NEA-BC</a:t>
            </a:r>
          </a:p>
          <a:p>
            <a:pPr marL="285750" indent="-285750">
              <a:buFont typeface="Arial" panose="020B0604020202020204" pitchFamily="34" charset="0"/>
              <a:buChar char="•"/>
            </a:pPr>
            <a:r>
              <a:rPr lang="en-US" sz="1200" i="1" dirty="0"/>
              <a:t>DNP Program Coordinator </a:t>
            </a:r>
            <a:r>
              <a:rPr lang="en-US" sz="1200" dirty="0"/>
              <a:t>at James Madison University</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1564191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1536" y="1983264"/>
            <a:ext cx="8264106" cy="2662227"/>
          </a:xfrm>
        </p:spPr>
        <p:txBody>
          <a:bodyPr>
            <a:normAutofit/>
          </a:bodyPr>
          <a:lstStyle/>
          <a:p>
            <a:r>
              <a:rPr lang="en-US" b="1" dirty="0"/>
              <a:t>Summit on 9/24/2019</a:t>
            </a:r>
            <a:br>
              <a:rPr lang="en-US" b="1" dirty="0"/>
            </a:br>
            <a:endParaRPr lang="en-US" sz="1800" dirty="0"/>
          </a:p>
        </p:txBody>
      </p:sp>
    </p:spTree>
    <p:extLst>
      <p:ext uri="{BB962C8B-B14F-4D97-AF65-F5344CB8AC3E}">
        <p14:creationId xmlns:p14="http://schemas.microsoft.com/office/powerpoint/2010/main" val="481104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9C789-41AA-43EB-B330-91FEEE022784}"/>
              </a:ext>
            </a:extLst>
          </p:cNvPr>
          <p:cNvSpPr>
            <a:spLocks noGrp="1"/>
          </p:cNvSpPr>
          <p:nvPr>
            <p:ph type="title"/>
          </p:nvPr>
        </p:nvSpPr>
        <p:spPr/>
        <p:txBody>
          <a:bodyPr/>
          <a:lstStyle/>
          <a:p>
            <a:r>
              <a:rPr lang="en-US" dirty="0"/>
              <a:t>Dissemination Activities Year 1 &amp; 2</a:t>
            </a:r>
          </a:p>
        </p:txBody>
      </p:sp>
      <p:sp>
        <p:nvSpPr>
          <p:cNvPr id="3" name="Content Placeholder 2">
            <a:extLst>
              <a:ext uri="{FF2B5EF4-FFF2-40B4-BE49-F238E27FC236}">
                <a16:creationId xmlns:a16="http://schemas.microsoft.com/office/drawing/2014/main" xmlns="" id="{175D1F2C-8B3E-4615-8075-870CD8D58256}"/>
              </a:ext>
            </a:extLst>
          </p:cNvPr>
          <p:cNvSpPr>
            <a:spLocks noGrp="1"/>
          </p:cNvSpPr>
          <p:nvPr>
            <p:ph idx="1"/>
          </p:nvPr>
        </p:nvSpPr>
        <p:spPr>
          <a:xfrm>
            <a:off x="457200" y="2248348"/>
            <a:ext cx="8229600" cy="3877815"/>
          </a:xfrm>
        </p:spPr>
        <p:txBody>
          <a:bodyPr/>
          <a:lstStyle/>
          <a:p>
            <a:r>
              <a:rPr lang="en-US" dirty="0"/>
              <a:t>State-wide Webinars</a:t>
            </a:r>
          </a:p>
          <a:p>
            <a:r>
              <a:rPr lang="en-US" dirty="0"/>
              <a:t>Video summary of the summit</a:t>
            </a:r>
          </a:p>
          <a:p>
            <a:r>
              <a:rPr lang="en-US" dirty="0"/>
              <a:t>Presentations</a:t>
            </a:r>
          </a:p>
          <a:p>
            <a:pPr lvl="1"/>
            <a:r>
              <a:rPr lang="en-US" dirty="0"/>
              <a:t>State</a:t>
            </a:r>
          </a:p>
          <a:p>
            <a:pPr lvl="1"/>
            <a:r>
              <a:rPr lang="en-US" dirty="0"/>
              <a:t>National</a:t>
            </a:r>
          </a:p>
        </p:txBody>
      </p:sp>
    </p:spTree>
    <p:extLst>
      <p:ext uri="{BB962C8B-B14F-4D97-AF65-F5344CB8AC3E}">
        <p14:creationId xmlns:p14="http://schemas.microsoft.com/office/powerpoint/2010/main" val="500362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603AD9-42C9-45D5-8ECF-5F17CA5C5EFF}"/>
              </a:ext>
            </a:extLst>
          </p:cNvPr>
          <p:cNvSpPr>
            <a:spLocks noGrp="1"/>
          </p:cNvSpPr>
          <p:nvPr>
            <p:ph type="title"/>
          </p:nvPr>
        </p:nvSpPr>
        <p:spPr/>
        <p:txBody>
          <a:bodyPr/>
          <a:lstStyle/>
          <a:p>
            <a:r>
              <a:rPr lang="en-US" dirty="0"/>
              <a:t>Major Question for the Summit</a:t>
            </a:r>
          </a:p>
        </p:txBody>
      </p:sp>
      <p:sp>
        <p:nvSpPr>
          <p:cNvPr id="3" name="Content Placeholder 2">
            <a:extLst>
              <a:ext uri="{FF2B5EF4-FFF2-40B4-BE49-F238E27FC236}">
                <a16:creationId xmlns:a16="http://schemas.microsoft.com/office/drawing/2014/main" xmlns="" id="{DC61C4C2-D2C9-48FD-A314-6BDABD75A92B}"/>
              </a:ext>
            </a:extLst>
          </p:cNvPr>
          <p:cNvSpPr>
            <a:spLocks noGrp="1"/>
          </p:cNvSpPr>
          <p:nvPr>
            <p:ph idx="1"/>
          </p:nvPr>
        </p:nvSpPr>
        <p:spPr/>
        <p:txBody>
          <a:bodyPr/>
          <a:lstStyle/>
          <a:p>
            <a:r>
              <a:rPr lang="en-US" dirty="0"/>
              <a:t>What implementation and improvement science knowledge and skills do DNP graduates need to be proficient in if they are going to be adequately prepared to more effectively translate research into action?</a:t>
            </a:r>
          </a:p>
          <a:p>
            <a:pPr lvl="1"/>
            <a:r>
              <a:rPr lang="en-US" dirty="0"/>
              <a:t>Implementation Science</a:t>
            </a:r>
          </a:p>
          <a:p>
            <a:pPr lvl="1"/>
            <a:r>
              <a:rPr lang="en-US" dirty="0"/>
              <a:t>Quality Improvement</a:t>
            </a:r>
          </a:p>
          <a:p>
            <a:pPr marL="0" indent="0">
              <a:buNone/>
            </a:pPr>
            <a:endParaRPr lang="en-US" dirty="0"/>
          </a:p>
        </p:txBody>
      </p:sp>
    </p:spTree>
    <p:extLst>
      <p:ext uri="{BB962C8B-B14F-4D97-AF65-F5344CB8AC3E}">
        <p14:creationId xmlns:p14="http://schemas.microsoft.com/office/powerpoint/2010/main" val="3558796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BD6EDD-EF92-4EE2-8B90-5CB075D734A7}"/>
              </a:ext>
            </a:extLst>
          </p:cNvPr>
          <p:cNvSpPr>
            <a:spLocks noGrp="1"/>
          </p:cNvSpPr>
          <p:nvPr>
            <p:ph type="title"/>
          </p:nvPr>
        </p:nvSpPr>
        <p:spPr>
          <a:xfrm>
            <a:off x="457200" y="1366568"/>
            <a:ext cx="8229600" cy="714195"/>
          </a:xfrm>
        </p:spPr>
        <p:txBody>
          <a:bodyPr>
            <a:normAutofit fontScale="90000"/>
          </a:bodyPr>
          <a:lstStyle/>
          <a:p>
            <a:r>
              <a:rPr lang="en-US" dirty="0"/>
              <a:t>*Metrics of Success (Selected)</a:t>
            </a:r>
          </a:p>
        </p:txBody>
      </p:sp>
      <p:sp>
        <p:nvSpPr>
          <p:cNvPr id="3" name="Content Placeholder 2">
            <a:extLst>
              <a:ext uri="{FF2B5EF4-FFF2-40B4-BE49-F238E27FC236}">
                <a16:creationId xmlns:a16="http://schemas.microsoft.com/office/drawing/2014/main" xmlns="" id="{BCBEA14D-DB94-423F-86E5-C5F2F3C2D1BB}"/>
              </a:ext>
            </a:extLst>
          </p:cNvPr>
          <p:cNvSpPr>
            <a:spLocks noGrp="1"/>
          </p:cNvSpPr>
          <p:nvPr>
            <p:ph idx="1"/>
          </p:nvPr>
        </p:nvSpPr>
        <p:spPr>
          <a:xfrm>
            <a:off x="701803" y="2087592"/>
            <a:ext cx="8229600" cy="3655525"/>
          </a:xfrm>
        </p:spPr>
        <p:txBody>
          <a:bodyPr>
            <a:normAutofit lnSpcReduction="10000"/>
          </a:bodyPr>
          <a:lstStyle/>
          <a:p>
            <a:pPr lvl="0"/>
            <a:r>
              <a:rPr lang="en-US" sz="1800" dirty="0"/>
              <a:t>The number of participants invited and the number who attend the </a:t>
            </a:r>
            <a:r>
              <a:rPr lang="en-US" sz="1800" dirty="0" err="1"/>
              <a:t>AdvISE</a:t>
            </a:r>
            <a:r>
              <a:rPr lang="en-US" sz="1800" dirty="0"/>
              <a:t> Summit.</a:t>
            </a:r>
          </a:p>
          <a:p>
            <a:pPr lvl="0"/>
            <a:r>
              <a:rPr lang="en-US" sz="1800" dirty="0" err="1"/>
              <a:t>AdvISE</a:t>
            </a:r>
            <a:r>
              <a:rPr lang="en-US" sz="1800" dirty="0"/>
              <a:t> Summit Proceedings which includes key recommendations for action.</a:t>
            </a:r>
          </a:p>
          <a:p>
            <a:pPr lvl="0"/>
            <a:r>
              <a:rPr lang="en-US" sz="1800" dirty="0"/>
              <a:t>The list of IS and QI education priorities for the UMSON.</a:t>
            </a:r>
          </a:p>
          <a:p>
            <a:pPr lvl="0"/>
            <a:r>
              <a:rPr lang="en-US" sz="1800" dirty="0"/>
              <a:t>The number of educational offerings developed and implemented.</a:t>
            </a:r>
          </a:p>
          <a:p>
            <a:pPr lvl="0"/>
            <a:r>
              <a:rPr lang="en-US" sz="1800" dirty="0"/>
              <a:t>The number of educational offerings enhanced.</a:t>
            </a:r>
          </a:p>
          <a:p>
            <a:pPr lvl="0"/>
            <a:r>
              <a:rPr lang="en-US" sz="1800" dirty="0"/>
              <a:t>The number of faculty, students, and graduates who participate in the new educational offerings.</a:t>
            </a:r>
          </a:p>
          <a:p>
            <a:pPr lvl="0"/>
            <a:r>
              <a:rPr lang="en-US" sz="1800" dirty="0"/>
              <a:t>The number of abstracts submitted and accepted for in-state and national conference presentations about the </a:t>
            </a:r>
            <a:r>
              <a:rPr lang="en-US" sz="1800" dirty="0" err="1"/>
              <a:t>AdvISE</a:t>
            </a:r>
            <a:r>
              <a:rPr lang="en-US" sz="1800" dirty="0"/>
              <a:t> Project.</a:t>
            </a:r>
          </a:p>
          <a:p>
            <a:pPr lvl="0"/>
            <a:r>
              <a:rPr lang="en-US" sz="1800" dirty="0"/>
              <a:t>The number of views of the IS and QI on-line open access videos.</a:t>
            </a:r>
          </a:p>
          <a:p>
            <a:pPr lvl="0"/>
            <a:r>
              <a:rPr lang="en-US" sz="1800" dirty="0"/>
              <a:t>A description of what went well and lessons learned.</a:t>
            </a:r>
          </a:p>
          <a:p>
            <a:endParaRPr lang="en-US" sz="2000" dirty="0"/>
          </a:p>
        </p:txBody>
      </p:sp>
      <p:sp>
        <p:nvSpPr>
          <p:cNvPr id="4" name="Footer Placeholder 3">
            <a:extLst>
              <a:ext uri="{FF2B5EF4-FFF2-40B4-BE49-F238E27FC236}">
                <a16:creationId xmlns:a16="http://schemas.microsoft.com/office/drawing/2014/main" xmlns="" id="{BFE78A3E-420A-4C0D-A34A-06756E02DFA0}"/>
              </a:ext>
            </a:extLst>
          </p:cNvPr>
          <p:cNvSpPr>
            <a:spLocks noGrp="1"/>
          </p:cNvSpPr>
          <p:nvPr>
            <p:ph type="ftr" sz="quarter" idx="3"/>
          </p:nvPr>
        </p:nvSpPr>
        <p:spPr>
          <a:xfrm>
            <a:off x="3729342" y="6356350"/>
            <a:ext cx="2686050"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t>dbingham@son.umaryland.edu  </a:t>
            </a:r>
            <a:endParaRPr lang="en-US" dirty="0"/>
          </a:p>
        </p:txBody>
      </p:sp>
      <p:sp>
        <p:nvSpPr>
          <p:cNvPr id="5" name="Slide Number Placeholder 4">
            <a:extLst>
              <a:ext uri="{FF2B5EF4-FFF2-40B4-BE49-F238E27FC236}">
                <a16:creationId xmlns:a16="http://schemas.microsoft.com/office/drawing/2014/main" xmlns="" id="{35C5602E-DD72-4CFF-B2F0-8C8E7B9BEEDB}"/>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3F360B98-5035-4E54-A076-EB906E00DDCF}" type="slidenum">
              <a:rPr lang="en-US" smtClean="0"/>
              <a:pPr>
                <a:defRPr/>
              </a:pPr>
              <a:t>26</a:t>
            </a:fld>
            <a:endParaRPr lang="en-US" dirty="0"/>
          </a:p>
        </p:txBody>
      </p:sp>
    </p:spTree>
    <p:extLst>
      <p:ext uri="{BB962C8B-B14F-4D97-AF65-F5344CB8AC3E}">
        <p14:creationId xmlns:p14="http://schemas.microsoft.com/office/powerpoint/2010/main" val="3871126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936" y="1314450"/>
            <a:ext cx="7847864" cy="3936685"/>
          </a:xfrm>
        </p:spPr>
        <p:txBody>
          <a:bodyPr>
            <a:normAutofit fontScale="92500" lnSpcReduction="10000"/>
          </a:bodyPr>
          <a:lstStyle/>
          <a:p>
            <a:pPr marL="0" indent="0" algn="ctr">
              <a:buNone/>
            </a:pPr>
            <a:r>
              <a:rPr lang="en-US" sz="3500" b="1" dirty="0">
                <a:latin typeface="Helvetica" panose="020B0604020202020204" pitchFamily="34" charset="0"/>
                <a:cs typeface="Helvetica" panose="020B0604020202020204" pitchFamily="34" charset="0"/>
              </a:rPr>
              <a:t>Vision</a:t>
            </a:r>
            <a:r>
              <a:rPr lang="en-US" b="1" dirty="0">
                <a:latin typeface="Helvetica" panose="020B0604020202020204" pitchFamily="34" charset="0"/>
                <a:cs typeface="Helvetica" panose="020B0604020202020204" pitchFamily="34" charset="0"/>
              </a:rPr>
              <a:t>:</a:t>
            </a:r>
            <a:endParaRPr lang="en-US" i="1" dirty="0"/>
          </a:p>
          <a:p>
            <a:pPr marL="0" indent="0" algn="ctr">
              <a:buNone/>
            </a:pPr>
            <a:r>
              <a:rPr lang="en-US" dirty="0">
                <a:latin typeface="Helvetica" panose="020B0604020202020204" pitchFamily="34" charset="0"/>
                <a:cs typeface="Helvetica" panose="020B0604020202020204" pitchFamily="34" charset="0"/>
              </a:rPr>
              <a:t>New DNP graduates will be skilled implementers and implementation scholars. </a:t>
            </a:r>
          </a:p>
          <a:p>
            <a:pPr marL="0" indent="0" algn="ctr">
              <a:buNone/>
            </a:pPr>
            <a:endParaRPr lang="en-US" dirty="0">
              <a:latin typeface="Helvetica" panose="020B0604020202020204" pitchFamily="34" charset="0"/>
              <a:cs typeface="Helvetica" panose="020B0604020202020204" pitchFamily="34" charset="0"/>
            </a:endParaRPr>
          </a:p>
          <a:p>
            <a:pPr marL="0" indent="0" algn="ctr">
              <a:buNone/>
            </a:pPr>
            <a:r>
              <a:rPr lang="en-US" dirty="0"/>
              <a:t>They will graduate with the knowledge, skills, and confidence to develop and lead quality improvement initiatives that transform population health and healthcare.</a:t>
            </a:r>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Footer Placeholder 3"/>
          <p:cNvSpPr>
            <a:spLocks noGrp="1"/>
          </p:cNvSpPr>
          <p:nvPr>
            <p:ph type="ftr" sz="quarter" idx="3"/>
          </p:nvPr>
        </p:nvSpPr>
        <p:spPr>
          <a:xfrm>
            <a:off x="3729342" y="6356352"/>
            <a:ext cx="268605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dbingham@umaryland.edu  </a:t>
            </a:r>
            <a:endParaRPr lang="en-US" dirty="0">
              <a:solidFill>
                <a:prstClr val="black">
                  <a:tint val="75000"/>
                </a:prstClr>
              </a:solidFill>
            </a:endParaRPr>
          </a:p>
        </p:txBody>
      </p:sp>
      <p:sp>
        <p:nvSpPr>
          <p:cNvPr id="5" name="Slide Number Placeholder 4"/>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60B98-5035-4E54-A076-EB906E00DDCF}" type="slidenum">
              <a:rPr lang="en-US" smtClean="0"/>
              <a:pPr>
                <a:defRPr/>
              </a:pPr>
              <a:t>27</a:t>
            </a:fld>
            <a:endParaRPr lang="en-US" dirty="0">
              <a:solidFill>
                <a:prstClr val="black">
                  <a:tint val="75000"/>
                </a:prstClr>
              </a:solidFill>
            </a:endParaRPr>
          </a:p>
        </p:txBody>
      </p:sp>
      <p:sp>
        <p:nvSpPr>
          <p:cNvPr id="6" name="Footer Placeholder 3"/>
          <p:cNvSpPr txBox="1">
            <a:spLocks/>
          </p:cNvSpPr>
          <p:nvPr/>
        </p:nvSpPr>
        <p:spPr>
          <a:xfrm>
            <a:off x="582929" y="6487896"/>
            <a:ext cx="2819489"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prstClr val="black">
                    <a:tint val="75000"/>
                  </a:prstClr>
                </a:solidFill>
              </a:rPr>
              <a:t>QI Brief 1.1: Released Summer 2017</a:t>
            </a:r>
          </a:p>
        </p:txBody>
      </p:sp>
    </p:spTree>
    <p:extLst>
      <p:ext uri="{BB962C8B-B14F-4D97-AF65-F5344CB8AC3E}">
        <p14:creationId xmlns:p14="http://schemas.microsoft.com/office/powerpoint/2010/main" val="4130541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floor, indoor&#10;&#10;Description generated with very high confidence">
            <a:extLst>
              <a:ext uri="{FF2B5EF4-FFF2-40B4-BE49-F238E27FC236}">
                <a16:creationId xmlns:a16="http://schemas.microsoft.com/office/drawing/2014/main" xmlns="" id="{EA49ABD2-56B2-4A61-B3B4-EE12687DB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671" y="24530"/>
            <a:ext cx="12131321" cy="5614269"/>
          </a:xfrm>
          <a:prstGeom prst="rect">
            <a:avLst/>
          </a:prstGeom>
        </p:spPr>
      </p:pic>
      <p:sp>
        <p:nvSpPr>
          <p:cNvPr id="4" name="Footer Placeholder 3">
            <a:extLst>
              <a:ext uri="{FF2B5EF4-FFF2-40B4-BE49-F238E27FC236}">
                <a16:creationId xmlns:a16="http://schemas.microsoft.com/office/drawing/2014/main" xmlns="" id="{E89D13CB-7C28-4E8A-96C9-F2E5612391ED}"/>
              </a:ext>
            </a:extLst>
          </p:cNvPr>
          <p:cNvSpPr>
            <a:spLocks noGrp="1"/>
          </p:cNvSpPr>
          <p:nvPr>
            <p:ph type="ftr" sz="quarter" idx="4294967295"/>
          </p:nvPr>
        </p:nvSpPr>
        <p:spPr>
          <a:xfrm>
            <a:off x="6457950" y="6356350"/>
            <a:ext cx="268605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dbingham@umaryland.edu  </a:t>
            </a:r>
            <a:endParaRPr lang="en-US" dirty="0"/>
          </a:p>
        </p:txBody>
      </p:sp>
      <p:sp>
        <p:nvSpPr>
          <p:cNvPr id="5" name="Slide Number Placeholder 4">
            <a:extLst>
              <a:ext uri="{FF2B5EF4-FFF2-40B4-BE49-F238E27FC236}">
                <a16:creationId xmlns:a16="http://schemas.microsoft.com/office/drawing/2014/main" xmlns="" id="{EB15BABD-0A74-47F4-ADA4-E75FE60A1EB7}"/>
              </a:ext>
            </a:extLst>
          </p:cNvPr>
          <p:cNvSpPr>
            <a:spLocks noGrp="1"/>
          </p:cNvSpPr>
          <p:nvPr>
            <p:ph type="sldNum" sz="quarter" idx="4294967295"/>
          </p:nvPr>
        </p:nvSpPr>
        <p:spPr>
          <a:xfrm>
            <a:off x="7010400" y="6356350"/>
            <a:ext cx="21336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60B98-5035-4E54-A076-EB906E00DDCF}" type="slidenum">
              <a:rPr lang="en-US" smtClean="0"/>
              <a:pPr>
                <a:defRPr/>
              </a:pPr>
              <a:t>28</a:t>
            </a:fld>
            <a:endParaRPr lang="en-US" dirty="0"/>
          </a:p>
        </p:txBody>
      </p:sp>
      <p:sp>
        <p:nvSpPr>
          <p:cNvPr id="6" name="Rectangle 5">
            <a:extLst>
              <a:ext uri="{FF2B5EF4-FFF2-40B4-BE49-F238E27FC236}">
                <a16:creationId xmlns:a16="http://schemas.microsoft.com/office/drawing/2014/main" xmlns="" id="{E5A1E509-6B25-A44E-873B-C4176EB92CA9}"/>
              </a:ext>
            </a:extLst>
          </p:cNvPr>
          <p:cNvSpPr/>
          <p:nvPr/>
        </p:nvSpPr>
        <p:spPr>
          <a:xfrm>
            <a:off x="0" y="5638800"/>
            <a:ext cx="9144000" cy="1219200"/>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Questions?</a:t>
            </a:r>
          </a:p>
          <a:p>
            <a:pPr algn="ctr"/>
            <a:r>
              <a:rPr lang="en-US" sz="3600" dirty="0"/>
              <a:t>dbingham@umaryland.edu</a:t>
            </a:r>
          </a:p>
        </p:txBody>
      </p:sp>
    </p:spTree>
    <p:extLst>
      <p:ext uri="{BB962C8B-B14F-4D97-AF65-F5344CB8AC3E}">
        <p14:creationId xmlns:p14="http://schemas.microsoft.com/office/powerpoint/2010/main" val="283899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E83F8-C3E1-48E0-A1D5-8A13D8D4C5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2EFBE5DB-ACD2-4F08-91D5-4FA0B52913F0}"/>
              </a:ext>
            </a:extLst>
          </p:cNvPr>
          <p:cNvSpPr>
            <a:spLocks noGrp="1"/>
          </p:cNvSpPr>
          <p:nvPr>
            <p:ph idx="1"/>
          </p:nvPr>
        </p:nvSpPr>
        <p:spPr/>
        <p:txBody>
          <a:bodyPr/>
          <a:lstStyle/>
          <a:p>
            <a:r>
              <a:rPr lang="en-US" dirty="0"/>
              <a:t>Improve the quality and safety of healthcare </a:t>
            </a:r>
          </a:p>
          <a:p>
            <a:r>
              <a:rPr lang="en-US" dirty="0"/>
              <a:t>Reduce moral distress and burnout among RNs. </a:t>
            </a:r>
            <a:r>
              <a:rPr lang="en-US" b="1" dirty="0"/>
              <a:t/>
            </a:r>
            <a:br>
              <a:rPr lang="en-US" b="1" dirty="0"/>
            </a:br>
            <a:endParaRPr lang="en-US" dirty="0"/>
          </a:p>
        </p:txBody>
      </p:sp>
      <p:sp>
        <p:nvSpPr>
          <p:cNvPr id="4" name="Footer Placeholder 3">
            <a:extLst>
              <a:ext uri="{FF2B5EF4-FFF2-40B4-BE49-F238E27FC236}">
                <a16:creationId xmlns:a16="http://schemas.microsoft.com/office/drawing/2014/main" xmlns="" id="{DBC9505C-4B27-4E1A-958A-ED10D9DC6452}"/>
              </a:ext>
            </a:extLst>
          </p:cNvPr>
          <p:cNvSpPr>
            <a:spLocks noGrp="1"/>
          </p:cNvSpPr>
          <p:nvPr>
            <p:ph type="ftr" sz="quarter" idx="3"/>
          </p:nvPr>
        </p:nvSpPr>
        <p:spPr>
          <a:xfrm>
            <a:off x="3729342" y="6356352"/>
            <a:ext cx="268605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dbingham@umaryland.edu  </a:t>
            </a:r>
            <a:endParaRPr lang="en-US" dirty="0"/>
          </a:p>
        </p:txBody>
      </p:sp>
      <p:sp>
        <p:nvSpPr>
          <p:cNvPr id="5" name="Slide Number Placeholder 4">
            <a:extLst>
              <a:ext uri="{FF2B5EF4-FFF2-40B4-BE49-F238E27FC236}">
                <a16:creationId xmlns:a16="http://schemas.microsoft.com/office/drawing/2014/main" xmlns="" id="{BD272421-35B7-432C-945A-0BE85C952365}"/>
              </a:ext>
            </a:extLst>
          </p:cNvPr>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60B98-5035-4E54-A076-EB906E00DDCF}" type="slidenum">
              <a:rPr lang="en-US" smtClean="0"/>
              <a:pPr>
                <a:defRPr/>
              </a:pPr>
              <a:t>3</a:t>
            </a:fld>
            <a:endParaRPr lang="en-US" dirty="0"/>
          </a:p>
        </p:txBody>
      </p:sp>
    </p:spTree>
    <p:extLst>
      <p:ext uri="{BB962C8B-B14F-4D97-AF65-F5344CB8AC3E}">
        <p14:creationId xmlns:p14="http://schemas.microsoft.com/office/powerpoint/2010/main" val="1900636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ED48BD3-A145-4BFB-8D16-C7A15E88BAD5}"/>
              </a:ext>
            </a:extLst>
          </p:cNvPr>
          <p:cNvSpPr>
            <a:spLocks noGrp="1"/>
          </p:cNvSpPr>
          <p:nvPr>
            <p:ph idx="1"/>
          </p:nvPr>
        </p:nvSpPr>
        <p:spPr>
          <a:xfrm>
            <a:off x="705837" y="868757"/>
            <a:ext cx="7980963" cy="1315453"/>
          </a:xfrm>
        </p:spPr>
        <p:txBody>
          <a:bodyPr>
            <a:noAutofit/>
          </a:bodyPr>
          <a:lstStyle/>
          <a:p>
            <a:pPr marL="0" indent="0">
              <a:buNone/>
            </a:pPr>
            <a:endParaRPr lang="en-US" i="1" dirty="0"/>
          </a:p>
          <a:p>
            <a:pPr marL="0" indent="0">
              <a:buNone/>
            </a:pPr>
            <a:endParaRPr lang="en-US" i="1" dirty="0"/>
          </a:p>
          <a:p>
            <a:pPr marL="0" indent="0">
              <a:buNone/>
            </a:pPr>
            <a:endParaRPr lang="en-US" i="1" dirty="0"/>
          </a:p>
          <a:p>
            <a:pPr marL="0" indent="0" algn="ctr">
              <a:buNone/>
            </a:pPr>
            <a:r>
              <a:rPr lang="en-US" i="1" dirty="0"/>
              <a:t>"Although respondents’ beliefs about EBP were positive, they reported </a:t>
            </a:r>
            <a:r>
              <a:rPr lang="en-US" b="1" i="1" dirty="0"/>
              <a:t>their ability to implement EBP as extremely low.”</a:t>
            </a:r>
            <a:endParaRPr lang="en-US" dirty="0"/>
          </a:p>
        </p:txBody>
      </p:sp>
      <p:sp>
        <p:nvSpPr>
          <p:cNvPr id="4" name="Footer Placeholder 3">
            <a:extLst>
              <a:ext uri="{FF2B5EF4-FFF2-40B4-BE49-F238E27FC236}">
                <a16:creationId xmlns:a16="http://schemas.microsoft.com/office/drawing/2014/main" xmlns="" id="{90D572D3-FEFA-41F6-BD3B-4F2375144D42}"/>
              </a:ext>
            </a:extLst>
          </p:cNvPr>
          <p:cNvSpPr>
            <a:spLocks noGrp="1"/>
          </p:cNvSpPr>
          <p:nvPr>
            <p:ph type="ftr" sz="quarter" idx="3"/>
          </p:nvPr>
        </p:nvSpPr>
        <p:spPr>
          <a:xfrm>
            <a:off x="3729342" y="6356352"/>
            <a:ext cx="268605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dbingham@umaryland.edu  </a:t>
            </a:r>
            <a:endParaRPr lang="en-US" dirty="0"/>
          </a:p>
        </p:txBody>
      </p:sp>
      <p:sp>
        <p:nvSpPr>
          <p:cNvPr id="5" name="Slide Number Placeholder 4">
            <a:extLst>
              <a:ext uri="{FF2B5EF4-FFF2-40B4-BE49-F238E27FC236}">
                <a16:creationId xmlns:a16="http://schemas.microsoft.com/office/drawing/2014/main" xmlns="" id="{CFE5B9CF-B49A-4AC8-B8BC-538DCC2CAA40}"/>
              </a:ext>
            </a:extLst>
          </p:cNvPr>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60B98-5035-4E54-A076-EB906E00DDCF}" type="slidenum">
              <a:rPr lang="en-US" smtClean="0"/>
              <a:pPr>
                <a:defRPr/>
              </a:pPr>
              <a:t>4</a:t>
            </a:fld>
            <a:endParaRPr lang="en-US" dirty="0"/>
          </a:p>
        </p:txBody>
      </p:sp>
      <p:sp>
        <p:nvSpPr>
          <p:cNvPr id="6" name="Rectangle 5">
            <a:extLst>
              <a:ext uri="{FF2B5EF4-FFF2-40B4-BE49-F238E27FC236}">
                <a16:creationId xmlns:a16="http://schemas.microsoft.com/office/drawing/2014/main" xmlns="" id="{AAB9F760-6087-4359-B7FE-D4DDA7E2EB92}"/>
              </a:ext>
            </a:extLst>
          </p:cNvPr>
          <p:cNvSpPr/>
          <p:nvPr/>
        </p:nvSpPr>
        <p:spPr>
          <a:xfrm>
            <a:off x="551145" y="5788750"/>
            <a:ext cx="8120724" cy="937261"/>
          </a:xfrm>
          <a:prstGeom prst="rect">
            <a:avLst/>
          </a:prstGeom>
          <a:ln w="25400">
            <a:solidFill>
              <a:srgbClr val="C23237"/>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prstClr val="black"/>
                </a:solidFill>
                <a:latin typeface="Helvetica" panose="020B0604020202020204" pitchFamily="34" charset="0"/>
                <a:cs typeface="Helvetica" panose="020B0604020202020204" pitchFamily="34" charset="0"/>
              </a:rPr>
              <a:t>Warren, J.I., McLaughlin, M., </a:t>
            </a:r>
            <a:r>
              <a:rPr lang="en-US" sz="1600" dirty="0" err="1">
                <a:solidFill>
                  <a:prstClr val="black"/>
                </a:solidFill>
                <a:latin typeface="Helvetica" panose="020B0604020202020204" pitchFamily="34" charset="0"/>
                <a:cs typeface="Helvetica" panose="020B0604020202020204" pitchFamily="34" charset="0"/>
              </a:rPr>
              <a:t>Bardsley</a:t>
            </a:r>
            <a:r>
              <a:rPr lang="en-US" sz="1600" dirty="0">
                <a:solidFill>
                  <a:prstClr val="black"/>
                </a:solidFill>
                <a:latin typeface="Helvetica" panose="020B0604020202020204" pitchFamily="34" charset="0"/>
                <a:cs typeface="Helvetica" panose="020B0604020202020204" pitchFamily="34" charset="0"/>
              </a:rPr>
              <a:t>, J., </a:t>
            </a:r>
            <a:r>
              <a:rPr lang="en-US" sz="1600" dirty="0" err="1">
                <a:solidFill>
                  <a:prstClr val="black"/>
                </a:solidFill>
                <a:latin typeface="Helvetica" panose="020B0604020202020204" pitchFamily="34" charset="0"/>
                <a:cs typeface="Helvetica" panose="020B0604020202020204" pitchFamily="34" charset="0"/>
              </a:rPr>
              <a:t>Eich</a:t>
            </a:r>
            <a:r>
              <a:rPr lang="en-US" sz="1600" dirty="0">
                <a:solidFill>
                  <a:prstClr val="black"/>
                </a:solidFill>
                <a:latin typeface="Helvetica" panose="020B0604020202020204" pitchFamily="34" charset="0"/>
                <a:cs typeface="Helvetica" panose="020B0604020202020204" pitchFamily="34" charset="0"/>
              </a:rPr>
              <a:t>, J., </a:t>
            </a:r>
            <a:r>
              <a:rPr lang="en-US" sz="1600" dirty="0" err="1">
                <a:solidFill>
                  <a:prstClr val="black"/>
                </a:solidFill>
                <a:latin typeface="Helvetica" panose="020B0604020202020204" pitchFamily="34" charset="0"/>
                <a:cs typeface="Helvetica" panose="020B0604020202020204" pitchFamily="34" charset="0"/>
              </a:rPr>
              <a:t>Esche</a:t>
            </a:r>
            <a:r>
              <a:rPr lang="en-US" sz="1600" dirty="0">
                <a:solidFill>
                  <a:prstClr val="black"/>
                </a:solidFill>
                <a:latin typeface="Helvetica" panose="020B0604020202020204" pitchFamily="34" charset="0"/>
                <a:cs typeface="Helvetica" panose="020B0604020202020204" pitchFamily="34" charset="0"/>
              </a:rPr>
              <a:t>, C.A., </a:t>
            </a:r>
            <a:r>
              <a:rPr lang="en-US" sz="1600" dirty="0" err="1">
                <a:solidFill>
                  <a:prstClr val="black"/>
                </a:solidFill>
                <a:latin typeface="Helvetica" panose="020B0604020202020204" pitchFamily="34" charset="0"/>
                <a:cs typeface="Helvetica" panose="020B0604020202020204" pitchFamily="34" charset="0"/>
              </a:rPr>
              <a:t>Kropkowski</a:t>
            </a:r>
            <a:r>
              <a:rPr lang="en-US" sz="1600" dirty="0">
                <a:solidFill>
                  <a:prstClr val="black"/>
                </a:solidFill>
                <a:latin typeface="Helvetica" panose="020B0604020202020204" pitchFamily="34" charset="0"/>
                <a:cs typeface="Helvetica" panose="020B0604020202020204" pitchFamily="34" charset="0"/>
              </a:rPr>
              <a:t>, L., &amp; </a:t>
            </a:r>
            <a:r>
              <a:rPr lang="en-US" sz="1600" dirty="0" err="1">
                <a:solidFill>
                  <a:prstClr val="black"/>
                </a:solidFill>
                <a:latin typeface="Helvetica" panose="020B0604020202020204" pitchFamily="34" charset="0"/>
                <a:cs typeface="Helvetica" panose="020B0604020202020204" pitchFamily="34" charset="0"/>
              </a:rPr>
              <a:t>Risch</a:t>
            </a:r>
            <a:r>
              <a:rPr lang="en-US" sz="1600" dirty="0">
                <a:solidFill>
                  <a:prstClr val="black"/>
                </a:solidFill>
                <a:latin typeface="Helvetica" panose="020B0604020202020204" pitchFamily="34" charset="0"/>
                <a:cs typeface="Helvetica" panose="020B0604020202020204" pitchFamily="34" charset="0"/>
              </a:rPr>
              <a:t>, S. (2016). The strengths and challenges of implementing EBP in healthcare systems. </a:t>
            </a:r>
            <a:r>
              <a:rPr lang="en-US" sz="1600" i="1" dirty="0">
                <a:solidFill>
                  <a:prstClr val="black"/>
                </a:solidFill>
                <a:latin typeface="Helvetica" panose="020B0604020202020204" pitchFamily="34" charset="0"/>
                <a:cs typeface="Helvetica" panose="020B0604020202020204" pitchFamily="34" charset="0"/>
              </a:rPr>
              <a:t>Worldviews on Evidence-Based Nursing.</a:t>
            </a:r>
            <a:r>
              <a:rPr lang="en-US" sz="1600" dirty="0">
                <a:solidFill>
                  <a:prstClr val="black"/>
                </a:solidFill>
                <a:latin typeface="Helvetica" panose="020B0604020202020204" pitchFamily="34" charset="0"/>
                <a:cs typeface="Helvetica" panose="020B0604020202020204" pitchFamily="34" charset="0"/>
              </a:rPr>
              <a:t> 12(1), pg. 19.</a:t>
            </a:r>
          </a:p>
        </p:txBody>
      </p:sp>
    </p:spTree>
    <p:extLst>
      <p:ext uri="{BB962C8B-B14F-4D97-AF65-F5344CB8AC3E}">
        <p14:creationId xmlns:p14="http://schemas.microsoft.com/office/powerpoint/2010/main" val="2394053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rot="7074227">
            <a:off x="67309" y="2276261"/>
            <a:ext cx="3974657" cy="1685254"/>
          </a:xfrm>
          <a:prstGeom prst="rect">
            <a:avLst/>
          </a:prstGeom>
        </p:spPr>
      </p:pic>
      <p:sp>
        <p:nvSpPr>
          <p:cNvPr id="4" name="Footer Placeholder 3"/>
          <p:cNvSpPr>
            <a:spLocks noGrp="1"/>
          </p:cNvSpPr>
          <p:nvPr>
            <p:ph type="ftr" sz="quarter" idx="3"/>
          </p:nvPr>
        </p:nvSpPr>
        <p:spPr>
          <a:xfrm>
            <a:off x="3729342" y="6356352"/>
            <a:ext cx="268605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dbingham@umaryland.edu  </a:t>
            </a:r>
            <a:endParaRPr lang="en-US" dirty="0">
              <a:solidFill>
                <a:prstClr val="black">
                  <a:tint val="75000"/>
                </a:prstClr>
              </a:solidFill>
            </a:endParaRPr>
          </a:p>
        </p:txBody>
      </p:sp>
      <p:sp>
        <p:nvSpPr>
          <p:cNvPr id="5" name="Slide Number Placeholder 4"/>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60B98-5035-4E54-A076-EB906E00DDCF}" type="slidenum">
              <a:rPr lang="en-US" smtClean="0"/>
              <a:pPr>
                <a:defRPr/>
              </a:pPr>
              <a:t>5</a:t>
            </a:fld>
            <a:endParaRPr lang="en-US" dirty="0">
              <a:solidFill>
                <a:prstClr val="black">
                  <a:tint val="75000"/>
                </a:prstClr>
              </a:solidFill>
            </a:endParaRPr>
          </a:p>
        </p:txBody>
      </p:sp>
      <p:sp>
        <p:nvSpPr>
          <p:cNvPr id="9" name="Rectangle 8"/>
          <p:cNvSpPr/>
          <p:nvPr/>
        </p:nvSpPr>
        <p:spPr>
          <a:xfrm>
            <a:off x="3037114" y="2024743"/>
            <a:ext cx="5309444" cy="3820886"/>
          </a:xfrm>
          <a:prstGeom prst="rect">
            <a:avLst/>
          </a:prstGeom>
          <a:solidFill>
            <a:schemeClr val="bg1"/>
          </a:solidFill>
          <a:ln w="57150"/>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Helvetica" panose="020B0604020202020204" pitchFamily="34" charset="0"/>
                <a:cs typeface="Helvetica" panose="020B0604020202020204" pitchFamily="34" charset="0"/>
              </a:rPr>
              <a:t>DNP graduates key to reducing the 17-year research-to-practice gap! </a:t>
            </a:r>
          </a:p>
        </p:txBody>
      </p:sp>
      <p:sp>
        <p:nvSpPr>
          <p:cNvPr id="10" name="Rectangle 9"/>
          <p:cNvSpPr/>
          <p:nvPr/>
        </p:nvSpPr>
        <p:spPr>
          <a:xfrm rot="1761739">
            <a:off x="1903836" y="1975860"/>
            <a:ext cx="1285329" cy="4870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latin typeface="Helvetica" panose="020B0604020202020204" pitchFamily="34" charset="0"/>
                <a:cs typeface="Helvetica" panose="020B0604020202020204" pitchFamily="34" charset="0"/>
              </a:rPr>
              <a:t>DNP</a:t>
            </a:r>
          </a:p>
        </p:txBody>
      </p:sp>
      <p:sp>
        <p:nvSpPr>
          <p:cNvPr id="11" name="Footer Placeholder 3"/>
          <p:cNvSpPr txBox="1">
            <a:spLocks/>
          </p:cNvSpPr>
          <p:nvPr/>
        </p:nvSpPr>
        <p:spPr>
          <a:xfrm>
            <a:off x="582929" y="6505095"/>
            <a:ext cx="2819489"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prstClr val="black">
                    <a:tint val="75000"/>
                  </a:prstClr>
                </a:solidFill>
              </a:rPr>
              <a:t>QI Brief 1.1: Released Summer 2017</a:t>
            </a:r>
          </a:p>
        </p:txBody>
      </p:sp>
      <p:pic>
        <p:nvPicPr>
          <p:cNvPr id="8" name="Picture 7">
            <a:extLst>
              <a:ext uri="{FF2B5EF4-FFF2-40B4-BE49-F238E27FC236}">
                <a16:creationId xmlns:a16="http://schemas.microsoft.com/office/drawing/2014/main" xmlns="" id="{9528B9D9-1907-8B47-A1CF-996CCB0451CF}"/>
              </a:ext>
            </a:extLst>
          </p:cNvPr>
          <p:cNvPicPr>
            <a:picLocks noChangeAspect="1"/>
          </p:cNvPicPr>
          <p:nvPr/>
        </p:nvPicPr>
        <p:blipFill>
          <a:blip r:embed="rId4"/>
          <a:stretch>
            <a:fillRect/>
          </a:stretch>
        </p:blipFill>
        <p:spPr>
          <a:xfrm>
            <a:off x="492125" y="387350"/>
            <a:ext cx="2544989" cy="872868"/>
          </a:xfrm>
          <a:prstGeom prst="rect">
            <a:avLst/>
          </a:prstGeom>
        </p:spPr>
      </p:pic>
    </p:spTree>
    <p:extLst>
      <p:ext uri="{BB962C8B-B14F-4D97-AF65-F5344CB8AC3E}">
        <p14:creationId xmlns:p14="http://schemas.microsoft.com/office/powerpoint/2010/main" val="1590347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C59B438-DC34-426E-9120-F8B4CFA1F8A0}"/>
              </a:ext>
            </a:extLst>
          </p:cNvPr>
          <p:cNvSpPr>
            <a:spLocks noGrp="1"/>
          </p:cNvSpPr>
          <p:nvPr>
            <p:ph idx="1"/>
          </p:nvPr>
        </p:nvSpPr>
        <p:spPr>
          <a:xfrm>
            <a:off x="1726163" y="1791478"/>
            <a:ext cx="6288833" cy="3983756"/>
          </a:xfrm>
        </p:spPr>
        <p:txBody>
          <a:bodyPr/>
          <a:lstStyle/>
          <a:p>
            <a:pPr marL="0" indent="0">
              <a:buNone/>
            </a:pPr>
            <a:r>
              <a:rPr lang="en-US" dirty="0"/>
              <a:t>2016 there were </a:t>
            </a:r>
          </a:p>
          <a:p>
            <a:pPr lvl="1"/>
            <a:r>
              <a:rPr lang="en-US" dirty="0"/>
              <a:t>2,857,180 RNs compared to 338,620 physicians and surgeons</a:t>
            </a:r>
          </a:p>
          <a:p>
            <a:pPr lvl="1"/>
            <a:r>
              <a:rPr lang="en-US" dirty="0"/>
              <a:t>303 DNP Programs</a:t>
            </a:r>
          </a:p>
          <a:p>
            <a:pPr lvl="1"/>
            <a:r>
              <a:rPr lang="en-US" dirty="0"/>
              <a:t>25,289 DNP Students enrolled nationally</a:t>
            </a:r>
          </a:p>
          <a:p>
            <a:pPr lvl="1"/>
            <a:r>
              <a:rPr lang="en-US" dirty="0"/>
              <a:t>4,855 DNP graduates</a:t>
            </a:r>
          </a:p>
        </p:txBody>
      </p:sp>
      <p:sp>
        <p:nvSpPr>
          <p:cNvPr id="4" name="Footer Placeholder 3">
            <a:extLst>
              <a:ext uri="{FF2B5EF4-FFF2-40B4-BE49-F238E27FC236}">
                <a16:creationId xmlns:a16="http://schemas.microsoft.com/office/drawing/2014/main" xmlns="" id="{9D59B149-A091-45EF-AE30-C77F64F53E36}"/>
              </a:ext>
            </a:extLst>
          </p:cNvPr>
          <p:cNvSpPr>
            <a:spLocks noGrp="1"/>
          </p:cNvSpPr>
          <p:nvPr>
            <p:ph type="ftr" sz="quarter" idx="3"/>
          </p:nvPr>
        </p:nvSpPr>
        <p:spPr>
          <a:xfrm>
            <a:off x="3729342" y="6356352"/>
            <a:ext cx="268605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dbingham@umaryland.edu  </a:t>
            </a:r>
            <a:endParaRPr lang="en-US" dirty="0"/>
          </a:p>
        </p:txBody>
      </p:sp>
      <p:sp>
        <p:nvSpPr>
          <p:cNvPr id="5" name="Slide Number Placeholder 4">
            <a:extLst>
              <a:ext uri="{FF2B5EF4-FFF2-40B4-BE49-F238E27FC236}">
                <a16:creationId xmlns:a16="http://schemas.microsoft.com/office/drawing/2014/main" xmlns="" id="{AB986E9A-E5FE-477C-BE7D-05FE9850501D}"/>
              </a:ext>
            </a:extLst>
          </p:cNvPr>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60B98-5035-4E54-A076-EB906E00DDCF}" type="slidenum">
              <a:rPr lang="en-US" smtClean="0"/>
              <a:pPr>
                <a:defRPr/>
              </a:pPr>
              <a:t>6</a:t>
            </a:fld>
            <a:endParaRPr lang="en-US" dirty="0"/>
          </a:p>
        </p:txBody>
      </p:sp>
      <p:pic>
        <p:nvPicPr>
          <p:cNvPr id="2" name="Picture 1">
            <a:extLst>
              <a:ext uri="{FF2B5EF4-FFF2-40B4-BE49-F238E27FC236}">
                <a16:creationId xmlns:a16="http://schemas.microsoft.com/office/drawing/2014/main" xmlns="" id="{17C0E58D-9B06-8540-9904-B3007657E915}"/>
              </a:ext>
            </a:extLst>
          </p:cNvPr>
          <p:cNvPicPr>
            <a:picLocks noChangeAspect="1"/>
          </p:cNvPicPr>
          <p:nvPr/>
        </p:nvPicPr>
        <p:blipFill>
          <a:blip r:embed="rId2"/>
          <a:stretch>
            <a:fillRect/>
          </a:stretch>
        </p:blipFill>
        <p:spPr>
          <a:xfrm>
            <a:off x="492125" y="387350"/>
            <a:ext cx="3073400" cy="1054100"/>
          </a:xfrm>
          <a:prstGeom prst="rect">
            <a:avLst/>
          </a:prstGeom>
        </p:spPr>
      </p:pic>
    </p:spTree>
    <p:extLst>
      <p:ext uri="{BB962C8B-B14F-4D97-AF65-F5344CB8AC3E}">
        <p14:creationId xmlns:p14="http://schemas.microsoft.com/office/powerpoint/2010/main" val="2045034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929" y="331965"/>
            <a:ext cx="8714071" cy="5817891"/>
          </a:xfrm>
          <a:prstGeom prst="rect">
            <a:avLst/>
          </a:prstGeom>
        </p:spPr>
      </p:pic>
      <p:sp>
        <p:nvSpPr>
          <p:cNvPr id="4" name="Footer Placeholder 3">
            <a:extLst>
              <a:ext uri="{FF2B5EF4-FFF2-40B4-BE49-F238E27FC236}">
                <a16:creationId xmlns:a16="http://schemas.microsoft.com/office/drawing/2014/main" xmlns="" id="{E89D13CB-7C28-4E8A-96C9-F2E5612391ED}"/>
              </a:ext>
            </a:extLst>
          </p:cNvPr>
          <p:cNvSpPr>
            <a:spLocks noGrp="1"/>
          </p:cNvSpPr>
          <p:nvPr>
            <p:ph type="ftr" sz="quarter" idx="3"/>
          </p:nvPr>
        </p:nvSpPr>
        <p:spPr>
          <a:xfrm>
            <a:off x="3729342" y="6356352"/>
            <a:ext cx="268605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dbingham@umaryland.edu  </a:t>
            </a:r>
            <a:endParaRPr lang="en-US" dirty="0"/>
          </a:p>
        </p:txBody>
      </p:sp>
      <p:sp>
        <p:nvSpPr>
          <p:cNvPr id="5" name="Slide Number Placeholder 4">
            <a:extLst>
              <a:ext uri="{FF2B5EF4-FFF2-40B4-BE49-F238E27FC236}">
                <a16:creationId xmlns:a16="http://schemas.microsoft.com/office/drawing/2014/main" xmlns="" id="{EB15BABD-0A74-47F4-ADA4-E75FE60A1EB7}"/>
              </a:ext>
            </a:extLst>
          </p:cNvPr>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60B98-5035-4E54-A076-EB906E00DDCF}" type="slidenum">
              <a:rPr lang="en-US" smtClean="0"/>
              <a:pPr>
                <a:defRPr/>
              </a:pPr>
              <a:t>7</a:t>
            </a:fld>
            <a:endParaRPr lang="en-US" dirty="0"/>
          </a:p>
        </p:txBody>
      </p:sp>
      <p:sp>
        <p:nvSpPr>
          <p:cNvPr id="9" name="Rectangle 8">
            <a:extLst>
              <a:ext uri="{FF2B5EF4-FFF2-40B4-BE49-F238E27FC236}">
                <a16:creationId xmlns:a16="http://schemas.microsoft.com/office/drawing/2014/main" xmlns="" id="{C8B25B2A-59BE-4480-9F06-1AB88BF8F109}"/>
              </a:ext>
            </a:extLst>
          </p:cNvPr>
          <p:cNvSpPr/>
          <p:nvPr/>
        </p:nvSpPr>
        <p:spPr>
          <a:xfrm>
            <a:off x="0" y="4884235"/>
            <a:ext cx="9144000" cy="19737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AT UMSON over 200 DNP students have graduated approximately 450 DNP students are enrolled</a:t>
            </a:r>
          </a:p>
        </p:txBody>
      </p:sp>
      <p:pic>
        <p:nvPicPr>
          <p:cNvPr id="3" name="Picture 2">
            <a:extLst>
              <a:ext uri="{FF2B5EF4-FFF2-40B4-BE49-F238E27FC236}">
                <a16:creationId xmlns:a16="http://schemas.microsoft.com/office/drawing/2014/main" xmlns="" id="{202A09D3-3D4E-ED41-A74E-7DC438C93CD3}"/>
              </a:ext>
            </a:extLst>
          </p:cNvPr>
          <p:cNvPicPr>
            <a:picLocks noChangeAspect="1"/>
          </p:cNvPicPr>
          <p:nvPr/>
        </p:nvPicPr>
        <p:blipFill>
          <a:blip r:embed="rId3"/>
          <a:stretch>
            <a:fillRect/>
          </a:stretch>
        </p:blipFill>
        <p:spPr>
          <a:xfrm>
            <a:off x="0" y="4884234"/>
            <a:ext cx="9144000" cy="1997129"/>
          </a:xfrm>
          <a:prstGeom prst="rect">
            <a:avLst/>
          </a:prstGeom>
        </p:spPr>
      </p:pic>
    </p:spTree>
    <p:extLst>
      <p:ext uri="{BB962C8B-B14F-4D97-AF65-F5344CB8AC3E}">
        <p14:creationId xmlns:p14="http://schemas.microsoft.com/office/powerpoint/2010/main" val="304425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936" y="1314450"/>
            <a:ext cx="7847864" cy="3936685"/>
          </a:xfrm>
        </p:spPr>
        <p:txBody>
          <a:bodyPr>
            <a:normAutofit fontScale="92500" lnSpcReduction="10000"/>
          </a:bodyPr>
          <a:lstStyle/>
          <a:p>
            <a:pPr marL="0" indent="0" algn="ctr">
              <a:buNone/>
            </a:pPr>
            <a:r>
              <a:rPr lang="en-US" sz="3500" b="1" dirty="0">
                <a:latin typeface="Helvetica" panose="020B0604020202020204" pitchFamily="34" charset="0"/>
                <a:cs typeface="Helvetica" panose="020B0604020202020204" pitchFamily="34" charset="0"/>
              </a:rPr>
              <a:t>Vision</a:t>
            </a:r>
            <a:r>
              <a:rPr lang="en-US" b="1" dirty="0">
                <a:latin typeface="Helvetica" panose="020B0604020202020204" pitchFamily="34" charset="0"/>
                <a:cs typeface="Helvetica" panose="020B0604020202020204" pitchFamily="34" charset="0"/>
              </a:rPr>
              <a:t>:</a:t>
            </a:r>
            <a:endParaRPr lang="en-US" i="1" dirty="0"/>
          </a:p>
          <a:p>
            <a:pPr marL="0" indent="0" algn="ctr">
              <a:buNone/>
            </a:pPr>
            <a:r>
              <a:rPr lang="en-US" dirty="0">
                <a:latin typeface="Helvetica" panose="020B0604020202020204" pitchFamily="34" charset="0"/>
                <a:cs typeface="Helvetica" panose="020B0604020202020204" pitchFamily="34" charset="0"/>
              </a:rPr>
              <a:t>New DNP graduates will be skilled implementers and implementation scholars. </a:t>
            </a:r>
          </a:p>
          <a:p>
            <a:pPr marL="0" indent="0" algn="ctr">
              <a:buNone/>
            </a:pPr>
            <a:endParaRPr lang="en-US" dirty="0">
              <a:latin typeface="Helvetica" panose="020B0604020202020204" pitchFamily="34" charset="0"/>
              <a:cs typeface="Helvetica" panose="020B0604020202020204" pitchFamily="34" charset="0"/>
            </a:endParaRPr>
          </a:p>
          <a:p>
            <a:pPr marL="0" indent="0" algn="ctr">
              <a:buNone/>
            </a:pPr>
            <a:r>
              <a:rPr lang="en-US" dirty="0"/>
              <a:t>They will graduate with the knowledge, skills, and confidence to develop and lead quality improvement initiatives that transform population health and healthcare.</a:t>
            </a:r>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Footer Placeholder 3"/>
          <p:cNvSpPr>
            <a:spLocks noGrp="1"/>
          </p:cNvSpPr>
          <p:nvPr>
            <p:ph type="ftr" sz="quarter" idx="3"/>
          </p:nvPr>
        </p:nvSpPr>
        <p:spPr>
          <a:xfrm>
            <a:off x="3729342" y="6356352"/>
            <a:ext cx="268605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dbingham@umaryland.edu  </a:t>
            </a:r>
            <a:endParaRPr lang="en-US" dirty="0">
              <a:solidFill>
                <a:prstClr val="black">
                  <a:tint val="75000"/>
                </a:prstClr>
              </a:solidFill>
            </a:endParaRPr>
          </a:p>
        </p:txBody>
      </p:sp>
      <p:sp>
        <p:nvSpPr>
          <p:cNvPr id="5" name="Slide Number Placeholder 4"/>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60B98-5035-4E54-A076-EB906E00DDCF}" type="slidenum">
              <a:rPr lang="en-US" smtClean="0"/>
              <a:pPr>
                <a:defRPr/>
              </a:pPr>
              <a:t>8</a:t>
            </a:fld>
            <a:endParaRPr lang="en-US" dirty="0">
              <a:solidFill>
                <a:prstClr val="black">
                  <a:tint val="75000"/>
                </a:prstClr>
              </a:solidFill>
            </a:endParaRPr>
          </a:p>
        </p:txBody>
      </p:sp>
      <p:sp>
        <p:nvSpPr>
          <p:cNvPr id="6" name="Footer Placeholder 3"/>
          <p:cNvSpPr txBox="1">
            <a:spLocks/>
          </p:cNvSpPr>
          <p:nvPr/>
        </p:nvSpPr>
        <p:spPr>
          <a:xfrm>
            <a:off x="582929" y="6487896"/>
            <a:ext cx="2819489"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solidFill>
                  <a:prstClr val="black">
                    <a:tint val="75000"/>
                  </a:prstClr>
                </a:solidFill>
              </a:rPr>
              <a:t>QI Brief 1.1: Released Summer 2017</a:t>
            </a:r>
          </a:p>
        </p:txBody>
      </p:sp>
    </p:spTree>
    <p:extLst>
      <p:ext uri="{BB962C8B-B14F-4D97-AF65-F5344CB8AC3E}">
        <p14:creationId xmlns:p14="http://schemas.microsoft.com/office/powerpoint/2010/main" val="767012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B4665FF-56AE-4B27-B28E-08FBE1088446}"/>
              </a:ext>
            </a:extLst>
          </p:cNvPr>
          <p:cNvSpPr>
            <a:spLocks noGrp="1"/>
          </p:cNvSpPr>
          <p:nvPr>
            <p:ph type="title"/>
          </p:nvPr>
        </p:nvSpPr>
        <p:spPr>
          <a:xfrm>
            <a:off x="680376" y="1655781"/>
            <a:ext cx="8229600" cy="1143000"/>
          </a:xfrm>
        </p:spPr>
        <p:txBody>
          <a:bodyPr>
            <a:normAutofit/>
          </a:bodyPr>
          <a:lstStyle/>
          <a:p>
            <a:r>
              <a:rPr lang="en-US" dirty="0"/>
              <a:t>Definition of Quality Improvement</a:t>
            </a:r>
          </a:p>
        </p:txBody>
      </p:sp>
      <p:sp>
        <p:nvSpPr>
          <p:cNvPr id="4" name="Content Placeholder 3">
            <a:extLst>
              <a:ext uri="{FF2B5EF4-FFF2-40B4-BE49-F238E27FC236}">
                <a16:creationId xmlns:a16="http://schemas.microsoft.com/office/drawing/2014/main" xmlns="" id="{82735A69-39C4-4760-A1EC-3B6AA731D229}"/>
              </a:ext>
            </a:extLst>
          </p:cNvPr>
          <p:cNvSpPr>
            <a:spLocks noGrp="1"/>
          </p:cNvSpPr>
          <p:nvPr>
            <p:ph idx="1"/>
          </p:nvPr>
        </p:nvSpPr>
        <p:spPr>
          <a:xfrm>
            <a:off x="861646" y="3041780"/>
            <a:ext cx="7825154" cy="3084383"/>
          </a:xfrm>
        </p:spPr>
        <p:txBody>
          <a:bodyPr/>
          <a:lstStyle/>
          <a:p>
            <a:pPr marL="0" indent="0">
              <a:buNone/>
            </a:pPr>
            <a:r>
              <a:rPr lang="en-US" i="1" dirty="0"/>
              <a:t>“… systematic, </a:t>
            </a:r>
            <a:r>
              <a:rPr lang="en-US" b="1" i="1" dirty="0"/>
              <a:t>data-guided</a:t>
            </a:r>
            <a:r>
              <a:rPr lang="en-US" i="1" dirty="0"/>
              <a:t> activities designed to bring about immediate, </a:t>
            </a:r>
            <a:r>
              <a:rPr lang="en-US" b="1" i="1" dirty="0"/>
              <a:t>positive changes </a:t>
            </a:r>
            <a:r>
              <a:rPr lang="en-US" i="1" dirty="0"/>
              <a:t>in the delivery of health care in particular settings.” </a:t>
            </a:r>
          </a:p>
          <a:p>
            <a:endParaRPr lang="en-US" dirty="0"/>
          </a:p>
        </p:txBody>
      </p:sp>
      <p:sp>
        <p:nvSpPr>
          <p:cNvPr id="5" name="Rectangle 4">
            <a:extLst>
              <a:ext uri="{FF2B5EF4-FFF2-40B4-BE49-F238E27FC236}">
                <a16:creationId xmlns:a16="http://schemas.microsoft.com/office/drawing/2014/main" xmlns="" id="{14D89F5D-5A82-4C6F-B2E2-B90880D473C1}"/>
              </a:ext>
            </a:extLst>
          </p:cNvPr>
          <p:cNvSpPr/>
          <p:nvPr/>
        </p:nvSpPr>
        <p:spPr>
          <a:xfrm>
            <a:off x="551145" y="5788750"/>
            <a:ext cx="8120724" cy="937261"/>
          </a:xfrm>
          <a:prstGeom prst="rect">
            <a:avLst/>
          </a:prstGeom>
          <a:ln w="25400">
            <a:solidFill>
              <a:srgbClr val="C23237"/>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prstClr val="black"/>
                </a:solidFill>
                <a:latin typeface="Helvetica" panose="020B0604020202020204" pitchFamily="34" charset="0"/>
                <a:cs typeface="Helvetica" panose="020B0604020202020204" pitchFamily="34" charset="0"/>
              </a:rPr>
              <a:t>Baily, M.A., </a:t>
            </a:r>
            <a:r>
              <a:rPr lang="en-US" sz="1600" dirty="0" err="1">
                <a:solidFill>
                  <a:prstClr val="black"/>
                </a:solidFill>
                <a:latin typeface="Helvetica" panose="020B0604020202020204" pitchFamily="34" charset="0"/>
                <a:cs typeface="Helvetica" panose="020B0604020202020204" pitchFamily="34" charset="0"/>
              </a:rPr>
              <a:t>Bottrell</a:t>
            </a:r>
            <a:r>
              <a:rPr lang="en-US" sz="1600" dirty="0">
                <a:solidFill>
                  <a:prstClr val="black"/>
                </a:solidFill>
                <a:latin typeface="Helvetica" panose="020B0604020202020204" pitchFamily="34" charset="0"/>
                <a:cs typeface="Helvetica" panose="020B0604020202020204" pitchFamily="34" charset="0"/>
              </a:rPr>
              <a:t>, M., Lynn, J., &amp; Jennings (2006). Special report: the ethics of using QI methods to improve healthcare quality and safety. The Hastings Center: Garrison New York, pg. S5.</a:t>
            </a:r>
          </a:p>
        </p:txBody>
      </p:sp>
    </p:spTree>
    <p:extLst>
      <p:ext uri="{BB962C8B-B14F-4D97-AF65-F5344CB8AC3E}">
        <p14:creationId xmlns:p14="http://schemas.microsoft.com/office/powerpoint/2010/main" val="2218210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NSP AdvISE_March 19 (1)" id="{5D97F451-9477-450F-AD59-C6F0F69A613C}" vid="{EF0DBA34-2EB8-4D48-8718-51AC85EA52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NSP AdvISE_March 2019 Final</Template>
  <TotalTime>9</TotalTime>
  <Words>1859</Words>
  <Application>Microsoft Office PowerPoint</Application>
  <PresentationFormat>On-screen Show (4:3)</PresentationFormat>
  <Paragraphs>246</Paragraphs>
  <Slides>28</Slides>
  <Notes>17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Advancing Improvement Science Education (AdvISE)  The AdvISE Project will expand statewide capacity in implementation science (IS) and quality improvement (QI)!  IS and QI expertise is needed to increase evidence-based practices which improve the quality and safety of healthcare and reduce moral distress and burnout among RNs.   Principal Investigator: Debra Bingham, DrPH, RN, FAAN Associate Professor, Healthcare Quality and Safety Department of Partnerships, Professional Education, and Practice dbingham@umaryland.edu  </vt:lpstr>
      <vt:lpstr>Institute of Medicine - 2001</vt:lpstr>
      <vt:lpstr>PowerPoint Presentation</vt:lpstr>
      <vt:lpstr>PowerPoint Presentation</vt:lpstr>
      <vt:lpstr>PowerPoint Presentation</vt:lpstr>
      <vt:lpstr>PowerPoint Presentation</vt:lpstr>
      <vt:lpstr>PowerPoint Presentation</vt:lpstr>
      <vt:lpstr>PowerPoint Presentation</vt:lpstr>
      <vt:lpstr>Definition of Quality Improvement</vt:lpstr>
      <vt:lpstr>Challenges</vt:lpstr>
      <vt:lpstr>PowerPoint Presentation</vt:lpstr>
      <vt:lpstr>Steering Committee </vt:lpstr>
      <vt:lpstr>PowerPoint Presentation</vt:lpstr>
      <vt:lpstr>PowerPoint Presentation</vt:lpstr>
      <vt:lpstr>PowerPoint Presentation</vt:lpstr>
      <vt:lpstr>Consultant on the Needs Assessments</vt:lpstr>
      <vt:lpstr> </vt:lpstr>
      <vt:lpstr>2018 Faculty Survey</vt:lpstr>
      <vt:lpstr>PowerPoint Presentation</vt:lpstr>
      <vt:lpstr> </vt:lpstr>
      <vt:lpstr>PowerPoint Presentation</vt:lpstr>
      <vt:lpstr>PowerPoint Presentation</vt:lpstr>
      <vt:lpstr>Summit on 9/24/2019 </vt:lpstr>
      <vt:lpstr>Dissemination Activities Year 1 &amp; 2</vt:lpstr>
      <vt:lpstr>Major Question for the Summit</vt:lpstr>
      <vt:lpstr>*Metrics of Success (Selected)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Improvement Science Education (AdvISE)  The AdvISE Project will expand statewide capacity in implementation science (IS) and quality improvement (QI)!  IS and QI expertise is needed to increase evidence-based practices which improve the quality and safety of healthcare and reduce moral distress and burnout among RNs.   Principal Investigator: Debra Bingham, DrPH, RN, FAAN Associate Professor, Healthcare Quality and Safety Department of Partnerships, Professional Education, and Practice dbingham@umaryland.edu</dc:title>
  <dc:creator>Debra Bingham</dc:creator>
  <cp:lastModifiedBy>Kimberly Ford</cp:lastModifiedBy>
  <cp:revision>4</cp:revision>
  <dcterms:created xsi:type="dcterms:W3CDTF">2019-03-08T15:14:30Z</dcterms:created>
  <dcterms:modified xsi:type="dcterms:W3CDTF">2019-04-18T16:40:37Z</dcterms:modified>
</cp:coreProperties>
</file>