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1" r:id="rId3"/>
    <p:sldId id="257" r:id="rId4"/>
    <p:sldId id="306" r:id="rId5"/>
    <p:sldId id="279" r:id="rId6"/>
    <p:sldId id="275" r:id="rId7"/>
    <p:sldId id="272" r:id="rId8"/>
    <p:sldId id="276" r:id="rId9"/>
    <p:sldId id="263" r:id="rId10"/>
    <p:sldId id="308" r:id="rId11"/>
    <p:sldId id="302" r:id="rId12"/>
    <p:sldId id="264" r:id="rId13"/>
    <p:sldId id="310" r:id="rId14"/>
    <p:sldId id="267" r:id="rId15"/>
    <p:sldId id="298" r:id="rId16"/>
    <p:sldId id="266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30" autoAdjust="0"/>
  </p:normalViewPr>
  <p:slideViewPr>
    <p:cSldViewPr snapToGrid="0">
      <p:cViewPr varScale="1">
        <p:scale>
          <a:sx n="105" d="100"/>
          <a:sy n="105" d="100"/>
        </p:scale>
        <p:origin x="-78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7E6D5E-D6C8-46CF-8EC6-749E723FDA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842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7E0428-249A-4ABA-849F-3351E1CDC5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17280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E0428-249A-4ABA-849F-3351E1CDC59E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886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E0428-249A-4ABA-849F-3351E1CDC59E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757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E0428-249A-4ABA-849F-3351E1CDC59E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115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Baltimore City Community College, School of Nursing and Health Professions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Baltimore City Community College, School of Nursing and Health Professions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Baltimore City Community College, School of Nursing and Health Professions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Baltimore City Community College, School of Nursing and Health Professions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Baltimore City Community College, School of Nursing and Health Professions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Baltimore City Community College, School of Nursing and Health Professions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Baltimore City Community College, School of Nursing and Health Professions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Baltimore City Community College, School of Nursing and Health Professions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Baltimore City Community College, School of Nursing and Health Professions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Baltimore City Community College, School of Nursing and Health Professions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Baltimore City Community College, School of Nursing and Health Professions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Baltimore City Community College, School of Nursing and Health Professions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bccc.edu/cms/lib05/MD11000285/Centricity/Domain/64/Picture3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95" y="1043491"/>
            <a:ext cx="9920044" cy="46865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9859" y="2936838"/>
            <a:ext cx="9391426" cy="1476967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</a:t>
            </a:r>
            <a:r>
              <a:rPr lang="en-US" sz="5000" b="1" dirty="0"/>
              <a:t>Nursing 4.0 grant:</a:t>
            </a:r>
            <a:r>
              <a:rPr lang="en-US" dirty="0"/>
              <a:t/>
            </a:r>
            <a:br>
              <a:rPr lang="en-US" dirty="0"/>
            </a:br>
            <a:r>
              <a:rPr lang="en-US" sz="3600" b="1" dirty="0"/>
              <a:t>Enhancing Student success with A NURSING STUDENT SUPPORT PROGRAM</a:t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6983" y="3072555"/>
            <a:ext cx="7349291" cy="2392329"/>
          </a:xfrm>
        </p:spPr>
        <p:txBody>
          <a:bodyPr>
            <a:noAutofit/>
          </a:bodyPr>
          <a:lstStyle/>
          <a:p>
            <a:r>
              <a:rPr lang="en-US" sz="3000" b="1" dirty="0"/>
              <a:t>Scott  Olden, MS, RN, Dean</a:t>
            </a:r>
          </a:p>
          <a:p>
            <a:r>
              <a:rPr lang="en-US" sz="3000" b="1" dirty="0"/>
              <a:t>Dorothy Holley, MS, RN, Associate Dean</a:t>
            </a:r>
          </a:p>
          <a:p>
            <a:r>
              <a:rPr lang="en-US" sz="3000" b="1" dirty="0"/>
              <a:t>Dr. Pamela Ambush Burris, RN, FRE, </a:t>
            </a:r>
          </a:p>
          <a:p>
            <a:r>
              <a:rPr lang="en-US" sz="3000" b="1" dirty="0"/>
              <a:t>Nursing Retention Specialist</a:t>
            </a:r>
          </a:p>
          <a:p>
            <a:endParaRPr lang="en-US" sz="2000" b="1" dirty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9669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539" y="599739"/>
            <a:ext cx="9601200" cy="809513"/>
          </a:xfrm>
        </p:spPr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Collection Phase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539" y="1758875"/>
            <a:ext cx="9601200" cy="3581400"/>
          </a:xfrm>
        </p:spPr>
        <p:txBody>
          <a:bodyPr>
            <a:normAutofit/>
          </a:bodyPr>
          <a:lstStyle/>
          <a:p>
            <a:r>
              <a:rPr lang="en-US" sz="3400" dirty="0"/>
              <a:t>95% of students in each semester enrolled in S.T.E.P.</a:t>
            </a:r>
          </a:p>
          <a:p>
            <a:r>
              <a:rPr lang="en-US" sz="3400" dirty="0"/>
              <a:t>The 3 week intense course – has not been implemented</a:t>
            </a:r>
          </a:p>
          <a:p>
            <a:r>
              <a:rPr lang="en-US" sz="3400" dirty="0"/>
              <a:t>Still developing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26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244736"/>
            <a:ext cx="9601200" cy="809513"/>
          </a:xfrm>
        </p:spPr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Resource – NCLEX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1600" y="946672"/>
            <a:ext cx="9601200" cy="4996929"/>
          </a:xfrm>
        </p:spPr>
        <p:txBody>
          <a:bodyPr>
            <a:noAutofit/>
          </a:bodyPr>
          <a:lstStyle/>
          <a:p>
            <a:r>
              <a:rPr lang="en-US" sz="3000" dirty="0"/>
              <a:t>Nursing Program Completion Requirements:</a:t>
            </a:r>
          </a:p>
          <a:p>
            <a:pPr lvl="1"/>
            <a:r>
              <a:rPr lang="en-US" sz="2400" i="0" dirty="0"/>
              <a:t>take a comprehensive nursing diagnostic examination.</a:t>
            </a:r>
          </a:p>
          <a:p>
            <a:pPr lvl="1"/>
            <a:r>
              <a:rPr lang="en-US" sz="2400" i="0" dirty="0"/>
              <a:t>attend a faculty sponsored  NCLEX review course</a:t>
            </a:r>
          </a:p>
          <a:p>
            <a:pPr lvl="1"/>
            <a:r>
              <a:rPr lang="en-US" sz="2400" i="0" dirty="0"/>
              <a:t>a minimum of 15 hours in Nursing Media Center reviewing NCLEX materials within 2 weeks of completion of senior nursing courses</a:t>
            </a:r>
          </a:p>
          <a:p>
            <a:pPr lvl="1"/>
            <a:r>
              <a:rPr lang="en-US" sz="2400" i="0" dirty="0"/>
              <a:t>Complete/achieve score of 80% on the Pharmacology Modules and Comprehensive exam</a:t>
            </a:r>
          </a:p>
          <a:p>
            <a:pPr lvl="1"/>
            <a:r>
              <a:rPr lang="en-US" sz="2400" i="0" dirty="0"/>
              <a:t>Students who have not completed all the requirements or have not taken the NCLEX licensure examination one (1)  year or more past have additional requirements. </a:t>
            </a:r>
          </a:p>
          <a:p>
            <a:pPr lvl="2"/>
            <a:r>
              <a:rPr lang="en-US" sz="2200" dirty="0"/>
              <a:t>NCLEX pass rate – FY 2015 – 56.94% </a:t>
            </a:r>
          </a:p>
          <a:p>
            <a:pPr lvl="2"/>
            <a:r>
              <a:rPr lang="en-US" sz="2200" dirty="0"/>
              <a:t>NCLEX pass rate – FY 2016 – 78.85% </a:t>
            </a:r>
          </a:p>
          <a:p>
            <a:pPr lvl="2"/>
            <a:r>
              <a:rPr lang="en-US" sz="2200" dirty="0"/>
              <a:t>NCLEX pass rate – FY 2017 – Not available</a:t>
            </a:r>
          </a:p>
          <a:p>
            <a:pPr lvl="3"/>
            <a:r>
              <a:rPr lang="en-US" sz="2200" dirty="0"/>
              <a:t>May 2016/December 2016 = 80% projected (FY 2017)</a:t>
            </a:r>
          </a:p>
          <a:p>
            <a:pPr lvl="1"/>
            <a:endParaRPr lang="en-US" sz="3000" dirty="0"/>
          </a:p>
          <a:p>
            <a:pPr lvl="1"/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65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981635"/>
          </a:xfrm>
        </p:spPr>
        <p:txBody>
          <a:bodyPr>
            <a:noAutofit/>
          </a:bodyPr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Collection - Overview</a:t>
            </a:r>
            <a:b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/>
              <a:t/>
            </a:r>
            <a:br>
              <a:rPr lang="en-US" b="1" u="sng" dirty="0"/>
            </a:b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902" y="712694"/>
            <a:ext cx="10820400" cy="5202937"/>
          </a:xfrm>
        </p:spPr>
        <p:txBody>
          <a:bodyPr>
            <a:noAutofit/>
          </a:bodyPr>
          <a:lstStyle/>
          <a:p>
            <a:r>
              <a:rPr lang="en-US" sz="3200" dirty="0"/>
              <a:t>Grant awarded July 2015/Implemented August 2015</a:t>
            </a:r>
          </a:p>
          <a:p>
            <a:r>
              <a:rPr lang="en-US" sz="3000" u="sng" dirty="0"/>
              <a:t>Goal – 336 students enrolled in three years – 128 year </a:t>
            </a:r>
          </a:p>
          <a:p>
            <a:pPr lvl="1"/>
            <a:r>
              <a:rPr lang="en-US" sz="3000" i="0" dirty="0"/>
              <a:t>Academic Year 2015/2016 – 108 generic students,</a:t>
            </a:r>
          </a:p>
          <a:p>
            <a:pPr marL="530352" lvl="1" indent="0">
              <a:buNone/>
            </a:pPr>
            <a:r>
              <a:rPr lang="en-US" sz="3000" i="0" dirty="0"/>
              <a:t>    18 PN students, 10 LPN-RN students = </a:t>
            </a:r>
            <a:r>
              <a:rPr lang="en-US" sz="3000" b="1" i="0" u="sng" dirty="0"/>
              <a:t>136 students</a:t>
            </a:r>
          </a:p>
          <a:p>
            <a:pPr lvl="1"/>
            <a:r>
              <a:rPr lang="en-US" sz="3000" i="0" dirty="0"/>
              <a:t>Academic Year 2016/2017  – 91 generic students,</a:t>
            </a:r>
          </a:p>
          <a:p>
            <a:pPr marL="530352" lvl="1" indent="0">
              <a:buNone/>
            </a:pPr>
            <a:r>
              <a:rPr lang="en-US" sz="3000" i="0" dirty="0"/>
              <a:t>    14  PN students,   7 LPN-RN students = </a:t>
            </a:r>
            <a:r>
              <a:rPr lang="en-US" sz="3000" b="1" i="0" u="sng" dirty="0"/>
              <a:t>112 students</a:t>
            </a:r>
          </a:p>
          <a:p>
            <a:r>
              <a:rPr lang="en-US" sz="3000" dirty="0"/>
              <a:t>Course Completion Pass Rate:  Registered Nurse – Nur 120</a:t>
            </a:r>
          </a:p>
          <a:p>
            <a:pPr marL="0" indent="0">
              <a:buNone/>
            </a:pPr>
            <a:r>
              <a:rPr lang="en-US" sz="3000" i="1" dirty="0"/>
              <a:t>          </a:t>
            </a:r>
            <a:r>
              <a:rPr lang="en-US" sz="3000" dirty="0"/>
              <a:t>Fall 2015 – 40%                  Spring 2016 – 67%</a:t>
            </a:r>
          </a:p>
          <a:p>
            <a:pPr marL="0" indent="0">
              <a:buNone/>
            </a:pPr>
            <a:r>
              <a:rPr lang="en-US" sz="3000" dirty="0"/>
              <a:t>          Fall 2016 – 76%                  Spring 2017 – 69%</a:t>
            </a:r>
          </a:p>
          <a:p>
            <a:pPr marL="0" indent="0">
              <a:buNone/>
            </a:pPr>
            <a:r>
              <a:rPr lang="en-US" sz="3000" dirty="0"/>
              <a:t>Students enrolled in BSN nursing programs – 10 (May 2017)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763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47" y="248464"/>
            <a:ext cx="9601200" cy="744967"/>
          </a:xfrm>
        </p:spPr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2747" y="993431"/>
            <a:ext cx="10831401" cy="5748892"/>
          </a:xfrm>
        </p:spPr>
        <p:txBody>
          <a:bodyPr>
            <a:normAutofit fontScale="32500" lnSpcReduction="20000"/>
          </a:bodyPr>
          <a:lstStyle/>
          <a:p>
            <a:r>
              <a:rPr lang="en-US" sz="7400" dirty="0"/>
              <a:t>Purchased for student enhancement of nursing knowledge, increase proficiency in nursing skills and decrease financial barriers:</a:t>
            </a:r>
          </a:p>
          <a:p>
            <a:pPr lvl="1"/>
            <a:r>
              <a:rPr lang="en-US" sz="7400" dirty="0"/>
              <a:t>ATI computerized testing/nursing textbooks</a:t>
            </a:r>
          </a:p>
          <a:p>
            <a:pPr lvl="1"/>
            <a:r>
              <a:rPr lang="en-US" sz="7400" dirty="0"/>
              <a:t>NCLEX-RN on line review/HURST NCLEX  Live Review pass rates.</a:t>
            </a:r>
          </a:p>
          <a:p>
            <a:pPr lvl="1"/>
            <a:r>
              <a:rPr lang="en-US" sz="7400" dirty="0"/>
              <a:t>Mobile devices for computerized testing/Simulation laboratory equipment</a:t>
            </a:r>
          </a:p>
          <a:p>
            <a:pPr lvl="1"/>
            <a:r>
              <a:rPr lang="en-US" sz="7400" dirty="0"/>
              <a:t>Electronic Medical Record</a:t>
            </a:r>
          </a:p>
          <a:p>
            <a:r>
              <a:rPr lang="en-US" sz="7400" dirty="0"/>
              <a:t>Faculty attending nursing conferences obtaining evidence based strategies </a:t>
            </a:r>
          </a:p>
          <a:p>
            <a:r>
              <a:rPr lang="en-US" sz="7400" dirty="0"/>
              <a:t>Information Dissemination:  </a:t>
            </a:r>
          </a:p>
          <a:p>
            <a:pPr marL="0" indent="0">
              <a:buNone/>
            </a:pPr>
            <a:r>
              <a:rPr lang="en-US" sz="7400" dirty="0"/>
              <a:t>      University of Southern Indiana, Evanston, Indiana, October 2016; </a:t>
            </a:r>
          </a:p>
          <a:p>
            <a:pPr marL="0" indent="0">
              <a:buNone/>
            </a:pPr>
            <a:r>
              <a:rPr lang="en-US" sz="7400" dirty="0"/>
              <a:t>      MACC (Maryland Association of Community Colleges),  December 2016; </a:t>
            </a:r>
          </a:p>
          <a:p>
            <a:pPr marL="0" indent="0">
              <a:buNone/>
            </a:pPr>
            <a:r>
              <a:rPr lang="en-US" sz="7400" dirty="0"/>
              <a:t>      AFACCT, (Association of Faculties for Advancement of Community College  </a:t>
            </a:r>
          </a:p>
          <a:p>
            <a:pPr marL="0" indent="0">
              <a:buNone/>
            </a:pPr>
            <a:r>
              <a:rPr lang="en-US" sz="7400" dirty="0"/>
              <a:t>                     Teaching),  January 2017; </a:t>
            </a:r>
          </a:p>
          <a:p>
            <a:pPr marL="0" indent="0">
              <a:buNone/>
            </a:pPr>
            <a:r>
              <a:rPr lang="en-US" sz="7400" dirty="0"/>
              <a:t>      Maryland Nurses Association (MNA), April 2017.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916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Steps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599" y="1310416"/>
            <a:ext cx="10372381" cy="3845858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3600" dirty="0"/>
              <a:t>Continue monitoring, evaluating and reassessing all success strategies initiatives</a:t>
            </a:r>
          </a:p>
          <a:p>
            <a:r>
              <a:rPr lang="en-US" sz="3600" dirty="0"/>
              <a:t>Reapply for extension of the Nursing 4.0 Grant for three additional years</a:t>
            </a:r>
          </a:p>
          <a:p>
            <a:r>
              <a:rPr lang="en-US" sz="3600" dirty="0"/>
              <a:t>Continue implementing, developing and evaluating the S.T.E.P. Initiative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67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218" y="160676"/>
            <a:ext cx="9773322" cy="1485900"/>
          </a:xfrm>
        </p:spPr>
        <p:txBody>
          <a:bodyPr>
            <a:normAutofit/>
          </a:bodyPr>
          <a:lstStyle/>
          <a:p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Comments on Retention Strategies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725" y="1490208"/>
            <a:ext cx="4265562" cy="46927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41526" y="2109864"/>
            <a:ext cx="30766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“The tutors were so helpful and made the information easier to remember. I failed my 1</a:t>
            </a:r>
            <a:r>
              <a:rPr lang="en-US" sz="2400" b="1" baseline="30000" dirty="0"/>
              <a:t>st</a:t>
            </a:r>
            <a:r>
              <a:rPr lang="en-US" sz="2400" b="1" dirty="0"/>
              <a:t> exam, but passed the 2</a:t>
            </a:r>
            <a:r>
              <a:rPr lang="en-US" sz="2400" b="1" baseline="30000" dirty="0"/>
              <a:t>nd</a:t>
            </a:r>
            <a:r>
              <a:rPr lang="en-US" sz="2400" b="1" dirty="0"/>
              <a:t> exam after going to the tutoring sessions.”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4573434" y="1425278"/>
            <a:ext cx="4364733" cy="3012141"/>
          </a:xfrm>
          <a:prstGeom prst="wedgeEllipseCallou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66850" y="1757016"/>
            <a:ext cx="33779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“The workshops were very helpful..especially test taking strategies and test anxiety. I didn’t know I had test anxiety, but now I’m passing.”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8938167" y="1402407"/>
            <a:ext cx="2884928" cy="3754445"/>
          </a:xfrm>
          <a:prstGeom prst="wedgeRoundRectCallou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/>
          </a:p>
          <a:p>
            <a:r>
              <a:rPr lang="en-US" sz="2400" b="1" dirty="0"/>
              <a:t>“Paying for the ATI test was such a blessing….I can now focus on nursing, not worry about paying for tests!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343219" y="4987652"/>
            <a:ext cx="4539726" cy="1175873"/>
          </a:xfrm>
          <a:prstGeom prst="wedgeRoundRectCallou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“I am just glad I got out”…..….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560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06829"/>
            <a:ext cx="9601200" cy="21989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Questions?  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Thank you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36810" y="819150"/>
            <a:ext cx="9219303" cy="474412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029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70616"/>
            <a:ext cx="9601200" cy="429678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867" y="1570616"/>
            <a:ext cx="9894666" cy="46821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71600" y="1848939"/>
            <a:ext cx="8923468" cy="3524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4048" lvl="0" indent="-384048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r>
              <a:rPr lang="en-US" sz="3200" b="1" dirty="0">
                <a:solidFill>
                  <a:srgbClr val="191B0E"/>
                </a:solidFill>
              </a:rPr>
              <a:t>The activity that is the subject of this presentation was produced with the assistance of a Nurse Support Program II grant under the auspices of the Health Services Cost Review Commission (HSCRC).</a:t>
            </a:r>
          </a:p>
          <a:p>
            <a:pPr marL="384048" lvl="0" indent="-384048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endParaRPr lang="en-US" sz="2800" b="1" dirty="0">
              <a:solidFill>
                <a:srgbClr val="191B0E"/>
              </a:solidFill>
            </a:endParaRPr>
          </a:p>
          <a:p>
            <a:pPr marL="384048" lvl="0" indent="-384048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endParaRPr lang="en-US" sz="2800" b="1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09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5644"/>
            <a:ext cx="9601200" cy="1485900"/>
          </a:xfrm>
        </p:spPr>
        <p:txBody>
          <a:bodyPr>
            <a:normAutofit/>
          </a:bodyPr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Nursing 4.0 Grant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204" y="1251857"/>
            <a:ext cx="9805596" cy="4800599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/>
              <a:t>Increase the number of non-traditional, culturally diverse students that graduate from 38% to 75%. </a:t>
            </a:r>
          </a:p>
          <a:p>
            <a:r>
              <a:rPr lang="en-US" sz="12800" dirty="0"/>
              <a:t>Implement a comprehensive retention and success program.</a:t>
            </a:r>
          </a:p>
          <a:p>
            <a:r>
              <a:rPr lang="en-US" sz="12800" dirty="0"/>
              <a:t>Facilitate alliances promoting seamless transitions between education, employment and practice.</a:t>
            </a:r>
          </a:p>
          <a:p>
            <a:r>
              <a:rPr lang="en-US" sz="12800" dirty="0"/>
              <a:t>Over the next three years:</a:t>
            </a:r>
          </a:p>
          <a:p>
            <a:pPr lvl="1"/>
            <a:r>
              <a:rPr lang="en-US" sz="11200" dirty="0"/>
              <a:t>increase retention and graduation rates.  </a:t>
            </a:r>
          </a:p>
          <a:p>
            <a:pPr lvl="1"/>
            <a:r>
              <a:rPr lang="en-US" sz="11200" dirty="0"/>
              <a:t>provide additional faculty and staff resources.</a:t>
            </a:r>
          </a:p>
          <a:p>
            <a:pPr lvl="1"/>
            <a:r>
              <a:rPr lang="en-US" sz="11200" dirty="0"/>
              <a:t>recruit and retain 75% of students to completion. </a:t>
            </a:r>
            <a:r>
              <a:rPr lang="en-US" sz="12800" dirty="0"/>
              <a:t>  </a:t>
            </a:r>
          </a:p>
          <a:p>
            <a:pPr marL="0" indent="0">
              <a:buNone/>
            </a:pPr>
            <a:r>
              <a:rPr lang="en-US" sz="12800" b="1" dirty="0"/>
              <a:t> </a:t>
            </a:r>
            <a:endParaRPr lang="en-US" sz="1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107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 A Comprehensive Retention and Success Program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00922"/>
            <a:ext cx="9913172" cy="3866478"/>
          </a:xfrm>
        </p:spPr>
        <p:txBody>
          <a:bodyPr/>
          <a:lstStyle/>
          <a:p>
            <a:r>
              <a:rPr lang="en-US" sz="3600" dirty="0"/>
              <a:t>Three Phase Process</a:t>
            </a:r>
          </a:p>
          <a:p>
            <a:pPr lvl="1"/>
            <a:r>
              <a:rPr lang="en-US" sz="3600" i="0" dirty="0"/>
              <a:t>Pre Entry Sessions – during August and January months</a:t>
            </a:r>
          </a:p>
          <a:p>
            <a:pPr lvl="1"/>
            <a:r>
              <a:rPr lang="en-US" sz="3600" i="0" dirty="0"/>
              <a:t>In Class Enhancements</a:t>
            </a:r>
          </a:p>
          <a:p>
            <a:pPr lvl="1"/>
            <a:r>
              <a:rPr lang="en-US" sz="3600" i="0" dirty="0"/>
              <a:t>S.T.E.P. Initiative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844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14213"/>
          </a:xfrm>
        </p:spPr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One : Pre-Entry Sessions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700013"/>
            <a:ext cx="4447786" cy="416738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3200" dirty="0">
                <a:solidFill>
                  <a:srgbClr val="191B0E"/>
                </a:solidFill>
              </a:rPr>
              <a:t>Mandatory 6-10 day pre-entry schedule course of study </a:t>
            </a:r>
          </a:p>
          <a:p>
            <a:pPr lvl="0"/>
            <a:r>
              <a:rPr lang="en-US" sz="3200" dirty="0">
                <a:solidFill>
                  <a:srgbClr val="191B0E"/>
                </a:solidFill>
              </a:rPr>
              <a:t>Focuses on identifying academic skills, emphasizes hard skills and soft skills</a:t>
            </a:r>
          </a:p>
          <a:p>
            <a:pPr lvl="0"/>
            <a:r>
              <a:rPr lang="en-US" sz="3200" dirty="0">
                <a:solidFill>
                  <a:srgbClr val="191B0E"/>
                </a:solidFill>
              </a:rPr>
              <a:t>Testing strategies/support services 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2" y="1700013"/>
            <a:ext cx="5049825" cy="4167387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3200" i="0" dirty="0"/>
              <a:t>Reading comprehension, Learning Styles    </a:t>
            </a:r>
          </a:p>
          <a:p>
            <a:pPr lvl="1"/>
            <a:r>
              <a:rPr lang="en-US" sz="3200" i="0" dirty="0"/>
              <a:t>Math Review, Biological sciences</a:t>
            </a:r>
          </a:p>
          <a:p>
            <a:pPr lvl="1"/>
            <a:r>
              <a:rPr lang="en-US" sz="3200" i="0" dirty="0"/>
              <a:t>Academic success strategies, Communication Skills</a:t>
            </a:r>
          </a:p>
          <a:p>
            <a:pPr lvl="1"/>
            <a:r>
              <a:rPr lang="en-US" sz="3200" i="0" dirty="0"/>
              <a:t>Professionalism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464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599" y="169433"/>
            <a:ext cx="9601200" cy="917090"/>
          </a:xfrm>
        </p:spPr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Collection – Phase One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2415" y="774552"/>
            <a:ext cx="10870846" cy="5518672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r>
              <a:rPr lang="en-US" sz="12800" dirty="0"/>
              <a:t>Pre-entry modification   </a:t>
            </a:r>
          </a:p>
          <a:p>
            <a:pPr lvl="1"/>
            <a:r>
              <a:rPr lang="en-US" sz="12800" i="0" dirty="0"/>
              <a:t>January 2016 – 35/39 new students attended=89% </a:t>
            </a:r>
          </a:p>
          <a:p>
            <a:pPr lvl="1"/>
            <a:r>
              <a:rPr lang="en-US" sz="12800" i="0" dirty="0"/>
              <a:t>August 2016 –   47/48 new students attended=98%</a:t>
            </a:r>
          </a:p>
          <a:p>
            <a:pPr lvl="1"/>
            <a:r>
              <a:rPr lang="en-US" sz="12800" i="0" dirty="0"/>
              <a:t>January 2017 –  41/43  new students attended=95%</a:t>
            </a:r>
          </a:p>
          <a:p>
            <a:pPr lvl="1"/>
            <a:r>
              <a:rPr lang="en-US" sz="12800" i="0" dirty="0"/>
              <a:t>Math pre-entry pre scores  </a:t>
            </a:r>
          </a:p>
          <a:p>
            <a:pPr marL="530352" lvl="1" indent="0">
              <a:buNone/>
            </a:pPr>
            <a:r>
              <a:rPr lang="en-US" sz="12800" i="0" dirty="0"/>
              <a:t>	Pre scores   6.7% – 87%       </a:t>
            </a:r>
          </a:p>
          <a:p>
            <a:pPr marL="530352" lvl="1" indent="0">
              <a:buNone/>
            </a:pPr>
            <a:r>
              <a:rPr lang="en-US" sz="12800" i="0" dirty="0"/>
              <a:t>	Post scores 40% - 100%</a:t>
            </a:r>
          </a:p>
          <a:p>
            <a:pPr marL="530352" lvl="1" indent="0">
              <a:buNone/>
            </a:pPr>
            <a:endParaRPr lang="en-US" sz="12800" i="0" dirty="0"/>
          </a:p>
          <a:p>
            <a:pPr marL="530352" lvl="1" indent="0">
              <a:buNone/>
            </a:pPr>
            <a:r>
              <a:rPr lang="en-US" sz="12800" i="0" dirty="0"/>
              <a:t>VARK assessment – Learning Styles</a:t>
            </a:r>
          </a:p>
          <a:p>
            <a:pPr marL="530352" lvl="1" indent="0">
              <a:buNone/>
            </a:pPr>
            <a:r>
              <a:rPr lang="en-US" sz="12800" i="0" dirty="0"/>
              <a:t>30% multi-modal (Visual-auditory)</a:t>
            </a:r>
          </a:p>
          <a:p>
            <a:pPr marL="530352" lvl="1" indent="0">
              <a:buNone/>
            </a:pPr>
            <a:r>
              <a:rPr lang="en-US" sz="12800" i="0" dirty="0"/>
              <a:t>25% visual      25% auditory    20% kinesthetic</a:t>
            </a:r>
          </a:p>
          <a:p>
            <a:pPr marL="530352" lvl="1" indent="0">
              <a:buNone/>
            </a:pPr>
            <a:endParaRPr lang="en-US" sz="10500" i="0" dirty="0"/>
          </a:p>
          <a:p>
            <a:pPr lvl="1"/>
            <a:endParaRPr lang="en-US" sz="11200" i="0" dirty="0"/>
          </a:p>
          <a:p>
            <a:pPr lvl="1"/>
            <a:endParaRPr lang="en-US" sz="112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755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705" y="106692"/>
            <a:ext cx="9907793" cy="906332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Two – Theory Success Strategies/In Class Enhancements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705" y="1333948"/>
            <a:ext cx="10262795" cy="372125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000" dirty="0"/>
              <a:t>Dedicated tutors for nursing courses</a:t>
            </a:r>
          </a:p>
          <a:p>
            <a:pPr marL="0" indent="0">
              <a:buNone/>
            </a:pPr>
            <a:r>
              <a:rPr lang="en-US" sz="12000" dirty="0"/>
              <a:t>Dedicated English/Reading Specialist/Math/Skills Laboratory/Simulation Center instructors </a:t>
            </a:r>
          </a:p>
          <a:p>
            <a:pPr marL="0" indent="0">
              <a:buNone/>
            </a:pPr>
            <a:r>
              <a:rPr lang="en-US" sz="12000" dirty="0"/>
              <a:t>Nursing Program Retention Specialist/Nursing Transition Coach</a:t>
            </a:r>
          </a:p>
          <a:p>
            <a:pPr marL="0" indent="0">
              <a:buNone/>
            </a:pPr>
            <a:r>
              <a:rPr lang="en-US" sz="12000" dirty="0"/>
              <a:t>Student Success Workshops/Student Mixers </a:t>
            </a:r>
          </a:p>
          <a:p>
            <a:pPr marL="0" indent="0">
              <a:buNone/>
            </a:pPr>
            <a:r>
              <a:rPr lang="en-US" sz="12000" dirty="0"/>
              <a:t>Mandatory tutoring course contracts</a:t>
            </a:r>
          </a:p>
          <a:p>
            <a:pPr marL="0" indent="0">
              <a:buNone/>
            </a:pPr>
            <a:r>
              <a:rPr lang="en-US" sz="12000" dirty="0"/>
              <a:t>If unsuccessful on the first quiz, mandatory tutoring </a:t>
            </a:r>
          </a:p>
          <a:p>
            <a:pPr marL="0" indent="0">
              <a:buNone/>
            </a:pPr>
            <a:r>
              <a:rPr lang="en-US" sz="12000" dirty="0"/>
              <a:t>If unsuccessful on the first unit exam, course contract and mandatory tutoring policy.   </a:t>
            </a:r>
          </a:p>
          <a:p>
            <a:pPr marL="0" indent="0">
              <a:buNone/>
            </a:pPr>
            <a:r>
              <a:rPr lang="en-US" sz="12000" dirty="0"/>
              <a:t>If 80% exam average or above, not required to attend mandatory tutoring </a:t>
            </a:r>
          </a:p>
          <a:p>
            <a:pPr marL="0" indent="0">
              <a:buNone/>
            </a:pPr>
            <a:endParaRPr lang="en-US" sz="12000" dirty="0"/>
          </a:p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88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379" y="280006"/>
            <a:ext cx="9601200" cy="744967"/>
          </a:xfrm>
        </p:spPr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Collection Phase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3379" y="1024973"/>
            <a:ext cx="10664579" cy="3733800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/>
              <a:t>Course contracts/mandatory tutoring  – implemented January 2016</a:t>
            </a:r>
          </a:p>
          <a:p>
            <a:pPr lvl="1"/>
            <a:r>
              <a:rPr lang="en-US" sz="12800" dirty="0"/>
              <a:t> </a:t>
            </a:r>
            <a:r>
              <a:rPr lang="en-US" sz="12800" i="0" dirty="0"/>
              <a:t>98% compliance – Spring 2016</a:t>
            </a:r>
          </a:p>
          <a:p>
            <a:pPr lvl="1"/>
            <a:r>
              <a:rPr lang="en-US" sz="12800" i="0" dirty="0"/>
              <a:t> 98% compliance – Fall 2016</a:t>
            </a:r>
          </a:p>
          <a:p>
            <a:pPr lvl="1"/>
            <a:r>
              <a:rPr lang="en-US" sz="12800" i="0" dirty="0"/>
              <a:t> 98% compliance – Spring 2017</a:t>
            </a:r>
          </a:p>
          <a:p>
            <a:r>
              <a:rPr lang="en-US" sz="12800" dirty="0"/>
              <a:t>Revised testing policies/guidelines – </a:t>
            </a:r>
          </a:p>
          <a:p>
            <a:pPr lvl="1"/>
            <a:r>
              <a:rPr lang="en-US" sz="12800" i="0" dirty="0"/>
              <a:t>20% select all that apply (SATA) on examinations</a:t>
            </a:r>
          </a:p>
          <a:p>
            <a:pPr lvl="1"/>
            <a:r>
              <a:rPr lang="en-US" sz="12800" i="0" dirty="0"/>
              <a:t>Strengthen content- NCLEX style questions</a:t>
            </a:r>
          </a:p>
          <a:p>
            <a:r>
              <a:rPr lang="en-US" sz="12800" dirty="0"/>
              <a:t>Workshops: Test taking strategies, stress management, balancing life and nursing school/student mixers – </a:t>
            </a:r>
          </a:p>
          <a:p>
            <a:pPr lvl="1"/>
            <a:r>
              <a:rPr lang="en-US" sz="12800" i="0" dirty="0"/>
              <a:t>80% - 90% student participation</a:t>
            </a:r>
          </a:p>
          <a:p>
            <a:pPr marL="0" indent="0">
              <a:buNone/>
            </a:pPr>
            <a:endParaRPr lang="en-US" sz="11000" dirty="0"/>
          </a:p>
          <a:p>
            <a:endParaRPr lang="en-US" sz="11000" dirty="0"/>
          </a:p>
          <a:p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230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873" y="212465"/>
            <a:ext cx="9601200" cy="949362"/>
          </a:xfrm>
        </p:spPr>
        <p:txBody>
          <a:bodyPr>
            <a:noAutofit/>
          </a:bodyPr>
          <a:lstStyle/>
          <a:p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Three – S.T.E.P. Initiative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872" y="1349829"/>
            <a:ext cx="9988475" cy="490036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2800" b="1" dirty="0"/>
              <a:t>S.T.E.P. – Strategies to Enhance Progression</a:t>
            </a:r>
          </a:p>
          <a:p>
            <a:r>
              <a:rPr lang="en-US" sz="11200" dirty="0"/>
              <a:t>Another option for a student enrolled in the first nursing courses who receives a grade of D in the first nursing course; will receive a grade of “I” (Incomplete) for the course.  The student is then eligible to take an intense three week session of content review and remediation.</a:t>
            </a:r>
          </a:p>
          <a:p>
            <a:r>
              <a:rPr lang="en-US" sz="11200" dirty="0"/>
              <a:t>If the student scores a level 2 or higher on the ATI Practical Nurse Fundamentals Examination, admitted to the first Practical Nursing course. The grade for Nursing course will be changed from “I” to a C. If the student is unsuccessful in this three week session, the previous grade received in the Nursing  course before the “I” will be issued.</a:t>
            </a:r>
          </a:p>
          <a:p>
            <a:pPr marL="0" indent="0">
              <a:buNone/>
            </a:pPr>
            <a:endParaRPr lang="en-US" sz="1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36232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4902</TotalTime>
  <Words>980</Words>
  <Application>Microsoft Office PowerPoint</Application>
  <PresentationFormat>Custom</PresentationFormat>
  <Paragraphs>137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Crop</vt:lpstr>
      <vt:lpstr>                 Nursing 4.0 grant: Enhancing Student success with A NURSING STUDENT SUPPORT PROGRAM    </vt:lpstr>
      <vt:lpstr>PowerPoint Presentation</vt:lpstr>
      <vt:lpstr>Nursing 4.0 Grant Objectives</vt:lpstr>
      <vt:lpstr>Implement A Comprehensive Retention and Success Program </vt:lpstr>
      <vt:lpstr>Phase One : Pre-Entry Sessions</vt:lpstr>
      <vt:lpstr>Data Collection – Phase One </vt:lpstr>
      <vt:lpstr>Phase Two – Theory Success Strategies/In Class Enhancements</vt:lpstr>
      <vt:lpstr>Data Collection Phase 2</vt:lpstr>
      <vt:lpstr>Phase Three – S.T.E.P. Initiative</vt:lpstr>
      <vt:lpstr>Data Collection Phase 3</vt:lpstr>
      <vt:lpstr>Additional Resource – NCLEX </vt:lpstr>
      <vt:lpstr>Data Collection - Overview    </vt:lpstr>
      <vt:lpstr>Highlights</vt:lpstr>
      <vt:lpstr>Next Steps</vt:lpstr>
      <vt:lpstr>Student Comments on Retention Strategies</vt:lpstr>
      <vt:lpstr>Questions?            Thank you</vt:lpstr>
    </vt:vector>
  </TitlesOfParts>
  <Company>BCCC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Nursing 4.0 Grant</dc:title>
  <dc:creator>AmbushBurris, Pamela</dc:creator>
  <cp:lastModifiedBy>Daw, Peggy</cp:lastModifiedBy>
  <cp:revision>185</cp:revision>
  <cp:lastPrinted>2017-06-15T20:25:52Z</cp:lastPrinted>
  <dcterms:created xsi:type="dcterms:W3CDTF">2016-05-27T15:32:17Z</dcterms:created>
  <dcterms:modified xsi:type="dcterms:W3CDTF">2017-06-24T14:08:15Z</dcterms:modified>
</cp:coreProperties>
</file>