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9"/>
  </p:notesMasterIdLst>
  <p:handoutMasterIdLst>
    <p:handoutMasterId r:id="rId40"/>
  </p:handoutMasterIdLst>
  <p:sldIdLst>
    <p:sldId id="256" r:id="rId2"/>
    <p:sldId id="316" r:id="rId3"/>
    <p:sldId id="315" r:id="rId4"/>
    <p:sldId id="317" r:id="rId5"/>
    <p:sldId id="319" r:id="rId6"/>
    <p:sldId id="320" r:id="rId7"/>
    <p:sldId id="318" r:id="rId8"/>
    <p:sldId id="321" r:id="rId9"/>
    <p:sldId id="311" r:id="rId10"/>
    <p:sldId id="312" r:id="rId11"/>
    <p:sldId id="313" r:id="rId12"/>
    <p:sldId id="309" r:id="rId13"/>
    <p:sldId id="288" r:id="rId14"/>
    <p:sldId id="289" r:id="rId15"/>
    <p:sldId id="300" r:id="rId16"/>
    <p:sldId id="291" r:id="rId17"/>
    <p:sldId id="292" r:id="rId18"/>
    <p:sldId id="280" r:id="rId19"/>
    <p:sldId id="285" r:id="rId20"/>
    <p:sldId id="257" r:id="rId21"/>
    <p:sldId id="283" r:id="rId22"/>
    <p:sldId id="296" r:id="rId23"/>
    <p:sldId id="298" r:id="rId24"/>
    <p:sldId id="264" r:id="rId25"/>
    <p:sldId id="267" r:id="rId26"/>
    <p:sldId id="270" r:id="rId27"/>
    <p:sldId id="272" r:id="rId28"/>
    <p:sldId id="274" r:id="rId29"/>
    <p:sldId id="301" r:id="rId30"/>
    <p:sldId id="302" r:id="rId31"/>
    <p:sldId id="303" r:id="rId32"/>
    <p:sldId id="304" r:id="rId33"/>
    <p:sldId id="305" r:id="rId34"/>
    <p:sldId id="307" r:id="rId35"/>
    <p:sldId id="314" r:id="rId36"/>
    <p:sldId id="306" r:id="rId37"/>
    <p:sldId id="310" r:id="rId38"/>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817"/>
  </p:normalViewPr>
  <p:slideViewPr>
    <p:cSldViewPr>
      <p:cViewPr>
        <p:scale>
          <a:sx n="114" d="100"/>
          <a:sy n="114" d="100"/>
        </p:scale>
        <p:origin x="-834"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F4F76548-B023-4AAC-B7E5-041421A369F1}" type="datetimeFigureOut">
              <a:rPr lang="en-US" smtClean="0"/>
              <a:t>6/26/2018</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2A3C5C70-730D-4ECF-814F-21448E050DCA}" type="slidenum">
              <a:rPr lang="en-US" smtClean="0"/>
              <a:t>‹#›</a:t>
            </a:fld>
            <a:endParaRPr lang="en-US"/>
          </a:p>
        </p:txBody>
      </p:sp>
    </p:spTree>
    <p:extLst>
      <p:ext uri="{BB962C8B-B14F-4D97-AF65-F5344CB8AC3E}">
        <p14:creationId xmlns:p14="http://schemas.microsoft.com/office/powerpoint/2010/main" val="2826939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31E8C0D8-2D6E-8A45-9F8A-D04C2BBDB2BA}" type="datetimeFigureOut">
              <a:rPr lang="en-US" smtClean="0"/>
              <a:t>6/26/2018</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2778E7AC-2E03-0744-A8C3-3F8A1E341F8E}" type="slidenum">
              <a:rPr lang="en-US" smtClean="0"/>
              <a:t>‹#›</a:t>
            </a:fld>
            <a:endParaRPr lang="en-US"/>
          </a:p>
        </p:txBody>
      </p:sp>
    </p:spTree>
    <p:extLst>
      <p:ext uri="{BB962C8B-B14F-4D97-AF65-F5344CB8AC3E}">
        <p14:creationId xmlns:p14="http://schemas.microsoft.com/office/powerpoint/2010/main" val="1701518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EBCDAB0A-5825-447C-BDC7-D87AA4761ECA}" type="datetimeFigureOut">
              <a:rPr lang="en-US" smtClean="0"/>
              <a:t>6/26/2018</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BA5BF4EA-C3E0-4A01-AF85-8C2D9E11845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AB0A-5825-447C-BDC7-D87AA4761ECA}"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BF4EA-C3E0-4A01-AF85-8C2D9E11845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AB0A-5825-447C-BDC7-D87AA4761ECA}"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BF4EA-C3E0-4A01-AF85-8C2D9E11845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AB0A-5825-447C-BDC7-D87AA4761ECA}"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BF4EA-C3E0-4A01-AF85-8C2D9E11845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CDAB0A-5825-447C-BDC7-D87AA4761ECA}"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BF4EA-C3E0-4A01-AF85-8C2D9E11845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BCDAB0A-5825-447C-BDC7-D87AA4761ECA}"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BF4EA-C3E0-4A01-AF85-8C2D9E118457}" type="slidenum">
              <a:rPr lang="en-US" smtClean="0"/>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BCDAB0A-5825-447C-BDC7-D87AA4761ECA}"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BF4EA-C3E0-4A01-AF85-8C2D9E118457}" type="slidenum">
              <a:rPr lang="en-US" smtClean="0"/>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CDAB0A-5825-447C-BDC7-D87AA4761ECA}"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BF4EA-C3E0-4A01-AF85-8C2D9E11845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AB0A-5825-447C-BDC7-D87AA4761ECA}"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BF4EA-C3E0-4A01-AF85-8C2D9E11845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EBCDAB0A-5825-447C-BDC7-D87AA4761ECA}" type="datetimeFigureOut">
              <a:rPr lang="en-US" smtClean="0"/>
              <a:t>6/26/2018</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BA5BF4EA-C3E0-4A01-AF85-8C2D9E11845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EBCDAB0A-5825-447C-BDC7-D87AA4761ECA}" type="datetimeFigureOut">
              <a:rPr lang="en-US" smtClean="0"/>
              <a:t>6/26/2018</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BA5BF4EA-C3E0-4A01-AF85-8C2D9E11845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EBCDAB0A-5825-447C-BDC7-D87AA4761ECA}" type="datetimeFigureOut">
              <a:rPr lang="en-US" smtClean="0"/>
              <a:t>6/26/2018</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BA5BF4EA-C3E0-4A01-AF85-8C2D9E11845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nursesupport.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nursesupport.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nursing.umaryland.edu/academics/pe/nli/ldi/applicatio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hscrc.maryland.gov/Documents/commission-meeting/2017/HSCRC-Public-pre-cm-Packet-2017-7-7.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XUdXNkcLtaA" TargetMode="External"/><Relationship Id="rId2" Type="http://schemas.openxmlformats.org/officeDocument/2006/relationships/hyperlink" Target="https://cms.montgomerycollege.edu/mcsrc/" TargetMode="External"/><Relationship Id="rId1" Type="http://schemas.openxmlformats.org/officeDocument/2006/relationships/slideLayout" Target="../slideLayouts/slideLayout2.xml"/><Relationship Id="rId5" Type="http://schemas.openxmlformats.org/officeDocument/2006/relationships/hyperlink" Target="http://www.nursesupport.org/" TargetMode="External"/><Relationship Id="rId4" Type="http://schemas.openxmlformats.org/officeDocument/2006/relationships/hyperlink" Target="https://youtu.be/e6VsbDunME4"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reflectionsonnursingleadership.org/features/more-features/from-clinician-to-educator-supportive-mentoring-is-ke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95400"/>
            <a:ext cx="5850469" cy="2327625"/>
          </a:xfrm>
        </p:spPr>
        <p:txBody>
          <a:bodyPr>
            <a:noAutofit/>
          </a:bodyPr>
          <a:lstStyle/>
          <a:p>
            <a:r>
              <a:rPr lang="en-US" sz="3600" dirty="0" smtClean="0"/>
              <a:t/>
            </a:r>
            <a:br>
              <a:rPr lang="en-US" sz="3600" dirty="0" smtClean="0"/>
            </a:br>
            <a:r>
              <a:rPr lang="en-US" sz="3600" dirty="0"/>
              <a:t/>
            </a:r>
            <a:br>
              <a:rPr lang="en-US" sz="3600" dirty="0"/>
            </a:br>
            <a:r>
              <a:rPr lang="en-US" sz="3600" dirty="0" smtClean="0"/>
              <a:t>Eastern Shore Faculty Academy and Mentoring Initiative (ES-FAMI)</a:t>
            </a:r>
            <a:br>
              <a:rPr lang="en-US" sz="3600" dirty="0" smtClean="0"/>
            </a:br>
            <a:r>
              <a:rPr lang="en-US" sz="3600" dirty="0" smtClean="0"/>
              <a:t>2011-2020</a:t>
            </a:r>
            <a:endParaRPr lang="en-US" sz="3600" dirty="0"/>
          </a:p>
        </p:txBody>
      </p:sp>
      <p:sp>
        <p:nvSpPr>
          <p:cNvPr id="3" name="Subtitle 2"/>
          <p:cNvSpPr>
            <a:spLocks noGrp="1"/>
          </p:cNvSpPr>
          <p:nvPr>
            <p:ph type="subTitle" idx="1"/>
          </p:nvPr>
        </p:nvSpPr>
        <p:spPr/>
        <p:txBody>
          <a:bodyPr>
            <a:normAutofit lnSpcReduction="10000"/>
          </a:bodyPr>
          <a:lstStyle/>
          <a:p>
            <a:r>
              <a:rPr lang="en-US" dirty="0" smtClean="0"/>
              <a:t>Salisbury University</a:t>
            </a:r>
          </a:p>
          <a:p>
            <a:endParaRPr lang="en-US" dirty="0"/>
          </a:p>
          <a:p>
            <a:r>
              <a:rPr lang="en-US" sz="2000" dirty="0" smtClean="0"/>
              <a:t> Peggy Daw, DNP, MSN, RN-BC, CNE</a:t>
            </a:r>
            <a:endParaRPr lang="en-US" sz="2000" dirty="0"/>
          </a:p>
          <a:p>
            <a:r>
              <a:rPr lang="en-US" sz="2000" dirty="0" smtClean="0"/>
              <a:t>April 25, 2018</a:t>
            </a:r>
          </a:p>
        </p:txBody>
      </p:sp>
    </p:spTree>
    <p:extLst>
      <p:ext uri="{BB962C8B-B14F-4D97-AF65-F5344CB8AC3E}">
        <p14:creationId xmlns:p14="http://schemas.microsoft.com/office/powerpoint/2010/main" val="3943927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a:t>
            </a:r>
            <a:r>
              <a:rPr lang="en-US" dirty="0" smtClean="0"/>
              <a:t>ey Qualities of Leaders </a:t>
            </a:r>
            <a:endParaRPr lang="en-US" dirty="0"/>
          </a:p>
        </p:txBody>
      </p:sp>
      <p:sp>
        <p:nvSpPr>
          <p:cNvPr id="3" name="Content Placeholder 2"/>
          <p:cNvSpPr>
            <a:spLocks noGrp="1"/>
          </p:cNvSpPr>
          <p:nvPr>
            <p:ph idx="1"/>
          </p:nvPr>
        </p:nvSpPr>
        <p:spPr/>
        <p:txBody>
          <a:bodyPr/>
          <a:lstStyle/>
          <a:p>
            <a:r>
              <a:rPr lang="en-US" dirty="0"/>
              <a:t>A commitment to excellence</a:t>
            </a:r>
          </a:p>
          <a:p>
            <a:r>
              <a:rPr lang="en-US" dirty="0"/>
              <a:t>Passion about their work</a:t>
            </a:r>
          </a:p>
          <a:p>
            <a:r>
              <a:rPr lang="en-US" dirty="0"/>
              <a:t>A clear vision and strategic focus</a:t>
            </a:r>
          </a:p>
          <a:p>
            <a:r>
              <a:rPr lang="en-US" dirty="0"/>
              <a:t>Trustworthy</a:t>
            </a:r>
          </a:p>
          <a:p>
            <a:r>
              <a:rPr lang="en-US" dirty="0"/>
              <a:t>Respectful</a:t>
            </a:r>
          </a:p>
          <a:p>
            <a:r>
              <a:rPr lang="en-US" dirty="0"/>
              <a:t>Accessible</a:t>
            </a:r>
          </a:p>
          <a:p>
            <a:r>
              <a:rPr lang="en-US" dirty="0"/>
              <a:t>Empathetic and caring</a:t>
            </a:r>
          </a:p>
          <a:p>
            <a:r>
              <a:rPr lang="en-US" dirty="0"/>
              <a:t>A commitment to developing others </a:t>
            </a:r>
          </a:p>
          <a:p>
            <a:endParaRPr lang="en-US" dirty="0"/>
          </a:p>
        </p:txBody>
      </p:sp>
    </p:spTree>
    <p:extLst>
      <p:ext uri="{BB962C8B-B14F-4D97-AF65-F5344CB8AC3E}">
        <p14:creationId xmlns:p14="http://schemas.microsoft.com/office/powerpoint/2010/main" val="906280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Nurse Education Research Conference- 4/19-4/21/18</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6760" y="2362200"/>
            <a:ext cx="2503508" cy="3340207"/>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362200"/>
            <a:ext cx="3429000" cy="3429000"/>
          </a:xfrm>
          <a:prstGeom prst="rect">
            <a:avLst/>
          </a:prstGeom>
        </p:spPr>
      </p:pic>
    </p:spTree>
    <p:extLst>
      <p:ext uri="{BB962C8B-B14F-4D97-AF65-F5344CB8AC3E}">
        <p14:creationId xmlns:p14="http://schemas.microsoft.com/office/powerpoint/2010/main" val="1001581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
            </a:r>
            <a:r>
              <a:rPr lang="en-US" dirty="0" smtClean="0"/>
              <a:t>elebration and Launch</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Goals of ES-FAMI and this presentation explores:</a:t>
            </a:r>
            <a:r>
              <a:rPr lang="en-US" dirty="0"/>
              <a:t/>
            </a:r>
            <a:br>
              <a:rPr lang="en-US" dirty="0"/>
            </a:br>
            <a:endParaRPr lang="en-US" dirty="0"/>
          </a:p>
          <a:p>
            <a:r>
              <a:rPr lang="en-US" dirty="0"/>
              <a:t>Addressing the ES faculty shortage- </a:t>
            </a:r>
            <a:r>
              <a:rPr lang="en-US" dirty="0" smtClean="0"/>
              <a:t>Grow </a:t>
            </a:r>
            <a:r>
              <a:rPr lang="en-US" dirty="0"/>
              <a:t>your own</a:t>
            </a:r>
            <a:br>
              <a:rPr lang="en-US" dirty="0"/>
            </a:br>
            <a:endParaRPr lang="en-US" dirty="0"/>
          </a:p>
          <a:p>
            <a:r>
              <a:rPr lang="en-US" dirty="0"/>
              <a:t>Advancing educational preparation ( Hal and Jo Cohen GNF, NNFF, </a:t>
            </a:r>
            <a:r>
              <a:rPr lang="en-US" dirty="0" smtClean="0"/>
              <a:t>NEDG, MCSRC, LI, IPE)</a:t>
            </a:r>
            <a:r>
              <a:rPr lang="en-US" dirty="0"/>
              <a:t/>
            </a:r>
            <a:br>
              <a:rPr lang="en-US" dirty="0"/>
            </a:br>
            <a:endParaRPr lang="en-US" dirty="0"/>
          </a:p>
          <a:p>
            <a:r>
              <a:rPr lang="en-US" dirty="0"/>
              <a:t>Advocating for personal mentoring </a:t>
            </a:r>
            <a:br>
              <a:rPr lang="en-US" dirty="0"/>
            </a:br>
            <a:endParaRPr lang="en-US" dirty="0"/>
          </a:p>
          <a:p>
            <a:r>
              <a:rPr lang="en-US" dirty="0"/>
              <a:t>Resume Building- Career </a:t>
            </a:r>
            <a:r>
              <a:rPr lang="en-US" dirty="0" smtClean="0"/>
              <a:t>Counseling</a:t>
            </a:r>
          </a:p>
          <a:p>
            <a:endParaRPr lang="en-US" dirty="0"/>
          </a:p>
          <a:p>
            <a:r>
              <a:rPr lang="en-US" dirty="0" smtClean="0"/>
              <a:t>Identifying </a:t>
            </a:r>
            <a:r>
              <a:rPr lang="en-US" dirty="0"/>
              <a:t>next </a:t>
            </a:r>
            <a:r>
              <a:rPr lang="en-US" dirty="0" smtClean="0"/>
              <a:t>steps:</a:t>
            </a:r>
            <a:endParaRPr lang="en-US" dirty="0"/>
          </a:p>
          <a:p>
            <a:endParaRPr lang="en-US" dirty="0"/>
          </a:p>
          <a:p>
            <a:endParaRPr lang="en-US" dirty="0"/>
          </a:p>
        </p:txBody>
      </p:sp>
    </p:spTree>
    <p:extLst>
      <p:ext uri="{BB962C8B-B14F-4D97-AF65-F5344CB8AC3E}">
        <p14:creationId xmlns:p14="http://schemas.microsoft.com/office/powerpoint/2010/main" val="1681611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Health Services Cost Review Commission</a:t>
            </a:r>
            <a:endParaRPr lang="en-US" sz="3200" dirty="0"/>
          </a:p>
        </p:txBody>
      </p:sp>
      <p:sp>
        <p:nvSpPr>
          <p:cNvPr id="3" name="Content Placeholder 2"/>
          <p:cNvSpPr>
            <a:spLocks noGrp="1"/>
          </p:cNvSpPr>
          <p:nvPr>
            <p:ph idx="1"/>
          </p:nvPr>
        </p:nvSpPr>
        <p:spPr/>
        <p:txBody>
          <a:bodyPr>
            <a:normAutofit fontScale="70000" lnSpcReduction="20000"/>
          </a:bodyPr>
          <a:lstStyle/>
          <a:p>
            <a:r>
              <a:rPr lang="en-US" dirty="0"/>
              <a:t>Hospital rate regulation in Maryland was established by an act of the Maryland legislature in 1971. The law created the </a:t>
            </a:r>
            <a:r>
              <a:rPr lang="en-US" b="1" dirty="0">
                <a:solidFill>
                  <a:srgbClr val="002060"/>
                </a:solidFill>
              </a:rPr>
              <a:t>Health Services Cost Review Commission (HSCRC)</a:t>
            </a:r>
            <a:r>
              <a:rPr lang="en-US" dirty="0">
                <a:solidFill>
                  <a:srgbClr val="002060"/>
                </a:solidFill>
              </a:rPr>
              <a:t>, </a:t>
            </a:r>
            <a:r>
              <a:rPr lang="en-US" dirty="0"/>
              <a:t>an independent State agency with seven Commissioners appointed by the Governor.</a:t>
            </a:r>
          </a:p>
          <a:p>
            <a:r>
              <a:rPr lang="en-US" dirty="0"/>
              <a:t>The law was strongly supported by the hospital industry. The HSCRC </a:t>
            </a:r>
            <a:r>
              <a:rPr lang="en-US" dirty="0" smtClean="0"/>
              <a:t>was </a:t>
            </a:r>
            <a:r>
              <a:rPr lang="en-US" dirty="0"/>
              <a:t>authorized to establish hospital rates to promote cost containment, access to care, equity, financial stability and hospital </a:t>
            </a:r>
            <a:r>
              <a:rPr lang="en-US" dirty="0" smtClean="0"/>
              <a:t>accountability for quality of care.</a:t>
            </a:r>
            <a:endParaRPr lang="en-US" dirty="0"/>
          </a:p>
          <a:p>
            <a:r>
              <a:rPr lang="en-US" dirty="0"/>
              <a:t>The HSCRC has set rates for all payers, including Medicare and Medicaid, since </a:t>
            </a:r>
            <a:r>
              <a:rPr lang="en-US" dirty="0" smtClean="0"/>
              <a:t>1977. </a:t>
            </a:r>
          </a:p>
          <a:p>
            <a:r>
              <a:rPr lang="en-US" b="1" dirty="0" smtClean="0">
                <a:solidFill>
                  <a:srgbClr val="002060"/>
                </a:solidFill>
              </a:rPr>
              <a:t>Maryland </a:t>
            </a:r>
            <a:r>
              <a:rPr lang="en-US" b="1" dirty="0">
                <a:solidFill>
                  <a:srgbClr val="002060"/>
                </a:solidFill>
              </a:rPr>
              <a:t>remains the only state to retain such a system</a:t>
            </a:r>
            <a:r>
              <a:rPr lang="en-US" dirty="0">
                <a:solidFill>
                  <a:srgbClr val="002060"/>
                </a:solidFill>
              </a:rPr>
              <a:t>.</a:t>
            </a:r>
            <a:r>
              <a:rPr lang="en-US" dirty="0"/>
              <a:t> </a:t>
            </a:r>
            <a:endParaRPr lang="en-US" dirty="0" smtClean="0"/>
          </a:p>
          <a:p>
            <a:r>
              <a:rPr lang="en-US" b="1" dirty="0" smtClean="0">
                <a:solidFill>
                  <a:srgbClr val="FF0000"/>
                </a:solidFill>
              </a:rPr>
              <a:t>HSCRC provides funds for NSP I and NSP II</a:t>
            </a:r>
            <a:endParaRPr lang="en-US" b="1" dirty="0">
              <a:solidFill>
                <a:srgbClr val="FF0000"/>
              </a:solidFill>
            </a:endParaRPr>
          </a:p>
          <a:p>
            <a:endParaRPr lang="en-US" dirty="0"/>
          </a:p>
        </p:txBody>
      </p:sp>
      <p:sp>
        <p:nvSpPr>
          <p:cNvPr id="5" name="Slide Number Placeholder 4"/>
          <p:cNvSpPr>
            <a:spLocks noGrp="1"/>
          </p:cNvSpPr>
          <p:nvPr>
            <p:ph type="sldNum" sz="quarter" idx="12"/>
          </p:nvPr>
        </p:nvSpPr>
        <p:spPr/>
        <p:txBody>
          <a:bodyPr>
            <a:normAutofit/>
          </a:bodyPr>
          <a:lstStyle/>
          <a:p>
            <a:fld id="{39D0BF19-254C-49A3-8134-18DED6B86F43}" type="slidenum">
              <a:rPr lang="en-US" smtClean="0"/>
              <a:t>13</a:t>
            </a:fld>
            <a:endParaRPr lang="en-US"/>
          </a:p>
        </p:txBody>
      </p:sp>
    </p:spTree>
    <p:extLst>
      <p:ext uri="{BB962C8B-B14F-4D97-AF65-F5344CB8AC3E}">
        <p14:creationId xmlns:p14="http://schemas.microsoft.com/office/powerpoint/2010/main" val="170350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HSCRC and CMS Agreement</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  </a:t>
            </a:r>
          </a:p>
          <a:p>
            <a:pPr marL="0" indent="0">
              <a:buNone/>
            </a:pPr>
            <a:r>
              <a:rPr lang="en-US" b="1" dirty="0">
                <a:solidFill>
                  <a:srgbClr val="002060"/>
                </a:solidFill>
              </a:rPr>
              <a:t> </a:t>
            </a:r>
            <a:r>
              <a:rPr lang="en-US" b="1" dirty="0" smtClean="0">
                <a:solidFill>
                  <a:srgbClr val="002060"/>
                </a:solidFill>
              </a:rPr>
              <a:t>            Modernization of the All Payer Waiver</a:t>
            </a:r>
          </a:p>
          <a:p>
            <a:pPr marL="0" indent="0">
              <a:buNone/>
            </a:pPr>
            <a:r>
              <a:rPr lang="en-US" dirty="0"/>
              <a:t>This model will require Maryland to generate </a:t>
            </a:r>
            <a:r>
              <a:rPr lang="en-US" b="1" dirty="0">
                <a:solidFill>
                  <a:srgbClr val="002060"/>
                </a:solidFill>
              </a:rPr>
              <a:t>$330 million in Medicare savings over a five year performance </a:t>
            </a:r>
            <a:r>
              <a:rPr lang="en-US" b="1" dirty="0" smtClean="0">
                <a:solidFill>
                  <a:srgbClr val="002060"/>
                </a:solidFill>
              </a:rPr>
              <a:t>period. </a:t>
            </a:r>
          </a:p>
          <a:p>
            <a:pPr marL="0" indent="0">
              <a:buNone/>
            </a:pPr>
            <a:r>
              <a:rPr lang="en-US" b="1" dirty="0" smtClean="0">
                <a:solidFill>
                  <a:srgbClr val="002060"/>
                </a:solidFill>
              </a:rPr>
              <a:t>                                              </a:t>
            </a:r>
            <a:r>
              <a:rPr lang="en-US" b="1" dirty="0" smtClean="0">
                <a:solidFill>
                  <a:srgbClr val="FF0000"/>
                </a:solidFill>
              </a:rPr>
              <a:t>(accomplished ahead of schedule)</a:t>
            </a:r>
            <a:endParaRPr lang="en-US" b="1" dirty="0">
              <a:solidFill>
                <a:srgbClr val="FF0000"/>
              </a:solidFill>
            </a:endParaRPr>
          </a:p>
          <a:p>
            <a:pPr marL="0" indent="0">
              <a:buNone/>
            </a:pPr>
            <a:r>
              <a:rPr lang="en-US" dirty="0">
                <a:solidFill>
                  <a:srgbClr val="002060"/>
                </a:solidFill>
              </a:rPr>
              <a:t/>
            </a:r>
            <a:br>
              <a:rPr lang="en-US" dirty="0">
                <a:solidFill>
                  <a:srgbClr val="002060"/>
                </a:solidFill>
              </a:rPr>
            </a:br>
            <a:r>
              <a:rPr lang="en-US" dirty="0" smtClean="0"/>
              <a:t>        </a:t>
            </a:r>
            <a:r>
              <a:rPr lang="en-US" b="1" dirty="0" smtClean="0">
                <a:solidFill>
                  <a:srgbClr val="002060"/>
                </a:solidFill>
              </a:rPr>
              <a:t>Goals and Timelines for hospital performance</a:t>
            </a:r>
          </a:p>
          <a:p>
            <a:pPr marL="0" indent="0">
              <a:buNone/>
            </a:pPr>
            <a:r>
              <a:rPr lang="en-US" dirty="0"/>
              <a:t>Q</a:t>
            </a:r>
            <a:r>
              <a:rPr lang="en-US" dirty="0" smtClean="0"/>
              <a:t>uality </a:t>
            </a:r>
            <a:r>
              <a:rPr lang="en-US" dirty="0"/>
              <a:t>improvements, including reductions in Maryland hospitals’ 30-day hospital readmissions rate and hospital acquired conditions </a:t>
            </a:r>
            <a:r>
              <a:rPr lang="en-US" dirty="0" smtClean="0"/>
              <a:t>rate will decrease 30% over 5 yrs. </a:t>
            </a:r>
            <a:r>
              <a:rPr lang="en-US" dirty="0"/>
              <a:t>Maryland will limit all-payer per capita hospital growth, including inpatient and outpatient care, to 3.58 percent.</a:t>
            </a:r>
          </a:p>
          <a:p>
            <a:pPr marL="0" indent="0">
              <a:buNone/>
            </a:pPr>
            <a:r>
              <a:rPr lang="en-US" dirty="0" smtClean="0"/>
              <a:t>    </a:t>
            </a:r>
          </a:p>
          <a:p>
            <a:pPr marL="0" indent="0">
              <a:buNone/>
            </a:pPr>
            <a:r>
              <a:rPr lang="en-US" b="1" dirty="0"/>
              <a:t> </a:t>
            </a:r>
            <a:r>
              <a:rPr lang="en-US" b="1" dirty="0" smtClean="0"/>
              <a:t>        </a:t>
            </a:r>
            <a:r>
              <a:rPr lang="en-US" b="1" dirty="0" smtClean="0">
                <a:solidFill>
                  <a:srgbClr val="002060"/>
                </a:solidFill>
              </a:rPr>
              <a:t>Importance of Nurses to Successful Outcomes</a:t>
            </a:r>
          </a:p>
          <a:p>
            <a:pPr marL="0" indent="0">
              <a:buNone/>
            </a:pPr>
            <a:r>
              <a:rPr lang="en-US" dirty="0" smtClean="0"/>
              <a:t>RNs + Quality + Safety= Better Care &amp; Health @ Lower Cost</a:t>
            </a:r>
          </a:p>
        </p:txBody>
      </p:sp>
      <p:sp>
        <p:nvSpPr>
          <p:cNvPr id="5" name="Slide Number Placeholder 4"/>
          <p:cNvSpPr>
            <a:spLocks noGrp="1"/>
          </p:cNvSpPr>
          <p:nvPr>
            <p:ph type="sldNum" sz="quarter" idx="12"/>
          </p:nvPr>
        </p:nvSpPr>
        <p:spPr/>
        <p:txBody>
          <a:bodyPr>
            <a:normAutofit/>
          </a:bodyPr>
          <a:lstStyle/>
          <a:p>
            <a:fld id="{39D0BF19-254C-49A3-8134-18DED6B86F43}" type="slidenum">
              <a:rPr lang="en-US" smtClean="0"/>
              <a:t>14</a:t>
            </a:fld>
            <a:endParaRPr lang="en-US"/>
          </a:p>
        </p:txBody>
      </p:sp>
    </p:spTree>
    <p:extLst>
      <p:ext uri="{BB962C8B-B14F-4D97-AF65-F5344CB8AC3E}">
        <p14:creationId xmlns:p14="http://schemas.microsoft.com/office/powerpoint/2010/main" val="4593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Nurse Support Programs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NSP I- Hospital-based- available to all ~52 hospitals upon submission of budget to HSCRC- non- competitive</a:t>
            </a:r>
          </a:p>
          <a:p>
            <a:endParaRPr lang="en-US" dirty="0"/>
          </a:p>
          <a:p>
            <a:r>
              <a:rPr lang="en-US" dirty="0" smtClean="0"/>
              <a:t>NSP II- Education-based-28 SON have received funding, but the </a:t>
            </a:r>
            <a:r>
              <a:rPr lang="en-US" b="1" dirty="0" smtClean="0">
                <a:solidFill>
                  <a:srgbClr val="FF0000"/>
                </a:solidFill>
              </a:rPr>
              <a:t>grants are competitive and awarded over 2-5 yrs</a:t>
            </a:r>
            <a:r>
              <a:rPr lang="en-US" dirty="0" smtClean="0"/>
              <a:t>. Provides separate faculty- nurse educator funding for individuals</a:t>
            </a:r>
          </a:p>
          <a:p>
            <a:endParaRPr lang="en-US" b="1" dirty="0" smtClean="0">
              <a:solidFill>
                <a:srgbClr val="FF0000"/>
              </a:solidFill>
            </a:endParaRPr>
          </a:p>
          <a:p>
            <a:r>
              <a:rPr lang="en-US" b="1" dirty="0" smtClean="0">
                <a:solidFill>
                  <a:srgbClr val="FF0000"/>
                </a:solidFill>
              </a:rPr>
              <a:t>ES- FAMI awarded funding and offered continuation grant for exceeding goals and statewide opportunity- partnered with Chesapeake College, </a:t>
            </a:r>
            <a:r>
              <a:rPr lang="en-US" b="1" dirty="0" err="1" smtClean="0">
                <a:solidFill>
                  <a:srgbClr val="FF0000"/>
                </a:solidFill>
              </a:rPr>
              <a:t>Wor-Wic</a:t>
            </a:r>
            <a:r>
              <a:rPr lang="en-US" b="1" dirty="0" smtClean="0">
                <a:solidFill>
                  <a:srgbClr val="FF0000"/>
                </a:solidFill>
              </a:rPr>
              <a:t> CC, &amp; ES hospital partners</a:t>
            </a:r>
          </a:p>
          <a:p>
            <a:endParaRPr lang="en-US" dirty="0"/>
          </a:p>
          <a:p>
            <a:r>
              <a:rPr lang="en-US" dirty="0" smtClean="0"/>
              <a:t>Goals– RNs for the Maryland Health Systems and Hospitals</a:t>
            </a:r>
            <a:endParaRPr lang="en-US" dirty="0"/>
          </a:p>
        </p:txBody>
      </p:sp>
    </p:spTree>
    <p:extLst>
      <p:ext uri="{BB962C8B-B14F-4D97-AF65-F5344CB8AC3E}">
        <p14:creationId xmlns:p14="http://schemas.microsoft.com/office/powerpoint/2010/main" val="458783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Maryland Higher Education Commission</a:t>
            </a:r>
            <a:endParaRPr lang="en-US" sz="2400" dirty="0"/>
          </a:p>
        </p:txBody>
      </p:sp>
      <p:sp>
        <p:nvSpPr>
          <p:cNvPr id="3" name="Content Placeholder 2"/>
          <p:cNvSpPr>
            <a:spLocks noGrp="1"/>
          </p:cNvSpPr>
          <p:nvPr>
            <p:ph idx="1"/>
          </p:nvPr>
        </p:nvSpPr>
        <p:spPr/>
        <p:txBody>
          <a:bodyPr>
            <a:normAutofit fontScale="70000" lnSpcReduction="20000"/>
          </a:bodyPr>
          <a:lstStyle/>
          <a:p>
            <a:r>
              <a:rPr lang="en-US" dirty="0" smtClean="0"/>
              <a:t>MHEC </a:t>
            </a:r>
            <a:r>
              <a:rPr lang="en-US" dirty="0"/>
              <a:t>is the State of Maryland's higher education coordinating board responsible for establishing statewide policies for Maryland public and private colleges and universities and for-profit career schools</a:t>
            </a:r>
            <a:r>
              <a:rPr lang="en-US" dirty="0" smtClean="0"/>
              <a:t>.</a:t>
            </a:r>
          </a:p>
          <a:p>
            <a:r>
              <a:rPr lang="en-US" dirty="0" smtClean="0"/>
              <a:t>HSCRC funds NSP I and NSP II</a:t>
            </a:r>
          </a:p>
          <a:p>
            <a:r>
              <a:rPr lang="en-US" b="1" dirty="0" smtClean="0">
                <a:solidFill>
                  <a:srgbClr val="FF0000"/>
                </a:solidFill>
              </a:rPr>
              <a:t>MHEC Administers the Nurse Support Program II </a:t>
            </a:r>
            <a:r>
              <a:rPr lang="en-US" dirty="0" smtClean="0"/>
              <a:t>through the Office of Outreach &amp; Grants Management </a:t>
            </a:r>
          </a:p>
          <a:p>
            <a:pPr marL="0" indent="0">
              <a:buNone/>
            </a:pPr>
            <a:r>
              <a:rPr lang="en-US" b="1" dirty="0" smtClean="0"/>
              <a:t>     </a:t>
            </a:r>
          </a:p>
          <a:p>
            <a:pPr marL="0" indent="0">
              <a:buNone/>
            </a:pPr>
            <a:r>
              <a:rPr lang="en-US" b="1" dirty="0" smtClean="0"/>
              <a:t>NSP II: Competitive Institutional Grants- </a:t>
            </a:r>
            <a:r>
              <a:rPr lang="en-US" b="1" dirty="0" smtClean="0">
                <a:solidFill>
                  <a:srgbClr val="FF0000"/>
                </a:solidFill>
              </a:rPr>
              <a:t>HSCRC draft 5/9/18 </a:t>
            </a:r>
          </a:p>
          <a:p>
            <a:pPr marL="0" indent="0">
              <a:buNone/>
            </a:pPr>
            <a:r>
              <a:rPr lang="en-US" b="1" dirty="0" smtClean="0">
                <a:solidFill>
                  <a:srgbClr val="002060"/>
                </a:solidFill>
              </a:rPr>
              <a:t>    </a:t>
            </a:r>
          </a:p>
          <a:p>
            <a:pPr marL="0" indent="0">
              <a:buNone/>
            </a:pPr>
            <a:r>
              <a:rPr lang="en-US" b="1" dirty="0" smtClean="0">
                <a:solidFill>
                  <a:srgbClr val="002060"/>
                </a:solidFill>
              </a:rPr>
              <a:t>NSP II : </a:t>
            </a:r>
            <a:r>
              <a:rPr lang="en-US" b="1" dirty="0" smtClean="0">
                <a:solidFill>
                  <a:srgbClr val="FF0000"/>
                </a:solidFill>
              </a:rPr>
              <a:t>Faculty doctoral grants &amp; new faculty fellowships </a:t>
            </a:r>
          </a:p>
          <a:p>
            <a:pPr marL="0" indent="0">
              <a:buNone/>
            </a:pPr>
            <a:r>
              <a:rPr lang="en-US" b="1" dirty="0">
                <a:solidFill>
                  <a:srgbClr val="002060"/>
                </a:solidFill>
              </a:rPr>
              <a:t> </a:t>
            </a:r>
            <a:r>
              <a:rPr lang="en-US" b="1" dirty="0" smtClean="0">
                <a:solidFill>
                  <a:srgbClr val="002060"/>
                </a:solidFill>
              </a:rPr>
              <a:t>   </a:t>
            </a:r>
          </a:p>
          <a:p>
            <a:pPr marL="0" indent="0">
              <a:buNone/>
            </a:pPr>
            <a:r>
              <a:rPr lang="en-US" b="1" dirty="0" smtClean="0">
                <a:solidFill>
                  <a:srgbClr val="002060"/>
                </a:solidFill>
              </a:rPr>
              <a:t>MHEC’s Office of Student Financial Assistance awards </a:t>
            </a:r>
            <a:r>
              <a:rPr lang="en-US" b="1" dirty="0" smtClean="0">
                <a:solidFill>
                  <a:srgbClr val="FF0000"/>
                </a:solidFill>
              </a:rPr>
              <a:t>GNF tuition</a:t>
            </a:r>
            <a:endParaRPr lang="en-US" b="1" dirty="0">
              <a:solidFill>
                <a:srgbClr val="FF0000"/>
              </a:solidFill>
            </a:endParaRPr>
          </a:p>
        </p:txBody>
      </p:sp>
      <p:sp>
        <p:nvSpPr>
          <p:cNvPr id="5" name="Slide Number Placeholder 4"/>
          <p:cNvSpPr>
            <a:spLocks noGrp="1"/>
          </p:cNvSpPr>
          <p:nvPr>
            <p:ph type="sldNum" sz="quarter" idx="12"/>
          </p:nvPr>
        </p:nvSpPr>
        <p:spPr/>
        <p:txBody>
          <a:bodyPr>
            <a:normAutofit/>
          </a:bodyPr>
          <a:lstStyle/>
          <a:p>
            <a:fld id="{39D0BF19-254C-49A3-8134-18DED6B86F43}" type="slidenum">
              <a:rPr lang="en-US" smtClean="0"/>
              <a:t>16</a:t>
            </a:fld>
            <a:endParaRPr lang="en-US"/>
          </a:p>
        </p:txBody>
      </p:sp>
    </p:spTree>
    <p:extLst>
      <p:ext uri="{BB962C8B-B14F-4D97-AF65-F5344CB8AC3E}">
        <p14:creationId xmlns:p14="http://schemas.microsoft.com/office/powerpoint/2010/main" val="331380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Role of NSP II</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2000" dirty="0" smtClean="0"/>
              <a:t>Registered Nurse Workforce Intervention</a:t>
            </a:r>
          </a:p>
          <a:p>
            <a:r>
              <a:rPr lang="en-US" sz="2000" dirty="0" smtClean="0"/>
              <a:t>Multi-pronged approach to increase RNs</a:t>
            </a:r>
            <a:endParaRPr lang="en-US" sz="2000" dirty="0"/>
          </a:p>
          <a:p>
            <a:pPr marL="0" indent="0">
              <a:buNone/>
            </a:pPr>
            <a:endParaRPr lang="en-US" sz="2000" dirty="0" smtClean="0"/>
          </a:p>
          <a:p>
            <a:pPr marL="0" indent="0">
              <a:buNone/>
            </a:pPr>
            <a:r>
              <a:rPr lang="en-US" sz="2000" dirty="0" smtClean="0"/>
              <a:t>Two Targets:</a:t>
            </a:r>
          </a:p>
          <a:p>
            <a:r>
              <a:rPr lang="en-US" sz="2000" dirty="0" smtClean="0"/>
              <a:t>Faculty and </a:t>
            </a:r>
            <a:r>
              <a:rPr lang="en-US" sz="2000" dirty="0"/>
              <a:t>N</a:t>
            </a:r>
            <a:r>
              <a:rPr lang="en-US" sz="2000" dirty="0" smtClean="0"/>
              <a:t>urse Educators</a:t>
            </a:r>
          </a:p>
          <a:p>
            <a:r>
              <a:rPr lang="en-US" sz="2000" dirty="0" smtClean="0"/>
              <a:t>Educational Program Capacity</a:t>
            </a:r>
          </a:p>
          <a:p>
            <a:pPr marL="0" indent="0">
              <a:buNone/>
            </a:pPr>
            <a:endParaRPr lang="en-US" sz="2000" dirty="0" smtClean="0"/>
          </a:p>
          <a:p>
            <a:pPr marL="0" indent="0">
              <a:buNone/>
            </a:pPr>
            <a:r>
              <a:rPr lang="en-US" sz="2000" dirty="0" smtClean="0"/>
              <a:t>Two Recipients: </a:t>
            </a:r>
          </a:p>
          <a:p>
            <a:pPr marL="0" indent="0">
              <a:buNone/>
            </a:pPr>
            <a:r>
              <a:rPr lang="en-US" sz="2000" dirty="0"/>
              <a:t> </a:t>
            </a:r>
            <a:r>
              <a:rPr lang="en-US" sz="2000" dirty="0" smtClean="0"/>
              <a:t>               </a:t>
            </a:r>
            <a:r>
              <a:rPr lang="en-US" sz="2000" b="1" dirty="0" smtClean="0">
                <a:solidFill>
                  <a:srgbClr val="FF0000"/>
                </a:solidFill>
              </a:rPr>
              <a:t>Institutions and Individuals</a:t>
            </a:r>
            <a:endParaRPr lang="en-US" sz="2000" b="1" dirty="0">
              <a:solidFill>
                <a:srgbClr val="FF0000"/>
              </a:solidFill>
            </a:endParaRPr>
          </a:p>
          <a:p>
            <a:r>
              <a:rPr lang="en-US" sz="2000" dirty="0" smtClean="0"/>
              <a:t>Competitive Grants and Statewide Initiatives</a:t>
            </a:r>
          </a:p>
          <a:p>
            <a:r>
              <a:rPr lang="en-US" sz="2000" dirty="0" smtClean="0">
                <a:hlinkClick r:id="rId2"/>
              </a:rPr>
              <a:t>www.nursesupport.org</a:t>
            </a:r>
            <a:r>
              <a:rPr lang="en-US" sz="2000" dirty="0" smtClean="0"/>
              <a:t> </a:t>
            </a:r>
          </a:p>
          <a:p>
            <a:endParaRPr lang="en-US" sz="2000" dirty="0"/>
          </a:p>
        </p:txBody>
      </p:sp>
      <p:sp>
        <p:nvSpPr>
          <p:cNvPr id="5" name="Slide Number Placeholder 4"/>
          <p:cNvSpPr>
            <a:spLocks noGrp="1"/>
          </p:cNvSpPr>
          <p:nvPr>
            <p:ph type="sldNum" sz="quarter" idx="12"/>
          </p:nvPr>
        </p:nvSpPr>
        <p:spPr/>
        <p:txBody>
          <a:bodyPr>
            <a:normAutofit/>
          </a:bodyPr>
          <a:lstStyle/>
          <a:p>
            <a:fld id="{39D0BF19-254C-49A3-8134-18DED6B86F43}" type="slidenum">
              <a:rPr lang="en-US" smtClean="0"/>
              <a:t>17</a:t>
            </a:fld>
            <a:endParaRPr lang="en-US"/>
          </a:p>
        </p:txBody>
      </p:sp>
    </p:spTree>
    <p:extLst>
      <p:ext uri="{BB962C8B-B14F-4D97-AF65-F5344CB8AC3E}">
        <p14:creationId xmlns:p14="http://schemas.microsoft.com/office/powerpoint/2010/main" val="304647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Academia and Practice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Academic</a:t>
            </a:r>
          </a:p>
          <a:p>
            <a:pPr marL="0" indent="0">
              <a:buNone/>
            </a:pPr>
            <a:r>
              <a:rPr lang="en-US" dirty="0" smtClean="0"/>
              <a:t>Nursing Programs at:</a:t>
            </a:r>
            <a:endParaRPr lang="en-US" dirty="0"/>
          </a:p>
          <a:p>
            <a:pPr marL="0" indent="0">
              <a:buNone/>
            </a:pPr>
            <a:r>
              <a:rPr lang="en-US" dirty="0" smtClean="0"/>
              <a:t> 13 Universities and Colleges</a:t>
            </a:r>
          </a:p>
          <a:p>
            <a:pPr marL="0" indent="0">
              <a:buNone/>
            </a:pPr>
            <a:r>
              <a:rPr lang="en-US" dirty="0" smtClean="0"/>
              <a:t> 15 Community Colleges</a:t>
            </a:r>
          </a:p>
          <a:p>
            <a:r>
              <a:rPr lang="en-US" dirty="0" smtClean="0"/>
              <a:t>Practice</a:t>
            </a:r>
          </a:p>
          <a:p>
            <a:pPr marL="0" indent="0">
              <a:buNone/>
            </a:pPr>
            <a:r>
              <a:rPr lang="en-US" dirty="0" smtClean="0"/>
              <a:t>Nursing Professional Development</a:t>
            </a:r>
          </a:p>
          <a:p>
            <a:pPr marL="0" indent="0">
              <a:buNone/>
            </a:pPr>
            <a:r>
              <a:rPr lang="en-US" dirty="0" smtClean="0"/>
              <a:t>   52 Hospitals regulated by HSCRC </a:t>
            </a:r>
          </a:p>
          <a:p>
            <a:pPr marL="0" indent="0">
              <a:buNone/>
            </a:pPr>
            <a:endParaRPr lang="en-US" dirty="0" smtClean="0"/>
          </a:p>
          <a:p>
            <a:pPr marL="0" indent="0">
              <a:buNone/>
            </a:pPr>
            <a:r>
              <a:rPr lang="en-US" b="1" dirty="0" smtClean="0">
                <a:solidFill>
                  <a:srgbClr val="FF0000"/>
                </a:solidFill>
              </a:rPr>
              <a:t>NSP II extended to hospitals: </a:t>
            </a:r>
            <a:r>
              <a:rPr lang="en-US" dirty="0" smtClean="0"/>
              <a:t>UMSON Leadership Institute, Maryland Clinical Simulation Resources Consortium at MC, JHU Inter-professional Education,  Hal and Jo Cohen Graduate Nurse Faculty Scholarship</a:t>
            </a:r>
            <a:endParaRPr lang="en-US" dirty="0"/>
          </a:p>
          <a:p>
            <a:pPr marL="0" indent="0">
              <a:buNone/>
            </a:pPr>
            <a:endParaRPr lang="en-US" dirty="0"/>
          </a:p>
        </p:txBody>
      </p:sp>
    </p:spTree>
    <p:extLst>
      <p:ext uri="{BB962C8B-B14F-4D97-AF65-F5344CB8AC3E}">
        <p14:creationId xmlns:p14="http://schemas.microsoft.com/office/powerpoint/2010/main" val="3389482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CNO Challenges</a:t>
            </a:r>
            <a:endParaRPr lang="en-US" dirty="0"/>
          </a:p>
        </p:txBody>
      </p:sp>
      <p:sp>
        <p:nvSpPr>
          <p:cNvPr id="3" name="Content Placeholder 2"/>
          <p:cNvSpPr>
            <a:spLocks noGrp="1"/>
          </p:cNvSpPr>
          <p:nvPr>
            <p:ph idx="1"/>
          </p:nvPr>
        </p:nvSpPr>
        <p:spPr/>
        <p:txBody>
          <a:bodyPr>
            <a:normAutofit/>
          </a:bodyPr>
          <a:lstStyle/>
          <a:p>
            <a:pPr lvl="0"/>
            <a:r>
              <a:rPr lang="en-US" dirty="0" smtClean="0"/>
              <a:t>CNO Survey 1/5/15</a:t>
            </a:r>
          </a:p>
          <a:p>
            <a:pPr lvl="0"/>
            <a:endParaRPr lang="en-US" dirty="0"/>
          </a:p>
          <a:p>
            <a:pPr lvl="0"/>
            <a:r>
              <a:rPr lang="en-US" dirty="0" smtClean="0"/>
              <a:t>The most difficult </a:t>
            </a:r>
            <a:r>
              <a:rPr lang="en-US" b="1" dirty="0" smtClean="0"/>
              <a:t>nursing roles </a:t>
            </a:r>
            <a:r>
              <a:rPr lang="en-US" dirty="0" smtClean="0"/>
              <a:t>to fill were </a:t>
            </a:r>
            <a:r>
              <a:rPr lang="en-US" b="1" dirty="0" smtClean="0"/>
              <a:t>Nurse Manager </a:t>
            </a:r>
            <a:r>
              <a:rPr lang="en-US" dirty="0" smtClean="0"/>
              <a:t>(N=20/32; 63%), </a:t>
            </a:r>
            <a:r>
              <a:rPr lang="en-US" b="1" dirty="0" smtClean="0"/>
              <a:t>Director </a:t>
            </a:r>
            <a:r>
              <a:rPr lang="en-US" dirty="0" smtClean="0"/>
              <a:t>(N=16/32; 50%), and </a:t>
            </a:r>
            <a:r>
              <a:rPr lang="en-US" b="1" dirty="0" smtClean="0">
                <a:solidFill>
                  <a:srgbClr val="FF0000"/>
                </a:solidFill>
              </a:rPr>
              <a:t>Nursing Professional Development Specialist </a:t>
            </a:r>
            <a:r>
              <a:rPr lang="en-US" dirty="0" smtClean="0">
                <a:solidFill>
                  <a:srgbClr val="FF0000"/>
                </a:solidFill>
              </a:rPr>
              <a:t>(hospital-based nurse educator) (N=15/32; 47%).</a:t>
            </a:r>
            <a:endParaRPr lang="en-US" dirty="0" smtClean="0"/>
          </a:p>
          <a:p>
            <a:endParaRPr lang="en-US" dirty="0"/>
          </a:p>
        </p:txBody>
      </p:sp>
    </p:spTree>
    <p:extLst>
      <p:ext uri="{BB962C8B-B14F-4D97-AF65-F5344CB8AC3E}">
        <p14:creationId xmlns:p14="http://schemas.microsoft.com/office/powerpoint/2010/main" val="3680276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NSP II Grants to ES-FAMI</a:t>
            </a:r>
            <a:endParaRPr lang="en-US" dirty="0"/>
          </a:p>
        </p:txBody>
      </p:sp>
      <p:sp>
        <p:nvSpPr>
          <p:cNvPr id="3" name="Content Placeholder 2"/>
          <p:cNvSpPr>
            <a:spLocks noGrp="1"/>
          </p:cNvSpPr>
          <p:nvPr>
            <p:ph idx="1"/>
          </p:nvPr>
        </p:nvSpPr>
        <p:spPr/>
        <p:txBody>
          <a:bodyPr>
            <a:normAutofit fontScale="85000" lnSpcReduction="20000"/>
          </a:bodyPr>
          <a:lstStyle/>
          <a:p>
            <a:r>
              <a:rPr lang="en-US" dirty="0"/>
              <a:t>NSP II 12-113 </a:t>
            </a:r>
            <a:r>
              <a:rPr lang="en-US" i="1" dirty="0"/>
              <a:t>Development of the Eastern Shore Faculty Academy and Mentorship Initiative(ES-FAMI): A Partnership for Preparing New Part-time Clinical </a:t>
            </a:r>
            <a:r>
              <a:rPr lang="en-US" i="1" dirty="0" smtClean="0"/>
              <a:t>Faculty</a:t>
            </a:r>
          </a:p>
          <a:p>
            <a:r>
              <a:rPr lang="en-US" dirty="0" smtClean="0"/>
              <a:t>Started July 1, 2011 with $376,498 award</a:t>
            </a:r>
          </a:p>
          <a:p>
            <a:r>
              <a:rPr lang="en-US" dirty="0"/>
              <a:t>NSP II 16-803 </a:t>
            </a:r>
            <a:r>
              <a:rPr lang="en-US" i="1" dirty="0"/>
              <a:t>Development of the Eastern Shore Faculty Academy </a:t>
            </a:r>
            <a:r>
              <a:rPr lang="en-US" i="1" dirty="0" smtClean="0"/>
              <a:t>&amp; Mentorship Initiative</a:t>
            </a:r>
            <a:r>
              <a:rPr lang="en-US" i="1" dirty="0"/>
              <a:t>: ESFAMI-II A </a:t>
            </a:r>
            <a:r>
              <a:rPr lang="en-US" i="1" dirty="0" smtClean="0"/>
              <a:t>Continuation</a:t>
            </a:r>
          </a:p>
          <a:p>
            <a:r>
              <a:rPr lang="en-US" dirty="0" smtClean="0"/>
              <a:t>Started July 1, 2015 with $</a:t>
            </a:r>
            <a:r>
              <a:rPr lang="is-IS" dirty="0" smtClean="0"/>
              <a:t>2,098,221</a:t>
            </a:r>
            <a:r>
              <a:rPr lang="en-US" dirty="0"/>
              <a:t> </a:t>
            </a:r>
            <a:r>
              <a:rPr lang="en-US" dirty="0" smtClean="0"/>
              <a:t>award</a:t>
            </a:r>
          </a:p>
          <a:p>
            <a:r>
              <a:rPr lang="en-US" dirty="0" smtClean="0"/>
              <a:t>Partners: Chesapeake </a:t>
            </a:r>
            <a:r>
              <a:rPr lang="en-US" dirty="0"/>
              <a:t>College; </a:t>
            </a:r>
            <a:r>
              <a:rPr lang="en-US" dirty="0" err="1"/>
              <a:t>Wor-Wic</a:t>
            </a:r>
            <a:r>
              <a:rPr lang="en-US" dirty="0"/>
              <a:t> Community College; </a:t>
            </a:r>
            <a:r>
              <a:rPr lang="en-US" dirty="0" smtClean="0"/>
              <a:t>Peninsula Regional </a:t>
            </a:r>
            <a:r>
              <a:rPr lang="en-US" dirty="0"/>
              <a:t>Medical Center; Atlantic General Hospital; University of Maryland Shore </a:t>
            </a:r>
            <a:r>
              <a:rPr lang="en-US" dirty="0" smtClean="0"/>
              <a:t>Regional Health</a:t>
            </a:r>
          </a:p>
          <a:p>
            <a:endParaRPr lang="en-US" dirty="0" smtClean="0"/>
          </a:p>
          <a:p>
            <a:endParaRPr lang="en-US" i="1" dirty="0"/>
          </a:p>
        </p:txBody>
      </p:sp>
    </p:spTree>
    <p:extLst>
      <p:ext uri="{BB962C8B-B14F-4D97-AF65-F5344CB8AC3E}">
        <p14:creationId xmlns:p14="http://schemas.microsoft.com/office/powerpoint/2010/main" val="1463816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Titles for PDS Roles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0819076"/>
              </p:ext>
            </p:extLst>
          </p:nvPr>
        </p:nvGraphicFramePr>
        <p:xfrm>
          <a:off x="1676400" y="1831390"/>
          <a:ext cx="6272213" cy="4023838"/>
        </p:xfrm>
        <a:graphic>
          <a:graphicData uri="http://schemas.openxmlformats.org/drawingml/2006/table">
            <a:tbl>
              <a:tblPr>
                <a:tableStyleId>{5C22544A-7EE6-4342-B048-85BDC9FD1C3A}</a:tableStyleId>
              </a:tblPr>
              <a:tblGrid>
                <a:gridCol w="2016782"/>
                <a:gridCol w="632325"/>
                <a:gridCol w="2218682"/>
                <a:gridCol w="1404424"/>
              </a:tblGrid>
              <a:tr h="382828">
                <a:tc>
                  <a:txBody>
                    <a:bodyPr/>
                    <a:lstStyle/>
                    <a:p>
                      <a:pPr algn="l" fontAlgn="b"/>
                      <a:r>
                        <a:rPr lang="en-US" sz="1300" u="none" strike="noStrike" dirty="0">
                          <a:effectLst/>
                        </a:rPr>
                        <a:t>Title</a:t>
                      </a:r>
                      <a:endParaRPr lang="en-US" sz="1300" b="1" i="0" u="none" strike="noStrike" dirty="0">
                        <a:solidFill>
                          <a:srgbClr val="000000"/>
                        </a:solidFill>
                        <a:effectLst/>
                        <a:latin typeface="Calibri"/>
                      </a:endParaRPr>
                    </a:p>
                  </a:txBody>
                  <a:tcPr marL="6583" marR="6583" marT="8742" marB="0" anchor="b"/>
                </a:tc>
                <a:tc>
                  <a:txBody>
                    <a:bodyPr/>
                    <a:lstStyle/>
                    <a:p>
                      <a:pPr algn="l" fontAlgn="b"/>
                      <a:r>
                        <a:rPr lang="en-US" sz="1300" u="none" strike="noStrike">
                          <a:effectLst/>
                        </a:rPr>
                        <a:t>Frequency</a:t>
                      </a:r>
                      <a:endParaRPr lang="en-US" sz="1300" b="1" i="0" u="none" strike="noStrike">
                        <a:solidFill>
                          <a:srgbClr val="000000"/>
                        </a:solidFill>
                        <a:effectLst/>
                        <a:latin typeface="Calibri"/>
                      </a:endParaRPr>
                    </a:p>
                  </a:txBody>
                  <a:tcPr marL="6583" marR="6583" marT="8742" marB="0" anchor="b"/>
                </a:tc>
                <a:tc>
                  <a:txBody>
                    <a:bodyPr/>
                    <a:lstStyle/>
                    <a:p>
                      <a:pPr algn="l" fontAlgn="b"/>
                      <a:r>
                        <a:rPr lang="en-US" sz="1300" u="none" strike="noStrike">
                          <a:effectLst/>
                        </a:rPr>
                        <a:t>Frequency (locations used)</a:t>
                      </a:r>
                      <a:endParaRPr lang="en-US" sz="1300" b="1" i="0" u="none" strike="noStrike">
                        <a:solidFill>
                          <a:srgbClr val="000000"/>
                        </a:solidFill>
                        <a:effectLst/>
                        <a:latin typeface="Calibri"/>
                      </a:endParaRPr>
                    </a:p>
                  </a:txBody>
                  <a:tcPr marL="6583" marR="6583" marT="8742" marB="0" anchor="b"/>
                </a:tc>
                <a:tc>
                  <a:txBody>
                    <a:bodyPr/>
                    <a:lstStyle/>
                    <a:p>
                      <a:pPr algn="l" fontAlgn="b"/>
                      <a:r>
                        <a:rPr lang="en-US" sz="1300" u="none" strike="noStrike">
                          <a:effectLst/>
                        </a:rPr>
                        <a:t>Percentage Used</a:t>
                      </a:r>
                      <a:endParaRPr lang="en-US" sz="1300" b="1" i="0" u="none" strike="noStrike">
                        <a:solidFill>
                          <a:srgbClr val="000000"/>
                        </a:solidFill>
                        <a:effectLst/>
                        <a:latin typeface="Calibri"/>
                      </a:endParaRPr>
                    </a:p>
                  </a:txBody>
                  <a:tcPr marL="6583" marR="6583" marT="8742" marB="0" anchor="b"/>
                </a:tc>
              </a:tr>
              <a:tr h="446371">
                <a:tc>
                  <a:txBody>
                    <a:bodyPr/>
                    <a:lstStyle/>
                    <a:p>
                      <a:pPr algn="l" fontAlgn="t"/>
                      <a:r>
                        <a:rPr lang="en-US" sz="1000" u="none" strike="noStrike">
                          <a:effectLst/>
                        </a:rPr>
                        <a:t>Clinical Nurse Specialist</a:t>
                      </a:r>
                      <a:endParaRPr lang="en-US" sz="1000" b="0" i="0" u="none" strike="noStrike">
                        <a:solidFill>
                          <a:srgbClr val="000000"/>
                        </a:solidFill>
                        <a:effectLst/>
                        <a:latin typeface="Calibri"/>
                      </a:endParaRPr>
                    </a:p>
                  </a:txBody>
                  <a:tcPr marL="6583" marR="6583" marT="8742" marB="0"/>
                </a:tc>
                <a:tc>
                  <a:txBody>
                    <a:bodyPr/>
                    <a:lstStyle/>
                    <a:p>
                      <a:pPr algn="l" fontAlgn="b"/>
                      <a:r>
                        <a:rPr lang="en-US" sz="1000" u="none" strike="noStrike">
                          <a:effectLst/>
                        </a:rPr>
                        <a:t>7</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Good Samaritan, Suburban, UMMC, Mercy, Sibley, MedStar Franklin Square</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23%</a:t>
                      </a:r>
                      <a:endParaRPr lang="en-US" sz="1000" b="0" i="0" u="none" strike="noStrike">
                        <a:solidFill>
                          <a:srgbClr val="000000"/>
                        </a:solidFill>
                        <a:effectLst/>
                        <a:latin typeface="Calibri"/>
                      </a:endParaRPr>
                    </a:p>
                  </a:txBody>
                  <a:tcPr marL="6583" marR="6583" marT="8742" marB="0"/>
                </a:tc>
              </a:tr>
              <a:tr h="446371">
                <a:tc>
                  <a:txBody>
                    <a:bodyPr/>
                    <a:lstStyle/>
                    <a:p>
                      <a:pPr algn="l" fontAlgn="t"/>
                      <a:r>
                        <a:rPr lang="en-US" sz="1000" u="none" strike="noStrike">
                          <a:effectLst/>
                        </a:rPr>
                        <a:t>Clinical Nurse Educator</a:t>
                      </a:r>
                      <a:endParaRPr lang="en-US" sz="1000" b="0" i="0" u="none" strike="noStrike">
                        <a:solidFill>
                          <a:srgbClr val="000000"/>
                        </a:solidFill>
                        <a:effectLst/>
                        <a:latin typeface="Calibri"/>
                      </a:endParaRPr>
                    </a:p>
                  </a:txBody>
                  <a:tcPr marL="6583" marR="6583" marT="8742" marB="0"/>
                </a:tc>
                <a:tc>
                  <a:txBody>
                    <a:bodyPr/>
                    <a:lstStyle/>
                    <a:p>
                      <a:pPr algn="l" fontAlgn="b"/>
                      <a:r>
                        <a:rPr lang="en-US" sz="1000" u="none" strike="noStrike">
                          <a:effectLst/>
                        </a:rPr>
                        <a:t>4</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University of Maryland Midtown Campus, Holy Cross, HCA, Sibley</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13%</a:t>
                      </a:r>
                      <a:endParaRPr lang="en-US" sz="1000" b="0" i="0" u="none" strike="noStrike">
                        <a:solidFill>
                          <a:srgbClr val="000000"/>
                        </a:solidFill>
                        <a:effectLst/>
                        <a:latin typeface="Calibri"/>
                      </a:endParaRPr>
                    </a:p>
                  </a:txBody>
                  <a:tcPr marL="6583" marR="6583" marT="8742" marB="0"/>
                </a:tc>
              </a:tr>
              <a:tr h="223186">
                <a:tc>
                  <a:txBody>
                    <a:bodyPr/>
                    <a:lstStyle/>
                    <a:p>
                      <a:pPr algn="l" fontAlgn="b"/>
                      <a:r>
                        <a:rPr lang="en-US" sz="1000" u="none" strike="noStrike">
                          <a:effectLst/>
                        </a:rPr>
                        <a:t>Clinical Educator</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3</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Meritus, Mercy, AAMC</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10%</a:t>
                      </a:r>
                      <a:endParaRPr lang="en-US" sz="1000" b="0" i="0" u="none" strike="noStrike">
                        <a:solidFill>
                          <a:srgbClr val="000000"/>
                        </a:solidFill>
                        <a:effectLst/>
                        <a:latin typeface="Calibri"/>
                      </a:endParaRPr>
                    </a:p>
                  </a:txBody>
                  <a:tcPr marL="6583" marR="6583" marT="8742" marB="0"/>
                </a:tc>
              </a:tr>
              <a:tr h="223186">
                <a:tc>
                  <a:txBody>
                    <a:bodyPr/>
                    <a:lstStyle/>
                    <a:p>
                      <a:pPr algn="l" fontAlgn="b"/>
                      <a:r>
                        <a:rPr lang="en-US" sz="1000" u="none" strike="noStrike">
                          <a:effectLst/>
                        </a:rPr>
                        <a:t>Education Specialist</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3</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Good Samaritan, Mercy, Harbor</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10%</a:t>
                      </a:r>
                      <a:endParaRPr lang="en-US" sz="1000" b="0" i="0" u="none" strike="noStrike">
                        <a:solidFill>
                          <a:srgbClr val="000000"/>
                        </a:solidFill>
                        <a:effectLst/>
                        <a:latin typeface="Calibri"/>
                      </a:endParaRPr>
                    </a:p>
                  </a:txBody>
                  <a:tcPr marL="6583" marR="6583" marT="8742" marB="0"/>
                </a:tc>
              </a:tr>
              <a:tr h="223186">
                <a:tc>
                  <a:txBody>
                    <a:bodyPr/>
                    <a:lstStyle/>
                    <a:p>
                      <a:pPr algn="l" fontAlgn="b"/>
                      <a:r>
                        <a:rPr lang="en-US" sz="1000" u="none" strike="noStrike">
                          <a:effectLst/>
                        </a:rPr>
                        <a:t>Nurse Educator</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3</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Suburban, JHMI, VA</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10%</a:t>
                      </a:r>
                      <a:endParaRPr lang="en-US" sz="1000" b="0" i="0" u="none" strike="noStrike">
                        <a:solidFill>
                          <a:srgbClr val="000000"/>
                        </a:solidFill>
                        <a:effectLst/>
                        <a:latin typeface="Calibri"/>
                      </a:endParaRPr>
                    </a:p>
                  </a:txBody>
                  <a:tcPr marL="6583" marR="6583" marT="8742" marB="0"/>
                </a:tc>
              </a:tr>
              <a:tr h="223186">
                <a:tc>
                  <a:txBody>
                    <a:bodyPr/>
                    <a:lstStyle/>
                    <a:p>
                      <a:pPr algn="l" fontAlgn="b"/>
                      <a:r>
                        <a:rPr lang="en-US" sz="1000" u="none" strike="noStrike">
                          <a:effectLst/>
                        </a:rPr>
                        <a:t>Program Coordinator</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3</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Mercy, AAMC, MedStar Franklin Square </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10%</a:t>
                      </a:r>
                      <a:endParaRPr lang="en-US" sz="1000" b="0" i="0" u="none" strike="noStrike">
                        <a:solidFill>
                          <a:srgbClr val="000000"/>
                        </a:solidFill>
                        <a:effectLst/>
                        <a:latin typeface="Calibri"/>
                      </a:endParaRPr>
                    </a:p>
                  </a:txBody>
                  <a:tcPr marL="6583" marR="6583" marT="8742" marB="0"/>
                </a:tc>
              </a:tr>
              <a:tr h="223186">
                <a:tc>
                  <a:txBody>
                    <a:bodyPr/>
                    <a:lstStyle/>
                    <a:p>
                      <a:pPr algn="l" fontAlgn="b"/>
                      <a:r>
                        <a:rPr lang="en-US" sz="1000" u="none" strike="noStrike">
                          <a:effectLst/>
                        </a:rPr>
                        <a:t>Nurse Specialist</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1</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Suburban</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3%</a:t>
                      </a:r>
                      <a:endParaRPr lang="en-US" sz="1000" b="0" i="0" u="none" strike="noStrike">
                        <a:solidFill>
                          <a:srgbClr val="000000"/>
                        </a:solidFill>
                        <a:effectLst/>
                        <a:latin typeface="Calibri"/>
                      </a:endParaRPr>
                    </a:p>
                  </a:txBody>
                  <a:tcPr marL="6583" marR="6583" marT="8742" marB="0"/>
                </a:tc>
              </a:tr>
              <a:tr h="296390">
                <a:tc>
                  <a:txBody>
                    <a:bodyPr/>
                    <a:lstStyle/>
                    <a:p>
                      <a:pPr algn="l" fontAlgn="b"/>
                      <a:r>
                        <a:rPr lang="en-US" sz="1000" u="none" strike="noStrike">
                          <a:effectLst/>
                        </a:rPr>
                        <a:t>Clinical Practice and Development Coordinator</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1</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UMMC</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3%</a:t>
                      </a:r>
                      <a:endParaRPr lang="en-US" sz="1000" b="0" i="0" u="none" strike="noStrike">
                        <a:solidFill>
                          <a:srgbClr val="000000"/>
                        </a:solidFill>
                        <a:effectLst/>
                        <a:latin typeface="Calibri"/>
                      </a:endParaRPr>
                    </a:p>
                  </a:txBody>
                  <a:tcPr marL="6583" marR="6583" marT="8742" marB="0"/>
                </a:tc>
              </a:tr>
              <a:tr h="296390">
                <a:tc>
                  <a:txBody>
                    <a:bodyPr/>
                    <a:lstStyle/>
                    <a:p>
                      <a:pPr algn="l" fontAlgn="b"/>
                      <a:r>
                        <a:rPr lang="en-US" sz="1000" u="none" strike="noStrike">
                          <a:effectLst/>
                        </a:rPr>
                        <a:t>Clinical Practice and Education Specialist</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1</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UMMC</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3%</a:t>
                      </a:r>
                      <a:endParaRPr lang="en-US" sz="1000" b="0" i="0" u="none" strike="noStrike">
                        <a:solidFill>
                          <a:srgbClr val="000000"/>
                        </a:solidFill>
                        <a:effectLst/>
                        <a:latin typeface="Calibri"/>
                      </a:endParaRPr>
                    </a:p>
                  </a:txBody>
                  <a:tcPr marL="6583" marR="6583" marT="8742" marB="0"/>
                </a:tc>
              </a:tr>
              <a:tr h="223186">
                <a:tc>
                  <a:txBody>
                    <a:bodyPr/>
                    <a:lstStyle/>
                    <a:p>
                      <a:pPr algn="l" fontAlgn="b"/>
                      <a:r>
                        <a:rPr lang="en-US" sz="1000" u="none" strike="noStrike">
                          <a:effectLst/>
                        </a:rPr>
                        <a:t>Professional Development Specialist</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1</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dirty="0">
                          <a:effectLst/>
                        </a:rPr>
                        <a:t>Holy Cross</a:t>
                      </a:r>
                      <a:endParaRPr lang="en-US" sz="1000" b="0" i="0" u="none" strike="noStrike" dirty="0">
                        <a:solidFill>
                          <a:srgbClr val="000000"/>
                        </a:solidFill>
                        <a:effectLst/>
                        <a:latin typeface="Calibri"/>
                      </a:endParaRPr>
                    </a:p>
                  </a:txBody>
                  <a:tcPr marL="6583" marR="6583" marT="8742" marB="0" anchor="b"/>
                </a:tc>
                <a:tc>
                  <a:txBody>
                    <a:bodyPr/>
                    <a:lstStyle/>
                    <a:p>
                      <a:pPr algn="l" fontAlgn="t"/>
                      <a:r>
                        <a:rPr lang="en-US" sz="1000" u="none" strike="noStrike">
                          <a:effectLst/>
                        </a:rPr>
                        <a:t>3%</a:t>
                      </a:r>
                      <a:endParaRPr lang="en-US" sz="1000" b="0" i="0" u="none" strike="noStrike">
                        <a:solidFill>
                          <a:srgbClr val="000000"/>
                        </a:solidFill>
                        <a:effectLst/>
                        <a:latin typeface="Calibri"/>
                      </a:endParaRPr>
                    </a:p>
                  </a:txBody>
                  <a:tcPr marL="6583" marR="6583" marT="8742" marB="0"/>
                </a:tc>
              </a:tr>
              <a:tr h="223186">
                <a:tc>
                  <a:txBody>
                    <a:bodyPr/>
                    <a:lstStyle/>
                    <a:p>
                      <a:pPr algn="l" fontAlgn="b"/>
                      <a:r>
                        <a:rPr lang="en-US" sz="1000" u="none" strike="noStrike">
                          <a:effectLst/>
                        </a:rPr>
                        <a:t>Clincial Informatics Specialist</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1</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Mercy</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3%</a:t>
                      </a:r>
                      <a:endParaRPr lang="en-US" sz="1000" b="0" i="0" u="none" strike="noStrike">
                        <a:solidFill>
                          <a:srgbClr val="000000"/>
                        </a:solidFill>
                        <a:effectLst/>
                        <a:latin typeface="Calibri"/>
                      </a:endParaRPr>
                    </a:p>
                  </a:txBody>
                  <a:tcPr marL="6583" marR="6583" marT="8742" marB="0"/>
                </a:tc>
              </a:tr>
              <a:tr h="223186">
                <a:tc>
                  <a:txBody>
                    <a:bodyPr/>
                    <a:lstStyle/>
                    <a:p>
                      <a:pPr algn="l" fontAlgn="b"/>
                      <a:r>
                        <a:rPr lang="en-US" sz="1000" u="none" strike="noStrike">
                          <a:effectLst/>
                        </a:rPr>
                        <a:t>Clinical Education Specialist</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1</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AAMC</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a:effectLst/>
                        </a:rPr>
                        <a:t>3%</a:t>
                      </a:r>
                      <a:endParaRPr lang="en-US" sz="1000" b="0" i="0" u="none" strike="noStrike">
                        <a:solidFill>
                          <a:srgbClr val="000000"/>
                        </a:solidFill>
                        <a:effectLst/>
                        <a:latin typeface="Calibri"/>
                      </a:endParaRPr>
                    </a:p>
                  </a:txBody>
                  <a:tcPr marL="6583" marR="6583" marT="8742" marB="0"/>
                </a:tc>
              </a:tr>
              <a:tr h="296390">
                <a:tc>
                  <a:txBody>
                    <a:bodyPr/>
                    <a:lstStyle/>
                    <a:p>
                      <a:pPr algn="l" fontAlgn="b"/>
                      <a:r>
                        <a:rPr lang="en-US" sz="1000" u="none" strike="noStrike">
                          <a:effectLst/>
                        </a:rPr>
                        <a:t>Nursing Professional Development Coordinator</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1</a:t>
                      </a:r>
                      <a:endParaRPr lang="en-US" sz="1000" b="0" i="0" u="none" strike="noStrike">
                        <a:solidFill>
                          <a:srgbClr val="000000"/>
                        </a:solidFill>
                        <a:effectLst/>
                        <a:latin typeface="Calibri"/>
                      </a:endParaRPr>
                    </a:p>
                  </a:txBody>
                  <a:tcPr marL="6583" marR="6583" marT="8742" marB="0" anchor="b"/>
                </a:tc>
                <a:tc>
                  <a:txBody>
                    <a:bodyPr/>
                    <a:lstStyle/>
                    <a:p>
                      <a:pPr algn="l" fontAlgn="b"/>
                      <a:r>
                        <a:rPr lang="en-US" sz="1000" u="none" strike="noStrike">
                          <a:effectLst/>
                        </a:rPr>
                        <a:t>MedStar Franklin Square</a:t>
                      </a:r>
                      <a:endParaRPr lang="en-US" sz="1000" b="0" i="0" u="none" strike="noStrike">
                        <a:solidFill>
                          <a:srgbClr val="000000"/>
                        </a:solidFill>
                        <a:effectLst/>
                        <a:latin typeface="Calibri"/>
                      </a:endParaRPr>
                    </a:p>
                  </a:txBody>
                  <a:tcPr marL="6583" marR="6583" marT="8742" marB="0" anchor="b"/>
                </a:tc>
                <a:tc>
                  <a:txBody>
                    <a:bodyPr/>
                    <a:lstStyle/>
                    <a:p>
                      <a:pPr algn="l" fontAlgn="t"/>
                      <a:r>
                        <a:rPr lang="en-US" sz="1000" u="none" strike="noStrike" dirty="0">
                          <a:effectLst/>
                        </a:rPr>
                        <a:t>3%</a:t>
                      </a:r>
                      <a:endParaRPr lang="en-US" sz="1000" b="0" i="0" u="none" strike="noStrike" dirty="0">
                        <a:solidFill>
                          <a:srgbClr val="000000"/>
                        </a:solidFill>
                        <a:effectLst/>
                        <a:latin typeface="Calibri"/>
                      </a:endParaRPr>
                    </a:p>
                  </a:txBody>
                  <a:tcPr marL="6583" marR="6583" marT="8742" marB="0"/>
                </a:tc>
              </a:tr>
            </a:tbl>
          </a:graphicData>
        </a:graphic>
      </p:graphicFrame>
    </p:spTree>
    <p:extLst>
      <p:ext uri="{BB962C8B-B14F-4D97-AF65-F5344CB8AC3E}">
        <p14:creationId xmlns:p14="http://schemas.microsoft.com/office/powerpoint/2010/main" val="4290265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CNO Survey – Job Titles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NSP II Workgroup, recommended revisions to the </a:t>
            </a:r>
            <a:r>
              <a:rPr lang="en-US" b="1" dirty="0" smtClean="0"/>
              <a:t>Hal and Jo Cohen Graduate Nursing Faculty Scholarship </a:t>
            </a:r>
            <a:r>
              <a:rPr lang="en-US" dirty="0" smtClean="0"/>
              <a:t>based on these findings.  </a:t>
            </a:r>
          </a:p>
          <a:p>
            <a:pPr marL="0" indent="0">
              <a:buNone/>
            </a:pPr>
            <a:r>
              <a:rPr lang="en-US" b="1" dirty="0" smtClean="0">
                <a:solidFill>
                  <a:srgbClr val="FF0000"/>
                </a:solidFill>
              </a:rPr>
              <a:t>The scholarship service obligation will now include hospital nursing professional development specialist and hospital educators.  </a:t>
            </a:r>
          </a:p>
          <a:p>
            <a:pPr marL="0" indent="0">
              <a:buNone/>
            </a:pPr>
            <a:r>
              <a:rPr lang="en-US" dirty="0" smtClean="0"/>
              <a:t>The policy was changed to include any variation of these job titles for service.</a:t>
            </a:r>
          </a:p>
        </p:txBody>
      </p:sp>
    </p:spTree>
    <p:extLst>
      <p:ext uri="{BB962C8B-B14F-4D97-AF65-F5344CB8AC3E}">
        <p14:creationId xmlns:p14="http://schemas.microsoft.com/office/powerpoint/2010/main" val="8231854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Maryland Needs RNs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091114"/>
              </p:ext>
            </p:extLst>
          </p:nvPr>
        </p:nvGraphicFramePr>
        <p:xfrm>
          <a:off x="1196788" y="2209800"/>
          <a:ext cx="6728012" cy="2666997"/>
        </p:xfrm>
        <a:graphic>
          <a:graphicData uri="http://schemas.openxmlformats.org/drawingml/2006/table">
            <a:tbl>
              <a:tblPr firstRow="1" firstCol="1" bandRow="1">
                <a:tableStyleId>{5C22544A-7EE6-4342-B048-85BDC9FD1C3A}</a:tableStyleId>
              </a:tblPr>
              <a:tblGrid>
                <a:gridCol w="1245311"/>
                <a:gridCol w="1342906"/>
                <a:gridCol w="1149018"/>
                <a:gridCol w="1246613"/>
                <a:gridCol w="1744164"/>
              </a:tblGrid>
              <a:tr h="296333">
                <a:tc>
                  <a:txBody>
                    <a:bodyPr/>
                    <a:lstStyle/>
                    <a:p>
                      <a:pPr marL="0" marR="0">
                        <a:lnSpc>
                          <a:spcPct val="115000"/>
                        </a:lnSpc>
                        <a:spcBef>
                          <a:spcPts val="0"/>
                        </a:spcBef>
                        <a:spcAft>
                          <a:spcPts val="0"/>
                        </a:spcAft>
                      </a:pPr>
                      <a:r>
                        <a:rPr lang="en-US" sz="1200" dirty="0">
                          <a:effectLst/>
                        </a:rPr>
                        <a:t> </a:t>
                      </a:r>
                      <a:endParaRPr lang="en-US" sz="1200" dirty="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a:t>
                      </a:r>
                      <a:endParaRPr lang="en-US" sz="1200">
                        <a:effectLst/>
                        <a:latin typeface="Times New Roman"/>
                        <a:ea typeface="Times New Roman"/>
                      </a:endParaRPr>
                    </a:p>
                  </a:txBody>
                  <a:tcPr marL="68580" marR="68580" marT="0" marB="0"/>
                </a:tc>
                <a:tc gridSpan="3">
                  <a:txBody>
                    <a:bodyPr/>
                    <a:lstStyle/>
                    <a:p>
                      <a:pPr marL="0" marR="0">
                        <a:lnSpc>
                          <a:spcPct val="115000"/>
                        </a:lnSpc>
                        <a:spcBef>
                          <a:spcPts val="0"/>
                        </a:spcBef>
                        <a:spcAft>
                          <a:spcPts val="0"/>
                        </a:spcAft>
                      </a:pPr>
                      <a:r>
                        <a:rPr lang="en-US" sz="1200">
                          <a:effectLst/>
                        </a:rPr>
                        <a:t> </a:t>
                      </a:r>
                      <a:endParaRPr lang="en-US" sz="1200">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r>
              <a:tr h="296333">
                <a:tc>
                  <a:txBody>
                    <a:bodyPr/>
                    <a:lstStyle/>
                    <a:p>
                      <a:pPr marL="0" marR="0">
                        <a:lnSpc>
                          <a:spcPct val="115000"/>
                        </a:lnSpc>
                        <a:spcBef>
                          <a:spcPts val="0"/>
                        </a:spcBef>
                        <a:spcAft>
                          <a:spcPts val="0"/>
                        </a:spcAft>
                      </a:pPr>
                      <a:r>
                        <a:rPr lang="en-US" sz="1200">
                          <a:effectLst/>
                        </a:rPr>
                        <a:t> </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2012</a:t>
                      </a:r>
                      <a:endParaRPr lang="en-US" sz="1200">
                        <a:effectLst/>
                        <a:latin typeface="Times New Roman"/>
                        <a:ea typeface="Times New Roman"/>
                      </a:endParaRPr>
                    </a:p>
                  </a:txBody>
                  <a:tcPr marL="68580" marR="68580" marT="0" marB="0"/>
                </a:tc>
                <a:tc gridSpan="3">
                  <a:txBody>
                    <a:bodyPr/>
                    <a:lstStyle/>
                    <a:p>
                      <a:pPr marL="0" marR="0">
                        <a:lnSpc>
                          <a:spcPct val="115000"/>
                        </a:lnSpc>
                        <a:spcBef>
                          <a:spcPts val="0"/>
                        </a:spcBef>
                        <a:spcAft>
                          <a:spcPts val="0"/>
                        </a:spcAft>
                      </a:pPr>
                      <a:r>
                        <a:rPr lang="en-US" sz="1200">
                          <a:effectLst/>
                        </a:rPr>
                        <a:t>                                        2025 Projected</a:t>
                      </a:r>
                      <a:endParaRPr lang="en-US" sz="1200">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r>
              <a:tr h="296333">
                <a:tc>
                  <a:txBody>
                    <a:bodyPr/>
                    <a:lstStyle/>
                    <a:p>
                      <a:pPr marL="0" marR="0">
                        <a:lnSpc>
                          <a:spcPct val="115000"/>
                        </a:lnSpc>
                        <a:spcBef>
                          <a:spcPts val="0"/>
                        </a:spcBef>
                        <a:spcAft>
                          <a:spcPts val="0"/>
                        </a:spcAft>
                      </a:pPr>
                      <a:r>
                        <a:rPr lang="en-US" sz="1200">
                          <a:effectLst/>
                        </a:rPr>
                        <a:t>State</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Supply &amp; Demand</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Demand</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Supply</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Difference</a:t>
                      </a:r>
                      <a:endParaRPr lang="en-US" sz="1200">
                        <a:effectLst/>
                        <a:latin typeface="Times New Roman"/>
                        <a:ea typeface="Times New Roman"/>
                      </a:endParaRPr>
                    </a:p>
                  </a:txBody>
                  <a:tcPr marL="68580" marR="68580" marT="0" marB="0"/>
                </a:tc>
              </a:tr>
              <a:tr h="296333">
                <a:tc>
                  <a:txBody>
                    <a:bodyPr/>
                    <a:lstStyle/>
                    <a:p>
                      <a:pPr marL="0" marR="0">
                        <a:lnSpc>
                          <a:spcPct val="115000"/>
                        </a:lnSpc>
                        <a:spcBef>
                          <a:spcPts val="0"/>
                        </a:spcBef>
                        <a:spcAft>
                          <a:spcPts val="0"/>
                        </a:spcAft>
                      </a:pPr>
                      <a:r>
                        <a:rPr lang="en-US" sz="1200">
                          <a:effectLst/>
                        </a:rPr>
                        <a:t>Maryland</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60,600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72,000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59,900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b="1" dirty="0">
                          <a:solidFill>
                            <a:srgbClr val="FF0000"/>
                          </a:solidFill>
                          <a:effectLst/>
                        </a:rPr>
                        <a:t>  -12,100</a:t>
                      </a:r>
                      <a:endParaRPr lang="en-US" sz="1200" b="1" dirty="0">
                        <a:solidFill>
                          <a:srgbClr val="FF0000"/>
                        </a:solidFill>
                        <a:effectLst/>
                        <a:latin typeface="Times New Roman"/>
                        <a:ea typeface="Times New Roman"/>
                      </a:endParaRPr>
                    </a:p>
                  </a:txBody>
                  <a:tcPr marL="68580" marR="68580" marT="0" marB="0"/>
                </a:tc>
              </a:tr>
              <a:tr h="296333">
                <a:tc>
                  <a:txBody>
                    <a:bodyPr/>
                    <a:lstStyle/>
                    <a:p>
                      <a:pPr marL="0" marR="0">
                        <a:lnSpc>
                          <a:spcPct val="115000"/>
                        </a:lnSpc>
                        <a:spcBef>
                          <a:spcPts val="0"/>
                        </a:spcBef>
                        <a:spcAft>
                          <a:spcPts val="0"/>
                        </a:spcAft>
                      </a:pPr>
                      <a:r>
                        <a:rPr lang="en-US" sz="1200">
                          <a:effectLst/>
                        </a:rPr>
                        <a:t>Virginia</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69,900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87,300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106,700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+19,400</a:t>
                      </a:r>
                      <a:endParaRPr lang="en-US" sz="1200">
                        <a:effectLst/>
                        <a:latin typeface="Times New Roman"/>
                        <a:ea typeface="Times New Roman"/>
                      </a:endParaRPr>
                    </a:p>
                  </a:txBody>
                  <a:tcPr marL="68580" marR="68580" marT="0" marB="0"/>
                </a:tc>
              </a:tr>
              <a:tr h="296333">
                <a:tc>
                  <a:txBody>
                    <a:bodyPr/>
                    <a:lstStyle/>
                    <a:p>
                      <a:pPr marL="0" marR="0">
                        <a:lnSpc>
                          <a:spcPct val="115000"/>
                        </a:lnSpc>
                        <a:spcBef>
                          <a:spcPts val="0"/>
                        </a:spcBef>
                        <a:spcAft>
                          <a:spcPts val="0"/>
                        </a:spcAft>
                      </a:pPr>
                      <a:r>
                        <a:rPr lang="en-US" sz="1200">
                          <a:effectLst/>
                        </a:rPr>
                        <a:t>Pennsylvania</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145,000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152,600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178,400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+25,800</a:t>
                      </a:r>
                      <a:endParaRPr lang="en-US" sz="1200">
                        <a:effectLst/>
                        <a:latin typeface="Times New Roman"/>
                        <a:ea typeface="Times New Roman"/>
                      </a:endParaRPr>
                    </a:p>
                  </a:txBody>
                  <a:tcPr marL="68580" marR="68580" marT="0" marB="0"/>
                </a:tc>
              </a:tr>
              <a:tr h="296333">
                <a:tc>
                  <a:txBody>
                    <a:bodyPr/>
                    <a:lstStyle/>
                    <a:p>
                      <a:pPr marL="0" marR="0">
                        <a:lnSpc>
                          <a:spcPct val="115000"/>
                        </a:lnSpc>
                        <a:spcBef>
                          <a:spcPts val="0"/>
                        </a:spcBef>
                        <a:spcAft>
                          <a:spcPts val="0"/>
                        </a:spcAft>
                      </a:pPr>
                      <a:r>
                        <a:rPr lang="en-US" sz="1200">
                          <a:effectLst/>
                        </a:rPr>
                        <a:t>Delaware</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10,600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12,500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16,200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+3,700</a:t>
                      </a:r>
                      <a:endParaRPr lang="en-US" sz="1200">
                        <a:effectLst/>
                        <a:latin typeface="Times New Roman"/>
                        <a:ea typeface="Times New Roman"/>
                      </a:endParaRPr>
                    </a:p>
                  </a:txBody>
                  <a:tcPr marL="68580" marR="68580" marT="0" marB="0"/>
                </a:tc>
              </a:tr>
              <a:tr h="296333">
                <a:tc>
                  <a:txBody>
                    <a:bodyPr/>
                    <a:lstStyle/>
                    <a:p>
                      <a:pPr marL="0" marR="0">
                        <a:lnSpc>
                          <a:spcPct val="115000"/>
                        </a:lnSpc>
                        <a:spcBef>
                          <a:spcPts val="0"/>
                        </a:spcBef>
                        <a:spcAft>
                          <a:spcPts val="0"/>
                        </a:spcAft>
                      </a:pPr>
                      <a:r>
                        <a:rPr lang="en-US" sz="1200">
                          <a:effectLst/>
                        </a:rPr>
                        <a:t> West Virginia</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20,600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21,100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29,000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   +7,900</a:t>
                      </a:r>
                      <a:endParaRPr lang="en-US" sz="1200">
                        <a:effectLst/>
                        <a:latin typeface="Times New Roman"/>
                        <a:ea typeface="Times New Roman"/>
                      </a:endParaRPr>
                    </a:p>
                  </a:txBody>
                  <a:tcPr marL="68580" marR="68580" marT="0" marB="0"/>
                </a:tc>
              </a:tr>
              <a:tr h="296333">
                <a:tc>
                  <a:txBody>
                    <a:bodyPr/>
                    <a:lstStyle/>
                    <a:p>
                      <a:pPr marL="0" marR="0">
                        <a:lnSpc>
                          <a:spcPct val="115000"/>
                        </a:lnSpc>
                        <a:spcBef>
                          <a:spcPts val="0"/>
                        </a:spcBef>
                        <a:spcAft>
                          <a:spcPts val="0"/>
                        </a:spcAft>
                      </a:pPr>
                      <a:r>
                        <a:rPr lang="en-US" sz="1200">
                          <a:effectLst/>
                        </a:rPr>
                        <a:t>US </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2,897,000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3,509,000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a:effectLst/>
                        </a:rPr>
                        <a:t>3,849,000</a:t>
                      </a:r>
                      <a:endParaRPr lang="en-US" sz="1200">
                        <a:effectLst/>
                        <a:latin typeface="Times New Roman"/>
                        <a:ea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 + 340,000</a:t>
                      </a:r>
                      <a:endParaRPr lang="en-US" sz="1200" dirty="0">
                        <a:effectLst/>
                        <a:latin typeface="Times New Roman"/>
                        <a:ea typeface="Times New Roman"/>
                      </a:endParaRPr>
                    </a:p>
                  </a:txBody>
                  <a:tcPr marL="68580" marR="68580" marT="0" marB="0"/>
                </a:tc>
              </a:tr>
            </a:tbl>
          </a:graphicData>
        </a:graphic>
      </p:graphicFrame>
      <p:sp>
        <p:nvSpPr>
          <p:cNvPr id="5" name="Rectangle 1"/>
          <p:cNvSpPr>
            <a:spLocks noChangeArrowheads="1"/>
          </p:cNvSpPr>
          <p:nvPr/>
        </p:nvSpPr>
        <p:spPr bwMode="auto">
          <a:xfrm>
            <a:off x="1219200" y="4981545"/>
            <a:ext cx="6781800"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1"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Source: HRSA (2014).The Future of the Nursing Workforce: National and State Level Projections, 2012-2025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1"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Notes: Projections assume demand and supply are equal in 2012 and nurses remain in their state of training.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19056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RNs need?</a:t>
            </a:r>
            <a:endParaRPr lang="en-US" dirty="0"/>
          </a:p>
        </p:txBody>
      </p:sp>
      <p:sp>
        <p:nvSpPr>
          <p:cNvPr id="3" name="Content Placeholder 2"/>
          <p:cNvSpPr>
            <a:spLocks noGrp="1"/>
          </p:cNvSpPr>
          <p:nvPr>
            <p:ph idx="1"/>
          </p:nvPr>
        </p:nvSpPr>
        <p:spPr/>
        <p:txBody>
          <a:bodyPr>
            <a:normAutofit/>
          </a:bodyPr>
          <a:lstStyle/>
          <a:p>
            <a:r>
              <a:rPr lang="en-US" dirty="0" smtClean="0"/>
              <a:t>Money </a:t>
            </a:r>
          </a:p>
          <a:p>
            <a:r>
              <a:rPr lang="en-US" dirty="0" smtClean="0"/>
              <a:t>Time</a:t>
            </a:r>
          </a:p>
          <a:p>
            <a:pPr marL="0" indent="0">
              <a:buNone/>
            </a:pPr>
            <a:endParaRPr lang="en-US" dirty="0" smtClean="0"/>
          </a:p>
          <a:p>
            <a:pPr marL="0" indent="0">
              <a:buNone/>
            </a:pPr>
            <a:r>
              <a:rPr lang="en-US" dirty="0" smtClean="0"/>
              <a:t>To complete an entry level nursing program,</a:t>
            </a:r>
          </a:p>
          <a:p>
            <a:pPr marL="0" indent="0">
              <a:buNone/>
            </a:pPr>
            <a:r>
              <a:rPr lang="en-US" dirty="0" smtClean="0"/>
              <a:t>To complete a higher degree</a:t>
            </a:r>
          </a:p>
          <a:p>
            <a:pPr marL="0" indent="0">
              <a:buNone/>
            </a:pPr>
            <a:r>
              <a:rPr lang="en-US" dirty="0" smtClean="0"/>
              <a:t>To complete a terminal degree</a:t>
            </a:r>
          </a:p>
          <a:p>
            <a:pPr marL="0" indent="0">
              <a:buNone/>
            </a:pPr>
            <a:r>
              <a:rPr lang="en-US" dirty="0"/>
              <a:t>E</a:t>
            </a:r>
            <a:r>
              <a:rPr lang="en-US" dirty="0" smtClean="0"/>
              <a:t>veryone agrees, </a:t>
            </a:r>
            <a:r>
              <a:rPr lang="en-US" b="1" dirty="0" smtClean="0">
                <a:solidFill>
                  <a:srgbClr val="FF0000"/>
                </a:solidFill>
              </a:rPr>
              <a:t>RNs need $$ and Time</a:t>
            </a:r>
            <a:r>
              <a:rPr lang="en-US" dirty="0" smtClean="0"/>
              <a:t>. What tools do we have? NSP I and NSP II</a:t>
            </a:r>
            <a:endParaRPr lang="en-US" dirty="0"/>
          </a:p>
        </p:txBody>
      </p:sp>
    </p:spTree>
    <p:extLst>
      <p:ext uri="{BB962C8B-B14F-4D97-AF65-F5344CB8AC3E}">
        <p14:creationId xmlns:p14="http://schemas.microsoft.com/office/powerpoint/2010/main" val="1132364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Hal and Jo Cohen GNF Scholarship</a:t>
            </a:r>
            <a:endParaRPr lang="en-US" dirty="0"/>
          </a:p>
        </p:txBody>
      </p:sp>
      <p:sp>
        <p:nvSpPr>
          <p:cNvPr id="3" name="Content Placeholder 2"/>
          <p:cNvSpPr>
            <a:spLocks noGrp="1"/>
          </p:cNvSpPr>
          <p:nvPr>
            <p:ph idx="1"/>
          </p:nvPr>
        </p:nvSpPr>
        <p:spPr/>
        <p:txBody>
          <a:bodyPr>
            <a:normAutofit fontScale="77500" lnSpcReduction="20000"/>
          </a:bodyPr>
          <a:lstStyle/>
          <a:p>
            <a:r>
              <a:rPr lang="en-US" b="1" u="sng" dirty="0"/>
              <a:t>Eligibility:</a:t>
            </a:r>
            <a:r>
              <a:rPr lang="en-US" dirty="0"/>
              <a:t>   Individuals must be accepted by a Maryland higher education institution into:  </a:t>
            </a:r>
            <a:r>
              <a:rPr lang="en-US" b="1" dirty="0">
                <a:solidFill>
                  <a:srgbClr val="FF0000"/>
                </a:solidFill>
              </a:rPr>
              <a:t>MSN, Doctoral (PhD, DNP, </a:t>
            </a:r>
            <a:r>
              <a:rPr lang="en-US" b="1" dirty="0" err="1">
                <a:solidFill>
                  <a:srgbClr val="FF0000"/>
                </a:solidFill>
              </a:rPr>
              <a:t>EdD</a:t>
            </a:r>
            <a:r>
              <a:rPr lang="en-US" b="1" dirty="0">
                <a:solidFill>
                  <a:srgbClr val="FF0000"/>
                </a:solidFill>
              </a:rPr>
              <a:t>) or nursing teaching certificate programs</a:t>
            </a:r>
            <a:r>
              <a:rPr lang="en-US" dirty="0" smtClean="0"/>
              <a:t>.</a:t>
            </a:r>
            <a:endParaRPr lang="en-US" dirty="0"/>
          </a:p>
          <a:p>
            <a:r>
              <a:rPr lang="en-US" b="1" u="sng" dirty="0"/>
              <a:t>Awards</a:t>
            </a:r>
            <a:r>
              <a:rPr lang="en-US" dirty="0"/>
              <a:t>:  </a:t>
            </a:r>
            <a:r>
              <a:rPr lang="en-US" dirty="0" smtClean="0"/>
              <a:t>full </a:t>
            </a:r>
            <a:r>
              <a:rPr lang="en-US" dirty="0"/>
              <a:t>tuition and mandatory fees </a:t>
            </a:r>
            <a:endParaRPr lang="en-US" dirty="0" smtClean="0"/>
          </a:p>
          <a:p>
            <a:r>
              <a:rPr lang="en-US" dirty="0"/>
              <a:t>A complete application for a Graduate Nursing Faculty Scholarship on </a:t>
            </a:r>
            <a:r>
              <a:rPr lang="en-US" dirty="0">
                <a:solidFill>
                  <a:srgbClr val="FF0000"/>
                </a:solidFill>
              </a:rPr>
              <a:t>MDCAPS</a:t>
            </a:r>
          </a:p>
          <a:p>
            <a:r>
              <a:rPr lang="en-US" dirty="0"/>
              <a:t>Sponsored by school- employed by or </a:t>
            </a:r>
            <a:r>
              <a:rPr lang="en-US" dirty="0" smtClean="0"/>
              <a:t>enrolled in.</a:t>
            </a:r>
            <a:endParaRPr lang="en-US" dirty="0"/>
          </a:p>
          <a:p>
            <a:r>
              <a:rPr lang="en-US" b="1" u="sng" dirty="0"/>
              <a:t>Obligations</a:t>
            </a:r>
            <a:r>
              <a:rPr lang="en-US" dirty="0"/>
              <a:t>:  Students receiving the scholarship must commit to completing the required graduate program and </a:t>
            </a:r>
            <a:r>
              <a:rPr lang="en-US" b="1" dirty="0">
                <a:solidFill>
                  <a:srgbClr val="FF0000"/>
                </a:solidFill>
              </a:rPr>
              <a:t>working as nursing faculty at Maryland institutions OR as hospital educators or clinical faculty- either full time or part-time</a:t>
            </a:r>
            <a:r>
              <a:rPr lang="en-US" dirty="0"/>
              <a:t>- upon program completion.</a:t>
            </a:r>
          </a:p>
          <a:p>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4170629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Nurse Faculty Fellowship</a:t>
            </a:r>
            <a:endParaRPr lang="en-US" dirty="0"/>
          </a:p>
        </p:txBody>
      </p:sp>
      <p:sp>
        <p:nvSpPr>
          <p:cNvPr id="3" name="Content Placeholder 2"/>
          <p:cNvSpPr>
            <a:spLocks noGrp="1"/>
          </p:cNvSpPr>
          <p:nvPr>
            <p:ph idx="1"/>
          </p:nvPr>
        </p:nvSpPr>
        <p:spPr/>
        <p:txBody>
          <a:bodyPr>
            <a:normAutofit lnSpcReduction="10000"/>
          </a:bodyPr>
          <a:lstStyle/>
          <a:p>
            <a:r>
              <a:rPr lang="en-US" b="1" u="sng" dirty="0"/>
              <a:t>New Nursing Faculty Fellowships:</a:t>
            </a:r>
            <a:r>
              <a:rPr lang="en-US" dirty="0"/>
              <a:t>  NSP II funding provides New Nursing Faculty Fellowships to faculty hired to expand Maryland’s </a:t>
            </a:r>
            <a:r>
              <a:rPr lang="en-US" dirty="0" smtClean="0"/>
              <a:t>nursing programs</a:t>
            </a:r>
            <a:r>
              <a:rPr lang="en-US" dirty="0"/>
              <a:t>.   These fellowships </a:t>
            </a:r>
            <a:r>
              <a:rPr lang="en-US" dirty="0" smtClean="0"/>
              <a:t>assist</a:t>
            </a:r>
            <a:r>
              <a:rPr lang="en-US" dirty="0"/>
              <a:t> Maryland nursing programs in </a:t>
            </a:r>
            <a:r>
              <a:rPr lang="en-US" b="1" dirty="0">
                <a:solidFill>
                  <a:srgbClr val="FF0000"/>
                </a:solidFill>
              </a:rPr>
              <a:t>recruiting and retaining new nursing faculty </a:t>
            </a:r>
            <a:r>
              <a:rPr lang="en-US" dirty="0"/>
              <a:t>to produce the additional nursing graduates required by Maryland’s hospitals.  </a:t>
            </a:r>
            <a:endParaRPr lang="en-US" dirty="0" smtClean="0"/>
          </a:p>
          <a:p>
            <a:r>
              <a:rPr lang="en-US" b="1" dirty="0" smtClean="0"/>
              <a:t> Award: </a:t>
            </a:r>
            <a:r>
              <a:rPr lang="en-US" b="1" dirty="0" smtClean="0">
                <a:solidFill>
                  <a:srgbClr val="FF0000"/>
                </a:solidFill>
              </a:rPr>
              <a:t>$20, 000 over three years</a:t>
            </a:r>
            <a:endParaRPr lang="en-US" b="1" dirty="0">
              <a:solidFill>
                <a:srgbClr val="FF0000"/>
              </a:solidFill>
            </a:endParaRPr>
          </a:p>
        </p:txBody>
      </p:sp>
    </p:spTree>
    <p:extLst>
      <p:ext uri="{BB962C8B-B14F-4D97-AF65-F5344CB8AC3E}">
        <p14:creationId xmlns:p14="http://schemas.microsoft.com/office/powerpoint/2010/main" val="3056019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Nurse Educator Doctoral Grants for Practice and Dissertation Research (NEDG)</a:t>
            </a:r>
            <a:endParaRPr lang="en-US" sz="2800" dirty="0"/>
          </a:p>
        </p:txBody>
      </p:sp>
      <p:sp>
        <p:nvSpPr>
          <p:cNvPr id="3" name="Content Placeholder 2"/>
          <p:cNvSpPr>
            <a:spLocks noGrp="1"/>
          </p:cNvSpPr>
          <p:nvPr>
            <p:ph idx="1"/>
          </p:nvPr>
        </p:nvSpPr>
        <p:spPr/>
        <p:txBody>
          <a:bodyPr>
            <a:normAutofit fontScale="92500"/>
          </a:bodyPr>
          <a:lstStyle/>
          <a:p>
            <a:r>
              <a:rPr lang="en-US" dirty="0" smtClean="0"/>
              <a:t>The NEDG grant program goals are to:</a:t>
            </a:r>
          </a:p>
          <a:p>
            <a:r>
              <a:rPr lang="en-US" dirty="0" smtClean="0"/>
              <a:t>increase the number of doctoral prepared nursing faculty in Maryland</a:t>
            </a:r>
          </a:p>
          <a:p>
            <a:r>
              <a:rPr lang="en-US" b="1" dirty="0" smtClean="0"/>
              <a:t>NEDG GOALS=  more highly educated faculty</a:t>
            </a:r>
          </a:p>
          <a:p>
            <a:r>
              <a:rPr lang="en-US" b="1" u="sng" dirty="0" smtClean="0"/>
              <a:t>Awards-</a:t>
            </a:r>
            <a:r>
              <a:rPr lang="en-US" b="1" u="sng" dirty="0"/>
              <a:t>  </a:t>
            </a:r>
            <a:r>
              <a:rPr lang="en-US" b="1" dirty="0">
                <a:solidFill>
                  <a:srgbClr val="FF0000"/>
                </a:solidFill>
              </a:rPr>
              <a:t>Up to $30,000 </a:t>
            </a:r>
            <a:r>
              <a:rPr lang="en-US" dirty="0"/>
              <a:t>awards based on the individual doctoral awardees needs</a:t>
            </a:r>
          </a:p>
          <a:p>
            <a:r>
              <a:rPr lang="en-US" b="1" u="sng" dirty="0"/>
              <a:t>Eligibility- </a:t>
            </a:r>
            <a:r>
              <a:rPr lang="en-US" dirty="0"/>
              <a:t>A Maryland faculty or potential faculty who is </a:t>
            </a:r>
            <a:r>
              <a:rPr lang="en-US" b="1" dirty="0">
                <a:solidFill>
                  <a:srgbClr val="FF0000"/>
                </a:solidFill>
              </a:rPr>
              <a:t>currently enrolled and/or within 2 years of final doctoral degree completion</a:t>
            </a:r>
          </a:p>
          <a:p>
            <a:endParaRPr lang="en-US" b="1" dirty="0" smtClean="0"/>
          </a:p>
          <a:p>
            <a:endParaRPr lang="en-US" dirty="0"/>
          </a:p>
        </p:txBody>
      </p:sp>
    </p:spTree>
    <p:extLst>
      <p:ext uri="{BB962C8B-B14F-4D97-AF65-F5344CB8AC3E}">
        <p14:creationId xmlns:p14="http://schemas.microsoft.com/office/powerpoint/2010/main" val="331707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Clinical Simulation Resource Consortium (CSRC) and Inter-professional Education</a:t>
            </a:r>
            <a:endParaRPr lang="en-US" sz="3600" dirty="0"/>
          </a:p>
        </p:txBody>
      </p:sp>
      <p:sp>
        <p:nvSpPr>
          <p:cNvPr id="3" name="Content Placeholder 2"/>
          <p:cNvSpPr>
            <a:spLocks noGrp="1"/>
          </p:cNvSpPr>
          <p:nvPr>
            <p:ph idx="1"/>
          </p:nvPr>
        </p:nvSpPr>
        <p:spPr/>
        <p:txBody>
          <a:bodyPr>
            <a:normAutofit/>
          </a:bodyPr>
          <a:lstStyle/>
          <a:p>
            <a:r>
              <a:rPr lang="en-US" b="1" dirty="0" smtClean="0"/>
              <a:t>Collaborative </a:t>
            </a:r>
            <a:r>
              <a:rPr lang="en-US" b="1" dirty="0"/>
              <a:t>for Clinical </a:t>
            </a:r>
            <a:r>
              <a:rPr lang="en-US" b="1" dirty="0" smtClean="0"/>
              <a:t>Simulation</a:t>
            </a:r>
            <a:endParaRPr lang="en-US" dirty="0"/>
          </a:p>
          <a:p>
            <a:r>
              <a:rPr lang="en-US" dirty="0"/>
              <a:t>MHEC administers a centralized resource center </a:t>
            </a:r>
            <a:r>
              <a:rPr lang="en-US" dirty="0" smtClean="0"/>
              <a:t>through Montgomery College, </a:t>
            </a:r>
            <a:r>
              <a:rPr lang="en-US" dirty="0"/>
              <a:t>to provide training and promote collaboration in the use of simulation statewide. </a:t>
            </a:r>
            <a:r>
              <a:rPr lang="en-US" dirty="0" smtClean="0"/>
              <a:t>As simulations are created by funding through Nursing or  partners at IPE simulation at JH SON, these will be made available on the MC, JHU or </a:t>
            </a:r>
            <a:r>
              <a:rPr lang="en-US" dirty="0" smtClean="0">
                <a:hlinkClick r:id="rId2"/>
              </a:rPr>
              <a:t>www.nursesupport.org</a:t>
            </a:r>
            <a:r>
              <a:rPr lang="en-US" dirty="0" smtClean="0"/>
              <a:t>  </a:t>
            </a:r>
          </a:p>
          <a:p>
            <a:endParaRPr lang="en-US" dirty="0"/>
          </a:p>
          <a:p>
            <a:endParaRPr lang="en-US" dirty="0"/>
          </a:p>
        </p:txBody>
      </p:sp>
    </p:spTree>
    <p:extLst>
      <p:ext uri="{BB962C8B-B14F-4D97-AF65-F5344CB8AC3E}">
        <p14:creationId xmlns:p14="http://schemas.microsoft.com/office/powerpoint/2010/main" val="2811347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Leadership Institute (LI)</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LI was </a:t>
            </a:r>
            <a:r>
              <a:rPr lang="en-US" dirty="0"/>
              <a:t>formed to address the need to develop nurse leaders for both academia and clinical practice. </a:t>
            </a:r>
            <a:endParaRPr lang="en-US" dirty="0" smtClean="0"/>
          </a:p>
          <a:p>
            <a:r>
              <a:rPr lang="en-US" dirty="0" smtClean="0"/>
              <a:t>Nurse </a:t>
            </a:r>
            <a:r>
              <a:rPr lang="en-US" dirty="0"/>
              <a:t>leaders across all levels should be involved in health care decisions and fill leadership positions on hospital boards, educational boards and community boards. </a:t>
            </a:r>
            <a:endParaRPr lang="en-US" dirty="0" smtClean="0"/>
          </a:p>
          <a:p>
            <a:r>
              <a:rPr lang="en-US" dirty="0" smtClean="0"/>
              <a:t>The 3 day </a:t>
            </a:r>
            <a:r>
              <a:rPr lang="en-US" dirty="0"/>
              <a:t>leadership </a:t>
            </a:r>
            <a:r>
              <a:rPr lang="en-US" dirty="0" smtClean="0"/>
              <a:t>institute </a:t>
            </a:r>
            <a:r>
              <a:rPr lang="en-US" dirty="0"/>
              <a:t>will be immersive </a:t>
            </a:r>
            <a:r>
              <a:rPr lang="en-US" dirty="0" smtClean="0"/>
              <a:t>experiential program that includes coaching over a year long mentoring engagement. 34-40 CNEs at completion</a:t>
            </a:r>
          </a:p>
          <a:p>
            <a:r>
              <a:rPr lang="en-US" dirty="0">
                <a:hlinkClick r:id="rId2"/>
              </a:rPr>
              <a:t>http://www.nursing.umaryland.edu/academics/pe/nli/ldi/application</a:t>
            </a:r>
            <a:r>
              <a:rPr lang="en-US" dirty="0" smtClean="0">
                <a:hlinkClick r:id="rId2"/>
              </a:rPr>
              <a:t>/</a:t>
            </a:r>
            <a:r>
              <a:rPr lang="en-US" dirty="0" smtClean="0"/>
              <a:t> </a:t>
            </a:r>
          </a:p>
          <a:p>
            <a:pPr marL="0" indent="0">
              <a:buNone/>
            </a:pPr>
            <a:r>
              <a:rPr lang="en-US" b="1" dirty="0" smtClean="0"/>
              <a:t>LI GOALS=  more nurse leaders </a:t>
            </a:r>
            <a:r>
              <a:rPr lang="mr-IN" b="1" dirty="0" smtClean="0"/>
              <a:t>–</a:t>
            </a:r>
            <a:r>
              <a:rPr lang="en-US" b="1" dirty="0" smtClean="0"/>
              <a:t>Due May 29, 2018</a:t>
            </a:r>
          </a:p>
          <a:p>
            <a:pPr marL="0" indent="0">
              <a:buNone/>
            </a:pPr>
            <a:r>
              <a:rPr lang="en-US" b="1" dirty="0" smtClean="0"/>
              <a:t>Starts September 1, 2018</a:t>
            </a:r>
            <a:endParaRPr lang="en-US" b="1" dirty="0"/>
          </a:p>
        </p:txBody>
      </p:sp>
    </p:spTree>
    <p:extLst>
      <p:ext uri="{BB962C8B-B14F-4D97-AF65-F5344CB8AC3E}">
        <p14:creationId xmlns:p14="http://schemas.microsoft.com/office/powerpoint/2010/main" val="19910742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NSP I Uses</a:t>
            </a:r>
            <a:endParaRPr lang="en-US" dirty="0"/>
          </a:p>
        </p:txBody>
      </p:sp>
      <p:sp>
        <p:nvSpPr>
          <p:cNvPr id="3" name="Content Placeholder 2"/>
          <p:cNvSpPr>
            <a:spLocks noGrp="1"/>
          </p:cNvSpPr>
          <p:nvPr>
            <p:ph idx="1"/>
          </p:nvPr>
        </p:nvSpPr>
        <p:spPr/>
        <p:txBody>
          <a:bodyPr/>
          <a:lstStyle/>
          <a:p>
            <a:r>
              <a:rPr lang="en-US" dirty="0" smtClean="0"/>
              <a:t>Hospital CNO determines budget request</a:t>
            </a:r>
            <a:endParaRPr lang="en-US" dirty="0"/>
          </a:p>
          <a:p>
            <a:endParaRPr lang="en-US" dirty="0" smtClean="0"/>
          </a:p>
          <a:p>
            <a:r>
              <a:rPr lang="en-US" dirty="0" smtClean="0"/>
              <a:t>Anything that promotes advancement of nurses: recruitment, retention, development</a:t>
            </a:r>
          </a:p>
          <a:p>
            <a:endParaRPr lang="en-US" dirty="0" smtClean="0"/>
          </a:p>
          <a:p>
            <a:r>
              <a:rPr lang="en-US" dirty="0" smtClean="0"/>
              <a:t>NSP I Evaluation 2017- renewal 2022</a:t>
            </a:r>
          </a:p>
          <a:p>
            <a:endParaRPr lang="en-US" dirty="0" smtClean="0"/>
          </a:p>
          <a:p>
            <a:r>
              <a:rPr lang="en-US" dirty="0" smtClean="0"/>
              <a:t>Renewed for five years until 2022</a:t>
            </a:r>
          </a:p>
          <a:p>
            <a:endParaRPr lang="en-US" dirty="0"/>
          </a:p>
        </p:txBody>
      </p:sp>
    </p:spTree>
    <p:extLst>
      <p:ext uri="{BB962C8B-B14F-4D97-AF65-F5344CB8AC3E}">
        <p14:creationId xmlns:p14="http://schemas.microsoft.com/office/powerpoint/2010/main" val="1412023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a:t>Hinderer, K., </a:t>
            </a:r>
            <a:r>
              <a:rPr lang="en-US" dirty="0" err="1"/>
              <a:t>Jarosinski</a:t>
            </a:r>
            <a:r>
              <a:rPr lang="en-US" dirty="0"/>
              <a:t>, J., </a:t>
            </a:r>
            <a:r>
              <a:rPr lang="en-US" dirty="0" err="1"/>
              <a:t>Seldomridge</a:t>
            </a:r>
            <a:r>
              <a:rPr lang="en-US" dirty="0"/>
              <a:t>, L., &amp; Reid, T. (2016). From expert clinician to </a:t>
            </a:r>
            <a:r>
              <a:rPr lang="en-US" dirty="0" err="1"/>
              <a:t>nurseeducator</a:t>
            </a:r>
            <a:r>
              <a:rPr lang="en-US" dirty="0"/>
              <a:t>: Outcomes of a faculty academy initiative. </a:t>
            </a:r>
            <a:r>
              <a:rPr lang="en-US" i="1" dirty="0"/>
              <a:t>Nurse Educator</a:t>
            </a:r>
            <a:r>
              <a:rPr lang="en-US" dirty="0"/>
              <a:t>, 41(4). doi:10.1097/NNE.0000000000000243.</a:t>
            </a:r>
          </a:p>
          <a:p>
            <a:endParaRPr lang="en-US" dirty="0" smtClean="0"/>
          </a:p>
          <a:p>
            <a:r>
              <a:rPr lang="en-US" dirty="0" smtClean="0"/>
              <a:t>Reid</a:t>
            </a:r>
            <a:r>
              <a:rPr lang="en-US" dirty="0"/>
              <a:t>, T., Hinderer, K., </a:t>
            </a:r>
            <a:r>
              <a:rPr lang="en-US" dirty="0" err="1"/>
              <a:t>Jarosinski</a:t>
            </a:r>
            <a:r>
              <a:rPr lang="en-US" dirty="0"/>
              <a:t>, J., Mister, B. &amp; </a:t>
            </a:r>
            <a:r>
              <a:rPr lang="en-US" dirty="0" err="1"/>
              <a:t>Seldomridge</a:t>
            </a:r>
            <a:r>
              <a:rPr lang="en-US" dirty="0"/>
              <a:t>, L. (2013). Expert clinician </a:t>
            </a:r>
            <a:r>
              <a:rPr lang="en-US" dirty="0" err="1"/>
              <a:t>toclinical</a:t>
            </a:r>
            <a:r>
              <a:rPr lang="en-US" dirty="0"/>
              <a:t> teacher: Developing a faculty academy and mentoring initiative. </a:t>
            </a:r>
            <a:r>
              <a:rPr lang="en-US" i="1" dirty="0" smtClean="0"/>
              <a:t>Nursing Education </a:t>
            </a:r>
            <a:r>
              <a:rPr lang="en-US" i="1" dirty="0"/>
              <a:t>in Practice</a:t>
            </a:r>
            <a:r>
              <a:rPr lang="en-US" dirty="0"/>
              <a:t>. March, 1-6.</a:t>
            </a:r>
          </a:p>
        </p:txBody>
      </p:sp>
    </p:spTree>
    <p:extLst>
      <p:ext uri="{BB962C8B-B14F-4D97-AF65-F5344CB8AC3E}">
        <p14:creationId xmlns:p14="http://schemas.microsoft.com/office/powerpoint/2010/main" val="3752694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2017 NSP I Evaluation/ Recommendations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a:t>Staff provided the following draft recommendations for programmatic changes to ensure continuous improvement in the FYs 2018-2022 NSP I program: </a:t>
            </a:r>
          </a:p>
          <a:p>
            <a:r>
              <a:rPr lang="en-US" dirty="0"/>
              <a:t>  Broaden the NSP goal to include all hospital-based registered nurses (RNs) </a:t>
            </a:r>
          </a:p>
          <a:p>
            <a:r>
              <a:rPr lang="en-US" dirty="0"/>
              <a:t>  Redefine categories for eligible funding </a:t>
            </a:r>
          </a:p>
          <a:p>
            <a:r>
              <a:rPr lang="en-US" dirty="0"/>
              <a:t>  Establish a NSP I Advisory Board </a:t>
            </a:r>
          </a:p>
          <a:p>
            <a:r>
              <a:rPr lang="en-US" dirty="0"/>
              <a:t>  Establish categories of initiatives not eligible for funding </a:t>
            </a:r>
          </a:p>
          <a:p>
            <a:r>
              <a:rPr lang="en-US" dirty="0"/>
              <a:t>  Revise forms to align with the data collection tool </a:t>
            </a:r>
          </a:p>
          <a:p>
            <a:r>
              <a:rPr lang="en-US" dirty="0"/>
              <a:t>  Develop and implement a new data reporting and analytic tool. </a:t>
            </a:r>
          </a:p>
          <a:p>
            <a:endParaRPr lang="en-US" dirty="0"/>
          </a:p>
        </p:txBody>
      </p:sp>
    </p:spTree>
    <p:extLst>
      <p:ext uri="{BB962C8B-B14F-4D97-AF65-F5344CB8AC3E}">
        <p14:creationId xmlns:p14="http://schemas.microsoft.com/office/powerpoint/2010/main" val="12202292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Recommendations</a:t>
            </a:r>
            <a:endParaRPr lang="en-US" dirty="0"/>
          </a:p>
        </p:txBody>
      </p:sp>
      <p:sp>
        <p:nvSpPr>
          <p:cNvPr id="3" name="Content Placeholder 2"/>
          <p:cNvSpPr>
            <a:spLocks noGrp="1"/>
          </p:cNvSpPr>
          <p:nvPr>
            <p:ph idx="1"/>
          </p:nvPr>
        </p:nvSpPr>
        <p:spPr/>
        <p:txBody>
          <a:bodyPr>
            <a:normAutofit fontScale="62500" lnSpcReduction="20000"/>
          </a:bodyPr>
          <a:lstStyle/>
          <a:p>
            <a:r>
              <a:rPr lang="en-US" dirty="0"/>
              <a:t>Education and career advancement. This area includes initiatives that support newly licensed or experienced RNs as they transition into practice or to new practice environments (i.e., nursing residency programs) and increase the number of new and advanced degree nurses (tuition assistance). Examples of initiatives include: </a:t>
            </a:r>
          </a:p>
          <a:p>
            <a:r>
              <a:rPr lang="en-US" dirty="0"/>
              <a:t>Nurse residency program </a:t>
            </a:r>
          </a:p>
          <a:p>
            <a:r>
              <a:rPr lang="en-US" dirty="0"/>
              <a:t>Orientation for critical need areas (i.e., emergency department) </a:t>
            </a:r>
          </a:p>
          <a:p>
            <a:r>
              <a:rPr lang="en-US" dirty="0"/>
              <a:t>Transitional (nurse refresher) program </a:t>
            </a:r>
          </a:p>
          <a:p>
            <a:r>
              <a:rPr lang="en-US" dirty="0"/>
              <a:t>RN tuition assistance </a:t>
            </a:r>
          </a:p>
          <a:p>
            <a:r>
              <a:rPr lang="en-US" dirty="0"/>
              <a:t>Nursing student tuition assistance </a:t>
            </a:r>
          </a:p>
          <a:p>
            <a:r>
              <a:rPr lang="en-US" dirty="0"/>
              <a:t>Patient quality and satisfaction. This area includes efforts that can demonstrate the link between improved nursing competency and better patient outcomes (certification). It also includes activities that develop nurses as lifelong learners and prepares them as leaders (continuing education). </a:t>
            </a:r>
          </a:p>
          <a:p>
            <a:endParaRPr lang="en-US" dirty="0"/>
          </a:p>
        </p:txBody>
      </p:sp>
    </p:spTree>
    <p:extLst>
      <p:ext uri="{BB962C8B-B14F-4D97-AF65-F5344CB8AC3E}">
        <p14:creationId xmlns:p14="http://schemas.microsoft.com/office/powerpoint/2010/main" val="19323950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Recommendations</a:t>
            </a:r>
            <a:endParaRPr lang="en-US" dirty="0"/>
          </a:p>
        </p:txBody>
      </p:sp>
      <p:sp>
        <p:nvSpPr>
          <p:cNvPr id="3" name="Content Placeholder 2"/>
          <p:cNvSpPr>
            <a:spLocks noGrp="1"/>
          </p:cNvSpPr>
          <p:nvPr>
            <p:ph idx="1"/>
          </p:nvPr>
        </p:nvSpPr>
        <p:spPr/>
        <p:txBody>
          <a:bodyPr>
            <a:normAutofit fontScale="70000" lnSpcReduction="20000"/>
          </a:bodyPr>
          <a:lstStyle/>
          <a:p>
            <a:r>
              <a:rPr lang="en-US" dirty="0"/>
              <a:t>RN professional certification </a:t>
            </a:r>
          </a:p>
          <a:p>
            <a:r>
              <a:rPr lang="en-US" dirty="0"/>
              <a:t>RN technical certification </a:t>
            </a:r>
          </a:p>
          <a:p>
            <a:r>
              <a:rPr lang="en-US" dirty="0"/>
              <a:t>RN continuing education </a:t>
            </a:r>
          </a:p>
          <a:p>
            <a:r>
              <a:rPr lang="en-US" dirty="0"/>
              <a:t>Advancing the practice of nursing. This area includes activities that advance the practice of nursing; provide clinical nurses with a voice in determining nursing practice, standards, and quality of care; and participation in national programs demonstrating nursing excellence. Examples of these activities include: </a:t>
            </a:r>
          </a:p>
          <a:p>
            <a:pPr lvl="1"/>
            <a:r>
              <a:rPr lang="en-US" sz="2400" dirty="0"/>
              <a:t>Nursing excellence (Magnet® or Pathway to Excellence® designation) </a:t>
            </a:r>
          </a:p>
          <a:p>
            <a:pPr lvl="1"/>
            <a:r>
              <a:rPr lang="en-US" sz="2400" dirty="0"/>
              <a:t>Shared governance model </a:t>
            </a:r>
          </a:p>
          <a:p>
            <a:pPr lvl="1"/>
            <a:r>
              <a:rPr lang="en-US" sz="2400" dirty="0"/>
              <a:t>Evidence-based practice, quality improvement, and/or research projects </a:t>
            </a:r>
          </a:p>
        </p:txBody>
      </p:sp>
    </p:spTree>
    <p:extLst>
      <p:ext uri="{BB962C8B-B14F-4D97-AF65-F5344CB8AC3E}">
        <p14:creationId xmlns:p14="http://schemas.microsoft.com/office/powerpoint/2010/main" val="46065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Full NSP I Evaluation Report</a:t>
            </a:r>
            <a:endParaRPr lang="en-US" dirty="0"/>
          </a:p>
        </p:txBody>
      </p:sp>
      <p:sp>
        <p:nvSpPr>
          <p:cNvPr id="3" name="Content Placeholder 2"/>
          <p:cNvSpPr>
            <a:spLocks noGrp="1"/>
          </p:cNvSpPr>
          <p:nvPr>
            <p:ph idx="1"/>
          </p:nvPr>
        </p:nvSpPr>
        <p:spPr/>
        <p:txBody>
          <a:bodyPr>
            <a:normAutofit/>
          </a:bodyPr>
          <a:lstStyle/>
          <a:p>
            <a:r>
              <a:rPr lang="en-US" dirty="0">
                <a:hlinkClick r:id="rId2"/>
              </a:rPr>
              <a:t>http://</a:t>
            </a:r>
            <a:r>
              <a:rPr lang="en-US" dirty="0" smtClean="0">
                <a:hlinkClick r:id="rId2"/>
              </a:rPr>
              <a:t>hscrc.maryland.gov/Documents/commission-meeting/2017/HSCRC-Public-pre-cm-Packet-2017-7-7.pdf</a:t>
            </a:r>
            <a:r>
              <a:rPr lang="en-US" dirty="0" smtClean="0"/>
              <a:t> </a:t>
            </a:r>
          </a:p>
          <a:p>
            <a:endParaRPr lang="en-US" dirty="0" smtClean="0"/>
          </a:p>
          <a:p>
            <a:r>
              <a:rPr lang="en-US" dirty="0" smtClean="0"/>
              <a:t>NSP I Renewal </a:t>
            </a:r>
            <a:r>
              <a:rPr lang="mr-IN" dirty="0" smtClean="0"/>
              <a:t>–</a:t>
            </a:r>
            <a:r>
              <a:rPr lang="en-US" dirty="0" smtClean="0"/>
              <a:t> evaluation due 2022</a:t>
            </a:r>
          </a:p>
          <a:p>
            <a:endParaRPr lang="en-US" dirty="0"/>
          </a:p>
          <a:p>
            <a:r>
              <a:rPr lang="en-US" dirty="0" smtClean="0"/>
              <a:t>NSP II Renewal </a:t>
            </a:r>
            <a:r>
              <a:rPr lang="mr-IN" dirty="0" smtClean="0"/>
              <a:t>–</a:t>
            </a:r>
            <a:r>
              <a:rPr lang="en-US" dirty="0" smtClean="0"/>
              <a:t> evaluation due 2020 </a:t>
            </a:r>
          </a:p>
          <a:p>
            <a:endParaRPr lang="en-US" dirty="0"/>
          </a:p>
        </p:txBody>
      </p:sp>
    </p:spTree>
    <p:extLst>
      <p:ext uri="{BB962C8B-B14F-4D97-AF65-F5344CB8AC3E}">
        <p14:creationId xmlns:p14="http://schemas.microsoft.com/office/powerpoint/2010/main" val="691730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NSP II’s RN Educator Funding</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endParaRPr lang="en-US" dirty="0" smtClean="0"/>
          </a:p>
          <a:p>
            <a:pPr marL="0" indent="0">
              <a:buNone/>
            </a:pPr>
            <a:r>
              <a:rPr lang="en-US" dirty="0" smtClean="0"/>
              <a:t>(</a:t>
            </a:r>
            <a:r>
              <a:rPr lang="en-US" dirty="0"/>
              <a:t>1</a:t>
            </a:r>
            <a:r>
              <a:rPr lang="en-US" sz="2600" dirty="0"/>
              <a:t>) </a:t>
            </a:r>
            <a:r>
              <a:rPr lang="en-US" sz="2600" dirty="0" smtClean="0"/>
              <a:t>Hal and Jo Cohen Graduate Nurse Faculty </a:t>
            </a:r>
            <a:r>
              <a:rPr lang="en-US" sz="2600" dirty="0"/>
              <a:t>Scholarships for students to complete the graduate education necessary to become nursing faculty at Maryland institutions of higher </a:t>
            </a:r>
            <a:r>
              <a:rPr lang="en-US" sz="2600" dirty="0" smtClean="0"/>
              <a:t>education or continue service as </a:t>
            </a:r>
            <a:r>
              <a:rPr lang="en-US" sz="2600" dirty="0" smtClean="0">
                <a:solidFill>
                  <a:srgbClr val="FF0000"/>
                </a:solidFill>
              </a:rPr>
              <a:t>hospital educators</a:t>
            </a:r>
            <a:r>
              <a:rPr lang="en-US" sz="2600" dirty="0" smtClean="0"/>
              <a:t> or professional development specialist </a:t>
            </a:r>
          </a:p>
          <a:p>
            <a:pPr marL="0" indent="0">
              <a:buNone/>
            </a:pPr>
            <a:r>
              <a:rPr lang="en-US" sz="2600" dirty="0" smtClean="0"/>
              <a:t>(</a:t>
            </a:r>
            <a:r>
              <a:rPr lang="en-US" sz="2600" dirty="0"/>
              <a:t>2) New Nurse Faculty Fellowships, for new nurse faculty hired by Maryland institutions to expand enrollments in their nursing programs, </a:t>
            </a:r>
            <a:endParaRPr lang="en-US" sz="2600" dirty="0" smtClean="0"/>
          </a:p>
          <a:p>
            <a:pPr marL="0" indent="0">
              <a:buNone/>
            </a:pPr>
            <a:r>
              <a:rPr lang="en-US" sz="2600" dirty="0" smtClean="0"/>
              <a:t>(</a:t>
            </a:r>
            <a:r>
              <a:rPr lang="en-US" sz="2600" dirty="0"/>
              <a:t>3) Nurse Educator Doctoral Grants for Practice and Dissertation Research for existing faculty to expedite doctoral degree </a:t>
            </a:r>
            <a:r>
              <a:rPr lang="en-US" sz="2600" dirty="0" smtClean="0"/>
              <a:t>completions </a:t>
            </a:r>
          </a:p>
          <a:p>
            <a:pPr marL="0" indent="0">
              <a:buNone/>
            </a:pPr>
            <a:r>
              <a:rPr lang="en-US" sz="2600" dirty="0" smtClean="0"/>
              <a:t>(</a:t>
            </a:r>
            <a:r>
              <a:rPr lang="en-US" sz="2600" dirty="0"/>
              <a:t>4) Simulation Resource Development </a:t>
            </a:r>
            <a:r>
              <a:rPr lang="en-US" sz="2600" dirty="0" smtClean="0"/>
              <a:t>for </a:t>
            </a:r>
            <a:r>
              <a:rPr lang="en-US" sz="2600" dirty="0"/>
              <a:t>nurse faculty to provide faculty development and user </a:t>
            </a:r>
            <a:r>
              <a:rPr lang="en-US" sz="2600" dirty="0" smtClean="0"/>
              <a:t>resources for </a:t>
            </a:r>
            <a:r>
              <a:rPr lang="en-US" sz="2600" dirty="0" smtClean="0">
                <a:solidFill>
                  <a:srgbClr val="FF0000"/>
                </a:solidFill>
              </a:rPr>
              <a:t>both academic and practice based nurses </a:t>
            </a:r>
            <a:r>
              <a:rPr lang="en-US" sz="2600" dirty="0">
                <a:solidFill>
                  <a:srgbClr val="FF0000"/>
                </a:solidFill>
              </a:rPr>
              <a:t>across all Maryland nursing programs </a:t>
            </a:r>
            <a:r>
              <a:rPr lang="en-US" sz="2600" dirty="0" smtClean="0">
                <a:solidFill>
                  <a:srgbClr val="FF0000"/>
                </a:solidFill>
              </a:rPr>
              <a:t>and hospitals </a:t>
            </a:r>
          </a:p>
          <a:p>
            <a:pPr marL="0" indent="0">
              <a:buNone/>
            </a:pPr>
            <a:r>
              <a:rPr lang="en-US" sz="2600" dirty="0">
                <a:solidFill>
                  <a:srgbClr val="FF0000"/>
                </a:solidFill>
                <a:hlinkClick r:id="rId2"/>
              </a:rPr>
              <a:t>https://cms.montgomerycollege.edu/mcsrc</a:t>
            </a:r>
            <a:r>
              <a:rPr lang="en-US" sz="2600" dirty="0" smtClean="0">
                <a:solidFill>
                  <a:srgbClr val="FF0000"/>
                </a:solidFill>
                <a:hlinkClick r:id="rId2"/>
              </a:rPr>
              <a:t>/</a:t>
            </a:r>
            <a:r>
              <a:rPr lang="en-US" sz="2600" dirty="0" smtClean="0">
                <a:solidFill>
                  <a:srgbClr val="FF0000"/>
                </a:solidFill>
              </a:rPr>
              <a:t> </a:t>
            </a:r>
          </a:p>
          <a:p>
            <a:pPr marL="0" indent="0">
              <a:buNone/>
            </a:pPr>
            <a:r>
              <a:rPr lang="en-US" sz="2600" dirty="0" smtClean="0"/>
              <a:t>(</a:t>
            </a:r>
            <a:r>
              <a:rPr lang="en-US" sz="2600" dirty="0"/>
              <a:t>5) Leadership Academy for Academic and Clinical Nurse Leaders to </a:t>
            </a:r>
            <a:r>
              <a:rPr lang="en-US" sz="2600" dirty="0">
                <a:solidFill>
                  <a:srgbClr val="FF0000"/>
                </a:solidFill>
              </a:rPr>
              <a:t>promote innovations between education and practice to lead change and advance </a:t>
            </a:r>
            <a:r>
              <a:rPr lang="en-US" sz="2600" dirty="0" smtClean="0">
                <a:solidFill>
                  <a:srgbClr val="FF0000"/>
                </a:solidFill>
              </a:rPr>
              <a:t>health in nursing programs and hospitals</a:t>
            </a:r>
            <a:r>
              <a:rPr lang="en-US" sz="2600" dirty="0" smtClean="0"/>
              <a:t>. </a:t>
            </a:r>
          </a:p>
          <a:p>
            <a:pPr marL="0" indent="0">
              <a:buNone/>
            </a:pPr>
            <a:r>
              <a:rPr lang="en-US" sz="2800" dirty="0">
                <a:hlinkClick r:id="rId3"/>
              </a:rPr>
              <a:t>https://youtu.be/XUdXNkcLtaA</a:t>
            </a:r>
            <a:r>
              <a:rPr lang="en-US" sz="2800" dirty="0"/>
              <a:t> and </a:t>
            </a:r>
            <a:r>
              <a:rPr lang="en-US" sz="2800" dirty="0">
                <a:hlinkClick r:id="rId4"/>
              </a:rPr>
              <a:t>https://youtu.be/e6VsbDunME4</a:t>
            </a:r>
            <a:r>
              <a:rPr lang="en-US" sz="2800" dirty="0"/>
              <a:t> </a:t>
            </a:r>
            <a:endParaRPr lang="en-US" sz="2600" dirty="0" smtClean="0"/>
          </a:p>
          <a:p>
            <a:pPr marL="0" indent="0">
              <a:buNone/>
            </a:pPr>
            <a:r>
              <a:rPr lang="en-US" sz="2600" dirty="0" smtClean="0"/>
              <a:t>(6) Inter-professional Education, </a:t>
            </a:r>
            <a:r>
              <a:rPr lang="en-US" sz="2600" dirty="0" smtClean="0">
                <a:solidFill>
                  <a:srgbClr val="FF0000"/>
                </a:solidFill>
              </a:rPr>
              <a:t>for nurse faculty and hospital nurses to meet goals for teamwork in healthcare </a:t>
            </a:r>
          </a:p>
          <a:p>
            <a:pPr marL="0" indent="0">
              <a:buNone/>
            </a:pPr>
            <a:r>
              <a:rPr lang="en-US" sz="2500" dirty="0" smtClean="0"/>
              <a:t>All programs on </a:t>
            </a:r>
            <a:r>
              <a:rPr lang="en-US" sz="2500" dirty="0" smtClean="0">
                <a:hlinkClick r:id="rId5"/>
              </a:rPr>
              <a:t>www.nursesupport.org</a:t>
            </a:r>
            <a:r>
              <a:rPr lang="en-US" sz="2500" dirty="0" smtClean="0"/>
              <a:t> </a:t>
            </a:r>
            <a:endParaRPr lang="en-US" sz="2500" dirty="0"/>
          </a:p>
        </p:txBody>
      </p:sp>
    </p:spTree>
    <p:extLst>
      <p:ext uri="{BB962C8B-B14F-4D97-AF65-F5344CB8AC3E}">
        <p14:creationId xmlns:p14="http://schemas.microsoft.com/office/powerpoint/2010/main" val="1704249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did it! What’s next?</a:t>
            </a:r>
            <a:endParaRPr lang="en-US" dirty="0"/>
          </a:p>
        </p:txBody>
      </p:sp>
      <p:sp>
        <p:nvSpPr>
          <p:cNvPr id="3" name="Content Placeholder 2"/>
          <p:cNvSpPr>
            <a:spLocks noGrp="1"/>
          </p:cNvSpPr>
          <p:nvPr>
            <p:ph idx="1"/>
          </p:nvPr>
        </p:nvSpPr>
        <p:spPr/>
        <p:txBody>
          <a:bodyPr/>
          <a:lstStyle/>
          <a:p>
            <a:r>
              <a:rPr lang="en-US" i="1" dirty="0"/>
              <a:t>“A leader is best when people barely know he exists, when his work is done, his aim fulfilled, they will say: we did it ourselves.” </a:t>
            </a:r>
            <a:r>
              <a:rPr lang="en-US" dirty="0"/>
              <a:t>- Lao Tzu</a:t>
            </a:r>
          </a:p>
          <a:p>
            <a:r>
              <a:rPr lang="en-US" dirty="0"/>
              <a:t>All of us have probably had a leader or coach who was able to bring out the very best of everyone on their team and achieve results that seemed impossible.  </a:t>
            </a:r>
            <a:endParaRPr lang="en-US" dirty="0" smtClean="0"/>
          </a:p>
          <a:p>
            <a:r>
              <a:rPr lang="en-US" dirty="0" smtClean="0"/>
              <a:t>The sky is the limit</a:t>
            </a:r>
            <a:r>
              <a:rPr lang="mr-IN" dirty="0" smtClean="0"/>
              <a:t>……</a:t>
            </a:r>
            <a:r>
              <a:rPr lang="en-US" dirty="0" smtClean="0"/>
              <a:t>set your sights high.</a:t>
            </a:r>
            <a:endParaRPr lang="en-US" dirty="0"/>
          </a:p>
          <a:p>
            <a:endParaRPr lang="en-US" dirty="0"/>
          </a:p>
        </p:txBody>
      </p:sp>
    </p:spTree>
    <p:extLst>
      <p:ext uri="{BB962C8B-B14F-4D97-AF65-F5344CB8AC3E}">
        <p14:creationId xmlns:p14="http://schemas.microsoft.com/office/powerpoint/2010/main" val="21239867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Questions</a:t>
            </a:r>
            <a:endParaRPr lang="en-US" dirty="0"/>
          </a:p>
        </p:txBody>
      </p:sp>
      <p:pic>
        <p:nvPicPr>
          <p:cNvPr id="4" name="Content Placeholder 3"/>
          <p:cNvPicPr>
            <a:picLocks noGrp="1" noChangeAspect="1"/>
          </p:cNvPicPr>
          <p:nvPr>
            <p:ph idx="1"/>
          </p:nvPr>
        </p:nvPicPr>
        <p:blipFill>
          <a:blip r:embed="rId2"/>
          <a:stretch>
            <a:fillRect/>
          </a:stretch>
        </p:blipFill>
        <p:spPr>
          <a:xfrm>
            <a:off x="2522489" y="2119313"/>
            <a:ext cx="4078385" cy="3603625"/>
          </a:xfrm>
        </p:spPr>
      </p:pic>
    </p:spTree>
    <p:extLst>
      <p:ext uri="{BB962C8B-B14F-4D97-AF65-F5344CB8AC3E}">
        <p14:creationId xmlns:p14="http://schemas.microsoft.com/office/powerpoint/2010/main" val="1227307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normAutofit fontScale="70000" lnSpcReduction="20000"/>
          </a:bodyPr>
          <a:lstStyle/>
          <a:p>
            <a:r>
              <a:rPr lang="en-US" dirty="0"/>
              <a:t>Eastern </a:t>
            </a:r>
            <a:r>
              <a:rPr lang="en-US" dirty="0" smtClean="0"/>
              <a:t>Shore- a special place to live and work</a:t>
            </a:r>
            <a:r>
              <a:rPr lang="en-US" dirty="0"/>
              <a:t/>
            </a:r>
            <a:br>
              <a:rPr lang="en-US" dirty="0"/>
            </a:br>
            <a:endParaRPr lang="en-US" dirty="0"/>
          </a:p>
          <a:p>
            <a:r>
              <a:rPr lang="en-US" dirty="0"/>
              <a:t>Faculty </a:t>
            </a:r>
            <a:r>
              <a:rPr lang="en-US" dirty="0" smtClean="0"/>
              <a:t>Academy- tangible demonstration of expertise</a:t>
            </a:r>
            <a:r>
              <a:rPr lang="en-US" dirty="0"/>
              <a:t/>
            </a:r>
            <a:br>
              <a:rPr lang="en-US" dirty="0"/>
            </a:br>
            <a:endParaRPr lang="en-US" dirty="0"/>
          </a:p>
          <a:p>
            <a:r>
              <a:rPr lang="en-US" dirty="0"/>
              <a:t>Mentoring </a:t>
            </a:r>
            <a:r>
              <a:rPr lang="en-US" dirty="0" smtClean="0"/>
              <a:t>Initiative- focus on the future/next generation</a:t>
            </a:r>
            <a:r>
              <a:rPr lang="en-US" dirty="0"/>
              <a:t/>
            </a:r>
            <a:br>
              <a:rPr lang="en-US" dirty="0"/>
            </a:br>
            <a:endParaRPr lang="en-US" dirty="0"/>
          </a:p>
          <a:p>
            <a:r>
              <a:rPr lang="en-US" dirty="0" smtClean="0"/>
              <a:t>Geographical- unique- historic place- talented folks</a:t>
            </a:r>
            <a:r>
              <a:rPr lang="en-US" dirty="0"/>
              <a:t/>
            </a:r>
            <a:br>
              <a:rPr lang="en-US" dirty="0"/>
            </a:br>
            <a:endParaRPr lang="en-US" dirty="0"/>
          </a:p>
          <a:p>
            <a:r>
              <a:rPr lang="en-US" dirty="0" smtClean="0"/>
              <a:t>Educational- early career advancement- take advantage of the many opportunities for RNs</a:t>
            </a:r>
            <a:r>
              <a:rPr lang="en-US" dirty="0"/>
              <a:t/>
            </a:r>
            <a:br>
              <a:rPr lang="en-US" dirty="0"/>
            </a:br>
            <a:endParaRPr lang="en-US" dirty="0"/>
          </a:p>
          <a:p>
            <a:r>
              <a:rPr lang="en-US" dirty="0" smtClean="0"/>
              <a:t>Relational- maintain connection with the faces, faculty and friends- you have met here</a:t>
            </a:r>
          </a:p>
          <a:p>
            <a:endParaRPr lang="en-US" dirty="0" smtClean="0"/>
          </a:p>
          <a:p>
            <a:r>
              <a:rPr lang="en-US" dirty="0" smtClean="0"/>
              <a:t>( Contact me: Peg Daw, </a:t>
            </a:r>
            <a:r>
              <a:rPr lang="en-US" dirty="0" err="1" smtClean="0"/>
              <a:t>peggy.daw@maryland.gov</a:t>
            </a:r>
            <a:r>
              <a:rPr lang="en-US" dirty="0" smtClean="0"/>
              <a:t>)</a:t>
            </a:r>
            <a:endParaRPr lang="en-US" dirty="0"/>
          </a:p>
          <a:p>
            <a:endParaRPr lang="en-US" dirty="0"/>
          </a:p>
        </p:txBody>
      </p:sp>
    </p:spTree>
    <p:extLst>
      <p:ext uri="{BB962C8B-B14F-4D97-AF65-F5344CB8AC3E}">
        <p14:creationId xmlns:p14="http://schemas.microsoft.com/office/powerpoint/2010/main" val="1022805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Presentations</a:t>
            </a:r>
            <a:endParaRPr lang="en-US" dirty="0"/>
          </a:p>
        </p:txBody>
      </p:sp>
      <p:sp>
        <p:nvSpPr>
          <p:cNvPr id="3" name="Content Placeholder 2"/>
          <p:cNvSpPr>
            <a:spLocks noGrp="1"/>
          </p:cNvSpPr>
          <p:nvPr>
            <p:ph idx="1"/>
          </p:nvPr>
        </p:nvSpPr>
        <p:spPr/>
        <p:txBody>
          <a:bodyPr>
            <a:normAutofit fontScale="55000" lnSpcReduction="20000"/>
          </a:bodyPr>
          <a:lstStyle/>
          <a:p>
            <a:endParaRPr lang="en-US" dirty="0" smtClean="0"/>
          </a:p>
          <a:p>
            <a:r>
              <a:rPr lang="en-US" dirty="0" smtClean="0"/>
              <a:t>ES-FAMI Team Presentation for 2018 (to be added)</a:t>
            </a:r>
          </a:p>
          <a:p>
            <a:endParaRPr lang="en-US" dirty="0" smtClean="0"/>
          </a:p>
          <a:p>
            <a:r>
              <a:rPr lang="en-US" dirty="0" smtClean="0"/>
              <a:t>Hauck</a:t>
            </a:r>
            <a:r>
              <a:rPr lang="en-US" dirty="0"/>
              <a:t>, B. &amp; Zahn, A. (2017). We want you! Lambda Eta Chapter-Sigma Theta Tau, </a:t>
            </a:r>
            <a:r>
              <a:rPr lang="en-US" dirty="0" smtClean="0"/>
              <a:t>Evidence Based </a:t>
            </a:r>
            <a:r>
              <a:rPr lang="en-US" dirty="0"/>
              <a:t>Research Conference. 4 April, 2017. Salisbury, MD</a:t>
            </a:r>
            <a:r>
              <a:rPr lang="en-US" dirty="0" smtClean="0"/>
              <a:t>.</a:t>
            </a:r>
          </a:p>
          <a:p>
            <a:endParaRPr lang="en-US" dirty="0" smtClean="0"/>
          </a:p>
          <a:p>
            <a:r>
              <a:rPr lang="en-US" dirty="0" smtClean="0"/>
              <a:t>Hinderer</a:t>
            </a:r>
            <a:r>
              <a:rPr lang="en-US" dirty="0"/>
              <a:t>, K., Reid, T., </a:t>
            </a:r>
            <a:r>
              <a:rPr lang="en-US" dirty="0" err="1"/>
              <a:t>Seldomridge</a:t>
            </a:r>
            <a:r>
              <a:rPr lang="en-US" dirty="0"/>
              <a:t>, L., &amp; </a:t>
            </a:r>
            <a:r>
              <a:rPr lang="en-US" dirty="0" err="1"/>
              <a:t>Jarosinski</a:t>
            </a:r>
            <a:r>
              <a:rPr lang="en-US" dirty="0"/>
              <a:t>, J. (2014). Who will replace us? </a:t>
            </a:r>
            <a:r>
              <a:rPr lang="en-US" dirty="0" smtClean="0"/>
              <a:t>Outcomes of </a:t>
            </a:r>
            <a:r>
              <a:rPr lang="en-US" dirty="0"/>
              <a:t>an initiative to increase clinical nursing faculty. NETNEP 5th International </a:t>
            </a:r>
            <a:r>
              <a:rPr lang="en-US" dirty="0" err="1"/>
              <a:t>NurseEducation</a:t>
            </a:r>
            <a:r>
              <a:rPr lang="en-US" dirty="0"/>
              <a:t> Conference, 22-25 June 2014 | </a:t>
            </a:r>
            <a:r>
              <a:rPr lang="en-US" dirty="0" err="1"/>
              <a:t>Noordwijkerhout</a:t>
            </a:r>
            <a:r>
              <a:rPr lang="en-US" dirty="0"/>
              <a:t>, The Netherlands</a:t>
            </a:r>
            <a:r>
              <a:rPr lang="en-US" dirty="0" smtClean="0"/>
              <a:t>.</a:t>
            </a:r>
          </a:p>
          <a:p>
            <a:endParaRPr lang="en-US" dirty="0" smtClean="0"/>
          </a:p>
          <a:p>
            <a:r>
              <a:rPr lang="en-US" dirty="0" err="1" smtClean="0"/>
              <a:t>Jarosinski</a:t>
            </a:r>
            <a:r>
              <a:rPr lang="en-US" dirty="0"/>
              <a:t>, J., Reid, T., Hinderer, K. &amp; </a:t>
            </a:r>
            <a:r>
              <a:rPr lang="en-US" dirty="0" err="1"/>
              <a:t>Seldomridge</a:t>
            </a:r>
            <a:r>
              <a:rPr lang="en-US" dirty="0"/>
              <a:t>, L. (2015). Developing expert clinicians </a:t>
            </a:r>
            <a:r>
              <a:rPr lang="en-US" dirty="0" smtClean="0"/>
              <a:t>into clinical </a:t>
            </a:r>
            <a:r>
              <a:rPr lang="en-US" dirty="0"/>
              <a:t>faculty: A mentoring-teaching experience. Sigma Theta Tau </a:t>
            </a:r>
            <a:r>
              <a:rPr lang="en-US" dirty="0" smtClean="0"/>
              <a:t>International Research </a:t>
            </a:r>
            <a:r>
              <a:rPr lang="en-US" dirty="0"/>
              <a:t>Congress, 22-27 July 2015, San Juan Puerto Rico</a:t>
            </a:r>
            <a:r>
              <a:rPr lang="en-US" dirty="0" smtClean="0"/>
              <a:t>.</a:t>
            </a:r>
          </a:p>
          <a:p>
            <a:endParaRPr lang="en-US" dirty="0" smtClean="0"/>
          </a:p>
          <a:p>
            <a:r>
              <a:rPr lang="en-US" dirty="0" smtClean="0"/>
              <a:t>Reid</a:t>
            </a:r>
            <a:r>
              <a:rPr lang="en-US" dirty="0"/>
              <a:t>, T., Hinderer, K., </a:t>
            </a:r>
            <a:r>
              <a:rPr lang="en-US" dirty="0" err="1"/>
              <a:t>Seldomridge</a:t>
            </a:r>
            <a:r>
              <a:rPr lang="en-US" dirty="0"/>
              <a:t>, L. &amp; </a:t>
            </a:r>
            <a:r>
              <a:rPr lang="en-US" dirty="0" err="1"/>
              <a:t>Jarosinski</a:t>
            </a:r>
            <a:r>
              <a:rPr lang="en-US" dirty="0"/>
              <a:t>, J. (2016). Using simulation-based </a:t>
            </a:r>
            <a:r>
              <a:rPr lang="en-US" dirty="0" smtClean="0"/>
              <a:t>activities to </a:t>
            </a:r>
            <a:r>
              <a:rPr lang="en-US" dirty="0"/>
              <a:t>prepare expert clinicians as adjunct nursing faculty. NETNEP 6th International </a:t>
            </a:r>
            <a:r>
              <a:rPr lang="en-US" dirty="0" smtClean="0"/>
              <a:t>Nurse Education </a:t>
            </a:r>
            <a:r>
              <a:rPr lang="en-US" dirty="0"/>
              <a:t>Conference, 3-6 April 2016. Brisbane, </a:t>
            </a:r>
            <a:r>
              <a:rPr lang="en-US" dirty="0" smtClean="0"/>
              <a:t>Australia</a:t>
            </a:r>
            <a:endParaRPr lang="en-US" dirty="0"/>
          </a:p>
        </p:txBody>
      </p:sp>
    </p:spTree>
    <p:extLst>
      <p:ext uri="{BB962C8B-B14F-4D97-AF65-F5344CB8AC3E}">
        <p14:creationId xmlns:p14="http://schemas.microsoft.com/office/powerpoint/2010/main" val="505358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Presentations</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Reid</a:t>
            </a:r>
            <a:r>
              <a:rPr lang="en-US" dirty="0"/>
              <a:t>, T., </a:t>
            </a:r>
            <a:r>
              <a:rPr lang="en-US" dirty="0" err="1"/>
              <a:t>Seldomridge</a:t>
            </a:r>
            <a:r>
              <a:rPr lang="en-US" dirty="0"/>
              <a:t>, L., &amp; </a:t>
            </a:r>
            <a:r>
              <a:rPr lang="en-US" dirty="0" err="1"/>
              <a:t>Jarosinski</a:t>
            </a:r>
            <a:r>
              <a:rPr lang="en-US" dirty="0"/>
              <a:t>, J. (2017). Eastern Shore Faculty Academy </a:t>
            </a:r>
            <a:r>
              <a:rPr lang="en-US" dirty="0" smtClean="0"/>
              <a:t>and Mentorship </a:t>
            </a:r>
            <a:r>
              <a:rPr lang="en-US" dirty="0"/>
              <a:t>Initiative (ES-FAMI): A forward thinking collaboration to develop a </a:t>
            </a:r>
            <a:r>
              <a:rPr lang="en-US" dirty="0" smtClean="0"/>
              <a:t>diverse clinical </a:t>
            </a:r>
            <a:r>
              <a:rPr lang="en-US" dirty="0"/>
              <a:t>faculty workforce. Maryland Action Coalition, 22 May, 2017. </a:t>
            </a:r>
            <a:r>
              <a:rPr lang="en-US" dirty="0" smtClean="0"/>
              <a:t>Baltimore, Maryland.</a:t>
            </a:r>
          </a:p>
          <a:p>
            <a:endParaRPr lang="en-US" dirty="0" smtClean="0"/>
          </a:p>
          <a:p>
            <a:r>
              <a:rPr lang="en-US" dirty="0" err="1" smtClean="0"/>
              <a:t>Seldomridge</a:t>
            </a:r>
            <a:r>
              <a:rPr lang="en-US" dirty="0"/>
              <a:t>, L., &amp; </a:t>
            </a:r>
            <a:r>
              <a:rPr lang="en-US" dirty="0" err="1"/>
              <a:t>Jarosinski</a:t>
            </a:r>
            <a:r>
              <a:rPr lang="en-US" dirty="0"/>
              <a:t>, J. (2017). A structured mentorship program to support </a:t>
            </a:r>
            <a:r>
              <a:rPr lang="en-US" dirty="0" smtClean="0"/>
              <a:t>expert clinicians </a:t>
            </a:r>
            <a:r>
              <a:rPr lang="en-US" dirty="0"/>
              <a:t>in new roles as clinical faculty. Sigma Theta Tau 28th International </a:t>
            </a:r>
            <a:r>
              <a:rPr lang="en-US" dirty="0" smtClean="0"/>
              <a:t>Nursing Research </a:t>
            </a:r>
            <a:r>
              <a:rPr lang="en-US" dirty="0"/>
              <a:t>Conference, 27-31 July. Dublin, Ireland</a:t>
            </a:r>
            <a:r>
              <a:rPr lang="en-US" dirty="0" smtClean="0"/>
              <a:t>.</a:t>
            </a:r>
          </a:p>
          <a:p>
            <a:endParaRPr lang="en-US" dirty="0" smtClean="0"/>
          </a:p>
          <a:p>
            <a:r>
              <a:rPr lang="en-US" dirty="0" err="1" smtClean="0"/>
              <a:t>Seldomridge</a:t>
            </a:r>
            <a:r>
              <a:rPr lang="en-US" dirty="0"/>
              <a:t>, L., </a:t>
            </a:r>
            <a:r>
              <a:rPr lang="en-US" dirty="0" err="1"/>
              <a:t>Jarosinski</a:t>
            </a:r>
            <a:r>
              <a:rPr lang="en-US" dirty="0"/>
              <a:t>, J., &amp; Reid, T. (2017). Learning how to teach: Using simulation </a:t>
            </a:r>
            <a:r>
              <a:rPr lang="en-US" dirty="0" smtClean="0"/>
              <a:t>to prepare </a:t>
            </a:r>
            <a:r>
              <a:rPr lang="en-US" dirty="0"/>
              <a:t>expert nurses as new part-time clinical faculty. Maryland Nurses’ </a:t>
            </a:r>
            <a:r>
              <a:rPr lang="en-US" dirty="0" smtClean="0"/>
              <a:t>Association District </a:t>
            </a:r>
            <a:r>
              <a:rPr lang="en-US" dirty="0"/>
              <a:t>2 Education Summit, 23 April, 2017, Elkridge, Maryland</a:t>
            </a:r>
            <a:r>
              <a:rPr lang="en-US" dirty="0" smtClean="0"/>
              <a:t>.</a:t>
            </a:r>
          </a:p>
          <a:p>
            <a:endParaRPr lang="en-US" dirty="0" smtClean="0"/>
          </a:p>
          <a:p>
            <a:r>
              <a:rPr lang="en-US" dirty="0" err="1" smtClean="0"/>
              <a:t>Seldomridge</a:t>
            </a:r>
            <a:r>
              <a:rPr lang="en-US" dirty="0"/>
              <a:t>, L., </a:t>
            </a:r>
            <a:r>
              <a:rPr lang="en-US" dirty="0" err="1"/>
              <a:t>Jarosinski</a:t>
            </a:r>
            <a:r>
              <a:rPr lang="en-US" dirty="0"/>
              <a:t>, J., &amp; Reid, T. (2017). Eastern Shore Faculty Academy </a:t>
            </a:r>
            <a:r>
              <a:rPr lang="en-US" dirty="0" smtClean="0"/>
              <a:t>and Mentorship </a:t>
            </a:r>
            <a:r>
              <a:rPr lang="en-US" dirty="0"/>
              <a:t>Initiative (ES-FAMI): Developing a diverse clinical faculty workforce. NSP-2 Project Directors Meeting, 27 June, 2017. Wye Mills, MD</a:t>
            </a:r>
          </a:p>
        </p:txBody>
      </p:sp>
    </p:spTree>
    <p:extLst>
      <p:ext uri="{BB962C8B-B14F-4D97-AF65-F5344CB8AC3E}">
        <p14:creationId xmlns:p14="http://schemas.microsoft.com/office/powerpoint/2010/main" val="1710501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Presentations</a:t>
            </a:r>
            <a:endParaRPr lang="en-US" dirty="0"/>
          </a:p>
        </p:txBody>
      </p:sp>
      <p:sp>
        <p:nvSpPr>
          <p:cNvPr id="3" name="Content Placeholder 2"/>
          <p:cNvSpPr>
            <a:spLocks noGrp="1"/>
          </p:cNvSpPr>
          <p:nvPr>
            <p:ph idx="1"/>
          </p:nvPr>
        </p:nvSpPr>
        <p:spPr/>
        <p:txBody>
          <a:bodyPr>
            <a:normAutofit fontScale="55000" lnSpcReduction="20000"/>
          </a:bodyPr>
          <a:lstStyle/>
          <a:p>
            <a:r>
              <a:rPr lang="en-US" dirty="0" err="1" smtClean="0"/>
              <a:t>Seldomridge</a:t>
            </a:r>
            <a:r>
              <a:rPr lang="en-US" dirty="0"/>
              <a:t>, L., </a:t>
            </a:r>
            <a:r>
              <a:rPr lang="en-US" dirty="0" err="1"/>
              <a:t>Jarosinski</a:t>
            </a:r>
            <a:r>
              <a:rPr lang="en-US" dirty="0"/>
              <a:t>, J., Reid, T., &amp; Hinderer, K. (2016). Eastern Shore Faculty </a:t>
            </a:r>
            <a:r>
              <a:rPr lang="en-US" dirty="0" smtClean="0"/>
              <a:t>Academy and </a:t>
            </a:r>
            <a:r>
              <a:rPr lang="en-US" dirty="0"/>
              <a:t>Mentorship Initiative: A hybrid experience to develop expects clinicians as </a:t>
            </a:r>
            <a:r>
              <a:rPr lang="en-US" dirty="0" smtClean="0"/>
              <a:t>clinical faculty</a:t>
            </a:r>
            <a:r>
              <a:rPr lang="en-US" dirty="0"/>
              <a:t>. Maryland Action Coalition Summit, June 27, 2016, Baltimore, MD</a:t>
            </a:r>
            <a:r>
              <a:rPr lang="en-US" dirty="0" smtClean="0"/>
              <a:t>.</a:t>
            </a:r>
          </a:p>
          <a:p>
            <a:endParaRPr lang="en-US" dirty="0" smtClean="0"/>
          </a:p>
          <a:p>
            <a:r>
              <a:rPr lang="en-US" dirty="0" err="1" smtClean="0"/>
              <a:t>Seldomridge</a:t>
            </a:r>
            <a:r>
              <a:rPr lang="en-US" dirty="0"/>
              <a:t>, L., Reid, T., </a:t>
            </a:r>
            <a:r>
              <a:rPr lang="en-US" dirty="0" err="1"/>
              <a:t>Jarosinski</a:t>
            </a:r>
            <a:r>
              <a:rPr lang="en-US" dirty="0"/>
              <a:t>, J. &amp; Hinderer, K. (2015). Strategies for developing </a:t>
            </a:r>
            <a:r>
              <a:rPr lang="en-US" dirty="0" smtClean="0"/>
              <a:t>expert clinicians </a:t>
            </a:r>
            <a:r>
              <a:rPr lang="en-US" dirty="0"/>
              <a:t>into clinical faculty: Lessons learned from a hybrid faculty </a:t>
            </a:r>
            <a:r>
              <a:rPr lang="en-US" dirty="0" smtClean="0"/>
              <a:t>academy experience</a:t>
            </a:r>
            <a:r>
              <a:rPr lang="en-US" dirty="0"/>
              <a:t>. Sigma Theta Tau Biennial Convention, 7-11 November 2015, Las Vegas</a:t>
            </a:r>
            <a:r>
              <a:rPr lang="en-US" dirty="0" smtClean="0"/>
              <a:t>, NV.</a:t>
            </a:r>
          </a:p>
          <a:p>
            <a:endParaRPr lang="en-US" dirty="0" smtClean="0"/>
          </a:p>
          <a:p>
            <a:r>
              <a:rPr lang="en-US" dirty="0" err="1" smtClean="0"/>
              <a:t>Seldomridge</a:t>
            </a:r>
            <a:r>
              <a:rPr lang="en-US" dirty="0"/>
              <a:t>, L. Reid, T., Hinderer, K., &amp; </a:t>
            </a:r>
            <a:r>
              <a:rPr lang="en-US" dirty="0" err="1"/>
              <a:t>Jarosinski</a:t>
            </a:r>
            <a:r>
              <a:rPr lang="en-US" dirty="0"/>
              <a:t>, J. (2013). Creating clinical educators </a:t>
            </a:r>
            <a:r>
              <a:rPr lang="en-US" dirty="0" smtClean="0"/>
              <a:t>from clinicians</a:t>
            </a:r>
            <a:r>
              <a:rPr lang="en-US" dirty="0"/>
              <a:t>: The Eastern Shore Faculty Academy and Mentorship Initiative. </a:t>
            </a:r>
            <a:r>
              <a:rPr lang="en-US" dirty="0" err="1"/>
              <a:t>MarylandNurses</a:t>
            </a:r>
            <a:r>
              <a:rPr lang="en-US" dirty="0"/>
              <a:t> Association Annual Convention, October 10, 2013</a:t>
            </a:r>
            <a:r>
              <a:rPr lang="en-US" dirty="0" smtClean="0"/>
              <a:t>.</a:t>
            </a:r>
          </a:p>
          <a:p>
            <a:endParaRPr lang="en-US" dirty="0" smtClean="0"/>
          </a:p>
          <a:p>
            <a:r>
              <a:rPr lang="en-US" dirty="0" smtClean="0"/>
              <a:t>Also </a:t>
            </a:r>
            <a:r>
              <a:rPr lang="en-US" dirty="0"/>
              <a:t>of note, ES-FAMI is listed on the Health Alliance </a:t>
            </a:r>
            <a:r>
              <a:rPr lang="en-US" dirty="0" err="1"/>
              <a:t>MidAmerica</a:t>
            </a:r>
            <a:r>
              <a:rPr lang="en-US" dirty="0"/>
              <a:t> website </a:t>
            </a:r>
            <a:r>
              <a:rPr lang="en-US" dirty="0" err="1"/>
              <a:t>at:http</a:t>
            </a:r>
            <a:r>
              <a:rPr lang="en-US" dirty="0"/>
              <a:t>://</a:t>
            </a:r>
            <a:r>
              <a:rPr lang="en-US" dirty="0" err="1"/>
              <a:t>kchealthcareers.com</a:t>
            </a:r>
            <a:r>
              <a:rPr lang="en-US" dirty="0"/>
              <a:t>/clinical-faculty-academy/clinical-faculty-academy/clinical-faculty-academy-</a:t>
            </a:r>
            <a:r>
              <a:rPr lang="en-US" dirty="0" err="1"/>
              <a:t>faqs</a:t>
            </a:r>
            <a:r>
              <a:rPr lang="en-US" dirty="0" smtClean="0"/>
              <a:t>/ </a:t>
            </a:r>
            <a:endParaRPr lang="en-US" dirty="0"/>
          </a:p>
          <a:p>
            <a:endParaRPr lang="en-US" dirty="0"/>
          </a:p>
        </p:txBody>
      </p:sp>
    </p:spTree>
    <p:extLst>
      <p:ext uri="{BB962C8B-B14F-4D97-AF65-F5344CB8AC3E}">
        <p14:creationId xmlns:p14="http://schemas.microsoft.com/office/powerpoint/2010/main" val="33649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Outcomes</a:t>
            </a:r>
            <a:endParaRPr lang="en-US" dirty="0"/>
          </a:p>
        </p:txBody>
      </p:sp>
      <p:sp>
        <p:nvSpPr>
          <p:cNvPr id="3" name="Content Placeholder 2"/>
          <p:cNvSpPr>
            <a:spLocks noGrp="1"/>
          </p:cNvSpPr>
          <p:nvPr>
            <p:ph idx="1"/>
          </p:nvPr>
        </p:nvSpPr>
        <p:spPr/>
        <p:txBody>
          <a:bodyPr/>
          <a:lstStyle/>
          <a:p>
            <a:r>
              <a:rPr lang="en-US" dirty="0" smtClean="0"/>
              <a:t>32% of the ES-FAMI participants have enrolled in or completed a graduate degree program</a:t>
            </a:r>
          </a:p>
          <a:p>
            <a:r>
              <a:rPr lang="en-US" dirty="0" smtClean="0"/>
              <a:t>MSN (64%) Doctorate (32%)</a:t>
            </a:r>
          </a:p>
          <a:p>
            <a:r>
              <a:rPr lang="en-US" dirty="0"/>
              <a:t>61% of </a:t>
            </a:r>
            <a:r>
              <a:rPr lang="en-US" dirty="0" smtClean="0"/>
              <a:t>94 ES-FAMI </a:t>
            </a:r>
            <a:r>
              <a:rPr lang="en-US" dirty="0"/>
              <a:t>graduates </a:t>
            </a:r>
            <a:r>
              <a:rPr lang="en-US" dirty="0" smtClean="0"/>
              <a:t>as of Aug 31, 2017- have </a:t>
            </a:r>
            <a:r>
              <a:rPr lang="en-US" dirty="0"/>
              <a:t>taken teaching positions with one of </a:t>
            </a:r>
            <a:r>
              <a:rPr lang="en-US" dirty="0" smtClean="0"/>
              <a:t>the partner </a:t>
            </a:r>
            <a:r>
              <a:rPr lang="en-US" dirty="0"/>
              <a:t>schools, 50 in part-time positions and 7 in full time positions.</a:t>
            </a:r>
          </a:p>
        </p:txBody>
      </p:sp>
    </p:spTree>
    <p:extLst>
      <p:ext uri="{BB962C8B-B14F-4D97-AF65-F5344CB8AC3E}">
        <p14:creationId xmlns:p14="http://schemas.microsoft.com/office/powerpoint/2010/main" val="258922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Mentoring in Academia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 </a:t>
            </a:r>
            <a:r>
              <a:rPr lang="en-US" b="1" dirty="0">
                <a:solidFill>
                  <a:srgbClr val="FF0000"/>
                </a:solidFill>
              </a:rPr>
              <a:t>safe, supportive environment </a:t>
            </a:r>
            <a:r>
              <a:rPr lang="en-US" dirty="0"/>
              <a:t>is essential in promoting mentoring relationships. </a:t>
            </a:r>
            <a:endParaRPr lang="en-US" dirty="0" smtClean="0"/>
          </a:p>
          <a:p>
            <a:r>
              <a:rPr lang="en-US" dirty="0" smtClean="0"/>
              <a:t>It </a:t>
            </a:r>
            <a:r>
              <a:rPr lang="en-US" dirty="0"/>
              <a:t>is more important that mentors have certain characteristics—such as </a:t>
            </a:r>
            <a:r>
              <a:rPr lang="en-US" b="1" dirty="0">
                <a:solidFill>
                  <a:srgbClr val="FF0000"/>
                </a:solidFill>
              </a:rPr>
              <a:t>approachability, openness, and ability to see potential, give constructive feedback, and ask tough questions</a:t>
            </a:r>
            <a:r>
              <a:rPr lang="en-US" dirty="0"/>
              <a:t>—than to be a perfect match with mentees when it comes to content expertise. </a:t>
            </a:r>
            <a:endParaRPr lang="en-US" dirty="0" smtClean="0"/>
          </a:p>
          <a:p>
            <a:r>
              <a:rPr lang="en-US" dirty="0" smtClean="0"/>
              <a:t>There </a:t>
            </a:r>
            <a:r>
              <a:rPr lang="en-US" dirty="0"/>
              <a:t>is as much to gain in being a mentor as in being mentored. </a:t>
            </a:r>
            <a:endParaRPr lang="en-US" dirty="0" smtClean="0"/>
          </a:p>
          <a:p>
            <a:r>
              <a:rPr lang="en-US" dirty="0" smtClean="0"/>
              <a:t>Becoming </a:t>
            </a:r>
            <a:r>
              <a:rPr lang="en-US" dirty="0"/>
              <a:t>an outstanding teacher is a lifelong commitment, which mentorship helps facilitate</a:t>
            </a:r>
            <a:r>
              <a:rPr lang="en-US" dirty="0" smtClean="0"/>
              <a:t>.</a:t>
            </a:r>
          </a:p>
          <a:p>
            <a:r>
              <a:rPr lang="en-US" dirty="0">
                <a:hlinkClick r:id="rId2"/>
              </a:rPr>
              <a:t>https://</a:t>
            </a:r>
            <a:r>
              <a:rPr lang="en-US" dirty="0" smtClean="0">
                <a:hlinkClick r:id="rId2"/>
              </a:rPr>
              <a:t>www.reflectionsonnursingleadership.org/features/more-features/from-clinician-to-educator-supportive-mentoring-is-key</a:t>
            </a:r>
            <a:r>
              <a:rPr lang="en-US" dirty="0" smtClean="0"/>
              <a:t> </a:t>
            </a:r>
            <a:endParaRPr lang="en-US" dirty="0"/>
          </a:p>
        </p:txBody>
      </p:sp>
    </p:spTree>
    <p:extLst>
      <p:ext uri="{BB962C8B-B14F-4D97-AF65-F5344CB8AC3E}">
        <p14:creationId xmlns:p14="http://schemas.microsoft.com/office/powerpoint/2010/main" val="1837347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ES-FAMI Leaders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What do Followers want in a Leader?</a:t>
            </a:r>
            <a:endParaRPr lang="en-US" dirty="0"/>
          </a:p>
          <a:p>
            <a:r>
              <a:rPr lang="en-US" dirty="0"/>
              <a:t>Successful leaders are unable to achieve goals without inspired and motivated followers. We have all probably observed nurses who have been placed into leadership positions, had the formal title of leader but are not successful in capturing the heart and soul of those they lead. </a:t>
            </a:r>
            <a:endParaRPr lang="en-US" dirty="0" smtClean="0"/>
          </a:p>
          <a:p>
            <a:r>
              <a:rPr lang="en-US" dirty="0" smtClean="0"/>
              <a:t>John </a:t>
            </a:r>
            <a:r>
              <a:rPr lang="en-US" dirty="0"/>
              <a:t>Maxwell in his book </a:t>
            </a:r>
            <a:r>
              <a:rPr lang="en-US" i="1" dirty="0"/>
              <a:t>21 Irrefutable Laws of Leadership </a:t>
            </a:r>
            <a:r>
              <a:rPr lang="en-US" dirty="0"/>
              <a:t>makes the important point that </a:t>
            </a:r>
            <a:r>
              <a:rPr lang="en-US" b="1" dirty="0">
                <a:solidFill>
                  <a:srgbClr val="FF0000"/>
                </a:solidFill>
              </a:rPr>
              <a:t>leadership is above all the ability to influence others</a:t>
            </a:r>
            <a:r>
              <a:rPr lang="en-US" dirty="0"/>
              <a:t>. </a:t>
            </a:r>
          </a:p>
        </p:txBody>
      </p:sp>
    </p:spTree>
    <p:extLst>
      <p:ext uri="{BB962C8B-B14F-4D97-AF65-F5344CB8AC3E}">
        <p14:creationId xmlns:p14="http://schemas.microsoft.com/office/powerpoint/2010/main" val="9164430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768</TotalTime>
  <Words>2513</Words>
  <Application>Microsoft Office PowerPoint</Application>
  <PresentationFormat>On-screen Show (4:3)</PresentationFormat>
  <Paragraphs>340</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Pushpin</vt:lpstr>
      <vt:lpstr>  Eastern Shore Faculty Academy and Mentoring Initiative (ES-FAMI) 2011-2020</vt:lpstr>
      <vt:lpstr>NSP II Grants to ES-FAMI</vt:lpstr>
      <vt:lpstr>Publications</vt:lpstr>
      <vt:lpstr>Presentations</vt:lpstr>
      <vt:lpstr>Presentations</vt:lpstr>
      <vt:lpstr>Presentations</vt:lpstr>
      <vt:lpstr>Positive Outcomes</vt:lpstr>
      <vt:lpstr>Mentoring in Academia </vt:lpstr>
      <vt:lpstr>ES-FAMI Leaders</vt:lpstr>
      <vt:lpstr>Key Qualities of Leaders </vt:lpstr>
      <vt:lpstr>Nurse Education Research Conference- 4/19-4/21/18</vt:lpstr>
      <vt:lpstr>Celebration and Launch</vt:lpstr>
      <vt:lpstr>Health Services Cost Review Commission</vt:lpstr>
      <vt:lpstr>HSCRC and CMS Agreement</vt:lpstr>
      <vt:lpstr>Nurse Support Programs</vt:lpstr>
      <vt:lpstr>Maryland Higher Education Commission</vt:lpstr>
      <vt:lpstr>Role of NSP II </vt:lpstr>
      <vt:lpstr>Academia and Practice</vt:lpstr>
      <vt:lpstr>CNO Challenges</vt:lpstr>
      <vt:lpstr>Job Titles for PDS Roles</vt:lpstr>
      <vt:lpstr>CNO Survey – Job Titles</vt:lpstr>
      <vt:lpstr>Maryland Needs RNs</vt:lpstr>
      <vt:lpstr>What do RNs need?</vt:lpstr>
      <vt:lpstr>Hal and Jo Cohen GNF Scholarship</vt:lpstr>
      <vt:lpstr>New Nurse Faculty Fellowship</vt:lpstr>
      <vt:lpstr>Nurse Educator Doctoral Grants for Practice and Dissertation Research (NEDG)</vt:lpstr>
      <vt:lpstr>Clinical Simulation Resource Consortium (CSRC) and Inter-professional Education</vt:lpstr>
      <vt:lpstr>Leadership Institute (LI)</vt:lpstr>
      <vt:lpstr>NSP I Uses</vt:lpstr>
      <vt:lpstr>2017 NSP I Evaluation/ Recommendations</vt:lpstr>
      <vt:lpstr>Final Recommendations</vt:lpstr>
      <vt:lpstr>Final Recommendations</vt:lpstr>
      <vt:lpstr>Full NSP I Evaluation Report</vt:lpstr>
      <vt:lpstr>NSP II’s RN Educator Funding</vt:lpstr>
      <vt:lpstr>You did it! What’s next?</vt:lpstr>
      <vt:lpstr>Questions</vt:lpstr>
      <vt:lpstr>Final Thoughts</vt:lpstr>
    </vt:vector>
  </TitlesOfParts>
  <Company>MD Higher Education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 Peggy</dc:creator>
  <cp:lastModifiedBy>Kimberly Ford</cp:lastModifiedBy>
  <cp:revision>52</cp:revision>
  <cp:lastPrinted>2016-03-03T20:48:25Z</cp:lastPrinted>
  <dcterms:created xsi:type="dcterms:W3CDTF">2016-03-03T14:38:04Z</dcterms:created>
  <dcterms:modified xsi:type="dcterms:W3CDTF">2018-06-26T20:57:53Z</dcterms:modified>
</cp:coreProperties>
</file>