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318" r:id="rId2"/>
    <p:sldId id="292" r:id="rId3"/>
    <p:sldId id="293" r:id="rId4"/>
    <p:sldId id="294" r:id="rId5"/>
    <p:sldId id="295" r:id="rId6"/>
    <p:sldId id="319" r:id="rId7"/>
    <p:sldId id="297" r:id="rId8"/>
    <p:sldId id="296" r:id="rId9"/>
    <p:sldId id="298" r:id="rId10"/>
    <p:sldId id="321" r:id="rId11"/>
    <p:sldId id="320" r:id="rId12"/>
    <p:sldId id="31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3" autoAdjust="0"/>
    <p:restoredTop sz="88568" autoAdjust="0"/>
  </p:normalViewPr>
  <p:slideViewPr>
    <p:cSldViewPr snapToGrid="0" snapToObjects="1">
      <p:cViewPr varScale="1">
        <p:scale>
          <a:sx n="104" d="100"/>
          <a:sy n="104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7A732-F802-4E65-8F75-89A11318D70D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E4866-4561-4F79-907B-0749BB77F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65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 Rejected application – we rejected them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Cancelled Application – we canceled the application because all spaces were full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applications withdrew – they chose to withdraw their application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Cancelled applications – not complete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E4866-4561-4F79-907B-0749BB77FD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54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Students:  2 African American, 5 </a:t>
            </a:r>
            <a:r>
              <a:rPr lang="en-US" dirty="0" err="1" smtClean="0"/>
              <a:t>caucasion</a:t>
            </a:r>
            <a:r>
              <a:rPr lang="en-US" dirty="0" smtClean="0"/>
              <a:t>,</a:t>
            </a:r>
            <a:r>
              <a:rPr lang="en-US" baseline="0" dirty="0" smtClean="0"/>
              <a:t>   1  Native American 5 Asian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E4866-4561-4F79-907B-0749BB77FD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25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E4866-4561-4F79-907B-0749BB77FD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93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7A4B3-F8F7-0C4B-8488-75AAAC4ABD20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A4024-9BE3-154F-A06D-CD2277C0E9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31112" y="744583"/>
            <a:ext cx="8468751" cy="3526971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Family Nurse Practitioner Specialty Expansion to universities at Shady Grove</a:t>
            </a:r>
            <a:br>
              <a:rPr lang="en-US" dirty="0" smtClean="0"/>
            </a:br>
            <a:r>
              <a:rPr lang="en-US" dirty="0" smtClean="0"/>
              <a:t>Year One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 rot="10800000" flipV="1">
            <a:off x="4075611" y="3984172"/>
            <a:ext cx="4624252" cy="1345474"/>
          </a:xfrm>
        </p:spPr>
        <p:txBody>
          <a:bodyPr>
            <a:normAutofit/>
          </a:bodyPr>
          <a:lstStyle/>
          <a:p>
            <a:r>
              <a:rPr lang="en-US" sz="1800" dirty="0" smtClean="0"/>
              <a:t>Bridgitte Gourley, DNP, CRNP</a:t>
            </a:r>
          </a:p>
          <a:p>
            <a:r>
              <a:rPr lang="en-US" sz="1800" dirty="0" smtClean="0"/>
              <a:t>Project Director</a:t>
            </a:r>
          </a:p>
          <a:p>
            <a:r>
              <a:rPr lang="en-US" dirty="0" smtClean="0"/>
              <a:t>Director, FNP Specialty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542" y="4997042"/>
            <a:ext cx="6575424" cy="1390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4346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Goal 4: Accomplishments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713432" y="1600200"/>
            <a:ext cx="7973367" cy="4525963"/>
          </a:xfrm>
        </p:spPr>
        <p:txBody>
          <a:bodyPr/>
          <a:lstStyle/>
          <a:p>
            <a:r>
              <a:rPr lang="en-US" altLang="en-US" dirty="0" smtClean="0"/>
              <a:t>Collaborating with USG </a:t>
            </a:r>
            <a:r>
              <a:rPr lang="en-US" altLang="en-US" dirty="0"/>
              <a:t>s</a:t>
            </a:r>
            <a:r>
              <a:rPr lang="en-US" altLang="en-US" dirty="0" smtClean="0"/>
              <a:t>tudent Center for Academic Success</a:t>
            </a:r>
          </a:p>
          <a:p>
            <a:r>
              <a:rPr lang="en-US" altLang="en-US" dirty="0" smtClean="0"/>
              <a:t>Many support services already in place- </a:t>
            </a:r>
            <a:r>
              <a:rPr lang="en-US" altLang="en-US" dirty="0" err="1" smtClean="0"/>
              <a:t>ie</a:t>
            </a:r>
            <a:r>
              <a:rPr lang="en-US" altLang="en-US" dirty="0" smtClean="0"/>
              <a:t>: tutoring for STEM</a:t>
            </a:r>
          </a:p>
          <a:p>
            <a:r>
              <a:rPr lang="en-US" altLang="en-US" dirty="0" smtClean="0"/>
              <a:t>Fine tuning for additional needs specific to graduate nursing students</a:t>
            </a:r>
          </a:p>
          <a:p>
            <a:r>
              <a:rPr lang="en-US" altLang="en-US" dirty="0" smtClean="0"/>
              <a:t>Developing program of “Lunch and Learn” for incoming class for Fall 2017 semester</a:t>
            </a:r>
          </a:p>
        </p:txBody>
      </p:sp>
    </p:spTree>
    <p:extLst>
      <p:ext uri="{BB962C8B-B14F-4D97-AF65-F5344CB8AC3E}">
        <p14:creationId xmlns:p14="http://schemas.microsoft.com/office/powerpoint/2010/main" val="3516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Goal 4: Lessons Learned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703384" y="1600200"/>
            <a:ext cx="7983415" cy="4525963"/>
          </a:xfrm>
        </p:spPr>
        <p:txBody>
          <a:bodyPr/>
          <a:lstStyle/>
          <a:p>
            <a:r>
              <a:rPr lang="en-US" altLang="en-US" dirty="0" smtClean="0"/>
              <a:t>Incoming students may not be able to identify their learning needs</a:t>
            </a:r>
          </a:p>
          <a:p>
            <a:r>
              <a:rPr lang="en-US" altLang="en-US" dirty="0" smtClean="0"/>
              <a:t>Encouraged the relationship with student Center for Academic Success early- session at orientation</a:t>
            </a:r>
          </a:p>
          <a:p>
            <a:r>
              <a:rPr lang="en-US" altLang="en-US" dirty="0" smtClean="0"/>
              <a:t>Some of the data about students is not tracked in application process, so a system needs to be developed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064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692580"/>
            <a:ext cx="7772400" cy="107639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For Questions, please Contact </a:t>
            </a:r>
            <a:br>
              <a:rPr lang="en-US" sz="1600" dirty="0" smtClean="0"/>
            </a:br>
            <a:r>
              <a:rPr lang="en-US" sz="1600" dirty="0" smtClean="0"/>
              <a:t>Bridgitte Gourley, DNP, CRNP</a:t>
            </a:r>
            <a:br>
              <a:rPr lang="en-US" sz="1600" dirty="0" smtClean="0"/>
            </a:br>
            <a:r>
              <a:rPr lang="en-US" sz="1600" dirty="0" smtClean="0"/>
              <a:t>Bgourley@umaryland.edu</a:t>
            </a:r>
            <a:br>
              <a:rPr lang="en-US" sz="1600" dirty="0" smtClean="0"/>
            </a:br>
            <a:endParaRPr lang="en-US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9062" algn="ctr"/>
            <a:r>
              <a:rPr lang="en-US" sz="6000" b="1" cap="all" dirty="0" smtClean="0">
                <a:solidFill>
                  <a:srgbClr val="FF0000"/>
                </a:solidFill>
                <a:ea typeface="+mj-ea"/>
                <a:cs typeface="+mj-cs"/>
              </a:rPr>
              <a:t>Thank </a:t>
            </a:r>
            <a:r>
              <a:rPr lang="en-US" sz="6000" b="1" cap="all" dirty="0">
                <a:solidFill>
                  <a:srgbClr val="FF0000"/>
                </a:solidFill>
                <a:ea typeface="+mj-ea"/>
                <a:cs typeface="+mj-cs"/>
              </a:rPr>
              <a:t>You!</a:t>
            </a:r>
            <a:endParaRPr lang="en-US" sz="6000" dirty="0" smtClean="0"/>
          </a:p>
          <a:p>
            <a:pPr marL="119062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710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Year One Objectives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en-US" sz="2800" dirty="0" smtClean="0"/>
              <a:t>Identify  doctorally prepared, expert FNP faculty to coordinate, administer and teach didactic and clinical content at USG.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2800" dirty="0" smtClean="0"/>
              <a:t>Increase regional clinical practicum sites for students to complete 1000 clinical hours in pediatrics, women’s, adult and geriatric health.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2800" dirty="0" smtClean="0"/>
              <a:t>Enroll diverse, historically underrepresented students in the  BSN to DNP FNP Specialty at USG.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2800" dirty="0" smtClean="0"/>
              <a:t>Encourage successful completion of DNP FNP specialty with appropriate academic, professional role transition and social supports for students.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206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Goal 1: Accomplishments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386105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Dr. </a:t>
            </a:r>
            <a:r>
              <a:rPr lang="en-US" altLang="en-US" dirty="0"/>
              <a:t>G</a:t>
            </a:r>
            <a:r>
              <a:rPr lang="en-US" altLang="en-US" dirty="0" smtClean="0"/>
              <a:t>ina Rowe, PhD, DNP, CRNP, MPH,CNE is the Coordinator for the FNP Specialty at USG as of July 2016</a:t>
            </a:r>
          </a:p>
          <a:p>
            <a:endParaRPr lang="en-US" altLang="en-US" dirty="0"/>
          </a:p>
          <a:p>
            <a:r>
              <a:rPr lang="en-US" altLang="en-US" dirty="0" smtClean="0"/>
              <a:t>Dr. Claire Bode DNP, CRNP is joining the FNP </a:t>
            </a:r>
            <a:r>
              <a:rPr lang="en-US" altLang="en-US" dirty="0"/>
              <a:t>S</a:t>
            </a:r>
            <a:r>
              <a:rPr lang="en-US" altLang="en-US" dirty="0" smtClean="0"/>
              <a:t>pecialty faculty and will be at USG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7609" y="1417638"/>
            <a:ext cx="1909187" cy="221848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7609" y="4114391"/>
            <a:ext cx="1909187" cy="2262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14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Goal 1: Lessons Learned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 nurse faculty shortage is </a:t>
            </a:r>
            <a:r>
              <a:rPr lang="en-US" altLang="en-US" i="1" u="sng" dirty="0" smtClean="0"/>
              <a:t>real</a:t>
            </a:r>
          </a:p>
          <a:p>
            <a:r>
              <a:rPr lang="en-US" altLang="en-US" dirty="0" smtClean="0"/>
              <a:t>Identifying qualified faculty to meet goals of grant was straightforward</a:t>
            </a:r>
          </a:p>
          <a:p>
            <a:r>
              <a:rPr lang="en-US" altLang="en-US" dirty="0" smtClean="0"/>
              <a:t>Release of the faculty from their current roles required faculty to replace them</a:t>
            </a:r>
          </a:p>
          <a:p>
            <a:r>
              <a:rPr lang="en-US" altLang="en-US" dirty="0" smtClean="0"/>
              <a:t>Negotiation and compromise</a:t>
            </a:r>
          </a:p>
          <a:p>
            <a:r>
              <a:rPr lang="en-US" altLang="en-US" dirty="0" smtClean="0"/>
              <a:t>Faculty Recruiting skills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329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Goal 2: Accomplishments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25543" cy="4525963"/>
          </a:xfrm>
        </p:spPr>
        <p:txBody>
          <a:bodyPr/>
          <a:lstStyle/>
          <a:p>
            <a:r>
              <a:rPr lang="en-US" altLang="en-US" dirty="0" smtClean="0"/>
              <a:t>Developed relationships with 2 regional hospitals who have strong desire to precept our FNP students</a:t>
            </a:r>
          </a:p>
          <a:p>
            <a:r>
              <a:rPr lang="en-US" altLang="en-US" dirty="0" smtClean="0"/>
              <a:t>Worked to develop the model for developing a cadre of preceptors within large health systems</a:t>
            </a:r>
          </a:p>
          <a:p>
            <a:r>
              <a:rPr lang="en-US" altLang="en-US" dirty="0" smtClean="0"/>
              <a:t>Identified several hospitals to  partner with in next year</a:t>
            </a:r>
          </a:p>
        </p:txBody>
      </p:sp>
    </p:spTree>
    <p:extLst>
      <p:ext uri="{BB962C8B-B14F-4D97-AF65-F5344CB8AC3E}">
        <p14:creationId xmlns:p14="http://schemas.microsoft.com/office/powerpoint/2010/main" val="242399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Goal 2: Lessons Learned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Requires balance between student preceptor needs and the workforce development needs of partners</a:t>
            </a:r>
          </a:p>
          <a:p>
            <a:r>
              <a:rPr lang="en-US" dirty="0" smtClean="0"/>
              <a:t>Preceptor arrangement needs to be a win for all involved </a:t>
            </a:r>
          </a:p>
          <a:p>
            <a:r>
              <a:rPr lang="en-US" dirty="0" smtClean="0"/>
              <a:t>Multiple levels of stakeholders- Practice Managers, Chief Nursing Officers, Clinical Nurse Educators, Medical Directors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102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4000" b="1" dirty="0" smtClean="0">
                <a:solidFill>
                  <a:srgbClr val="FF0000"/>
                </a:solidFill>
              </a:rPr>
              <a:t>Goal 3: Accomplishments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81470"/>
          </a:xfrm>
        </p:spPr>
        <p:txBody>
          <a:bodyPr>
            <a:normAutofit lnSpcReduction="10000"/>
          </a:bodyPr>
          <a:lstStyle/>
          <a:p>
            <a:r>
              <a:rPr lang="en-US" altLang="en-US" dirty="0" smtClean="0"/>
              <a:t>Recruiting included face to face at USG campus and off campus</a:t>
            </a:r>
          </a:p>
          <a:p>
            <a:r>
              <a:rPr lang="en-US" altLang="en-US" dirty="0" smtClean="0"/>
              <a:t>5 Information sessions total from July through November 2016</a:t>
            </a:r>
          </a:p>
          <a:p>
            <a:r>
              <a:rPr lang="en-US" altLang="en-US" dirty="0" smtClean="0"/>
              <a:t>61 Prospective students attended</a:t>
            </a:r>
          </a:p>
          <a:p>
            <a:r>
              <a:rPr lang="en-US" altLang="en-US" dirty="0" smtClean="0"/>
              <a:t>35 Applications received; 30 were complete</a:t>
            </a:r>
          </a:p>
          <a:p>
            <a:r>
              <a:rPr lang="en-US" altLang="en-US" dirty="0" smtClean="0"/>
              <a:t>23 Applicants interviewed</a:t>
            </a:r>
          </a:p>
          <a:p>
            <a:r>
              <a:rPr lang="en-US" altLang="en-US" dirty="0" smtClean="0"/>
              <a:t>13 offered admission; 8 waitlisted </a:t>
            </a:r>
          </a:p>
          <a:p>
            <a:r>
              <a:rPr lang="en-US" altLang="en-US" dirty="0" smtClean="0"/>
              <a:t>13 enrolled </a:t>
            </a:r>
          </a:p>
          <a:p>
            <a:endParaRPr lang="en-US" altLang="en-US" dirty="0" smtClean="0"/>
          </a:p>
          <a:p>
            <a:pPr algn="ctr"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8421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Inaugural Cohort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199" y="1276141"/>
            <a:ext cx="8385349" cy="5104561"/>
          </a:xfrm>
        </p:spPr>
        <p:txBody>
          <a:bodyPr>
            <a:normAutofit lnSpcReduction="10000"/>
          </a:bodyPr>
          <a:lstStyle/>
          <a:p>
            <a:r>
              <a:rPr lang="en-US" altLang="en-US" dirty="0" smtClean="0"/>
              <a:t>Average GPA 3.5 in Nursing</a:t>
            </a:r>
          </a:p>
          <a:p>
            <a:r>
              <a:rPr lang="en-US" altLang="en-US" dirty="0" smtClean="0"/>
              <a:t>Average GPA 3.4 in Sciences </a:t>
            </a:r>
          </a:p>
          <a:p>
            <a:r>
              <a:rPr lang="en-US" altLang="en-US" dirty="0" smtClean="0"/>
              <a:t>Practice in nursing ranges 2- 10 years</a:t>
            </a:r>
          </a:p>
          <a:p>
            <a:r>
              <a:rPr lang="en-US" altLang="en-US" dirty="0" smtClean="0"/>
              <a:t>Diverse nursing background</a:t>
            </a:r>
          </a:p>
          <a:p>
            <a:r>
              <a:rPr lang="en-US" altLang="en-US" dirty="0" smtClean="0"/>
              <a:t>5  (38%) with Associates as first degree in nursing</a:t>
            </a:r>
          </a:p>
          <a:p>
            <a:r>
              <a:rPr lang="en-US" altLang="en-US" dirty="0" smtClean="0"/>
              <a:t>Ethnically diverse</a:t>
            </a:r>
          </a:p>
          <a:p>
            <a:r>
              <a:rPr lang="en-US" altLang="en-US" dirty="0" smtClean="0"/>
              <a:t>Represent 6 counties: Charles, Frederick, Montgomery, Howard, Prince George’s, Baltimore</a:t>
            </a:r>
          </a:p>
        </p:txBody>
      </p:sp>
    </p:spTree>
    <p:extLst>
      <p:ext uri="{BB962C8B-B14F-4D97-AF65-F5344CB8AC3E}">
        <p14:creationId xmlns:p14="http://schemas.microsoft.com/office/powerpoint/2010/main" val="47583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62708" y="274638"/>
            <a:ext cx="812409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Goal 3: Lessons Learned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/>
              <a:t>Interviewing prospective students helpful for career guidance to most appropriate APRN specialty</a:t>
            </a:r>
          </a:p>
          <a:p>
            <a:r>
              <a:rPr lang="en-US" altLang="en-US" dirty="0" smtClean="0"/>
              <a:t>Opportunity for coaching prospective students happens through formal and informal mechanisms</a:t>
            </a:r>
          </a:p>
          <a:p>
            <a:r>
              <a:rPr lang="en-US" altLang="en-US" dirty="0" smtClean="0"/>
              <a:t>Prospective students need the chance to “talk through” career goals, skills and expectations to make the best choice </a:t>
            </a:r>
          </a:p>
        </p:txBody>
      </p:sp>
    </p:spTree>
    <p:extLst>
      <p:ext uri="{BB962C8B-B14F-4D97-AF65-F5344CB8AC3E}">
        <p14:creationId xmlns:p14="http://schemas.microsoft.com/office/powerpoint/2010/main" val="221398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577</Words>
  <Application>Microsoft Office PowerPoint</Application>
  <PresentationFormat>On-screen Show (4:3)</PresentationFormat>
  <Paragraphs>66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Family Nurse Practitioner Specialty Expansion to universities at Shady Grove Year One</vt:lpstr>
      <vt:lpstr>Year One Objectives</vt:lpstr>
      <vt:lpstr>Goal 1: Accomplishments</vt:lpstr>
      <vt:lpstr>Goal 1: Lessons Learned</vt:lpstr>
      <vt:lpstr>Goal 2: Accomplishments</vt:lpstr>
      <vt:lpstr>Goal 2: Lessons Learned</vt:lpstr>
      <vt:lpstr>Goal 3: Accomplishments</vt:lpstr>
      <vt:lpstr>Inaugural Cohort </vt:lpstr>
      <vt:lpstr>Goal 3: Lessons Learned</vt:lpstr>
      <vt:lpstr>Goal 4: Accomplishments</vt:lpstr>
      <vt:lpstr>Goal 4: Lessons Learned</vt:lpstr>
      <vt:lpstr> For Questions, please Contact  Bridgitte Gourley, DNP, CRNP Bgourley@umaryland.edu </vt:lpstr>
    </vt:vector>
  </TitlesOfParts>
  <Company>Univ of Maryland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Jenna Meol</dc:creator>
  <cp:lastModifiedBy>Daw, Peggy</cp:lastModifiedBy>
  <cp:revision>63</cp:revision>
  <dcterms:created xsi:type="dcterms:W3CDTF">2011-07-11T15:55:14Z</dcterms:created>
  <dcterms:modified xsi:type="dcterms:W3CDTF">2017-06-24T14:16:29Z</dcterms:modified>
</cp:coreProperties>
</file>