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9" r:id="rId1"/>
  </p:sldMasterIdLst>
  <p:notesMasterIdLst>
    <p:notesMasterId r:id="rId13"/>
  </p:notesMasterIdLst>
  <p:handoutMasterIdLst>
    <p:handoutMasterId r:id="rId14"/>
  </p:handoutMasterIdLst>
  <p:sldIdLst>
    <p:sldId id="256" r:id="rId2"/>
    <p:sldId id="271" r:id="rId3"/>
    <p:sldId id="282" r:id="rId4"/>
    <p:sldId id="272" r:id="rId5"/>
    <p:sldId id="283" r:id="rId6"/>
    <p:sldId id="273" r:id="rId7"/>
    <p:sldId id="274" r:id="rId8"/>
    <p:sldId id="278" r:id="rId9"/>
    <p:sldId id="281" r:id="rId10"/>
    <p:sldId id="275" r:id="rId11"/>
    <p:sldId id="280" r:id="rId12"/>
  </p:sldIdLst>
  <p:sldSz cx="12192000" cy="6858000"/>
  <p:notesSz cx="6858000" cy="9144000"/>
  <p:defaultTextStyle>
    <a:defPPr>
      <a:defRPr lang="en-US"/>
    </a:defPPr>
    <a:lvl1pPr algn="l" defTabSz="457200" rtl="0" eaLnBrk="0" fontAlgn="base" hangingPunct="0">
      <a:spcBef>
        <a:spcPct val="0"/>
      </a:spcBef>
      <a:spcAft>
        <a:spcPct val="0"/>
      </a:spcAft>
      <a:defRPr sz="2400" kern="1200">
        <a:solidFill>
          <a:schemeClr val="tx1"/>
        </a:solidFill>
        <a:latin typeface="Corbel" panose="020B0503020204020204" pitchFamily="34" charset="0"/>
        <a:ea typeface="MS PGothic" panose="020B0600070205080204" pitchFamily="34" charset="-128"/>
        <a:cs typeface="+mn-cs"/>
      </a:defRPr>
    </a:lvl1pPr>
    <a:lvl2pPr marL="457200" algn="l" defTabSz="457200" rtl="0" eaLnBrk="0" fontAlgn="base" hangingPunct="0">
      <a:spcBef>
        <a:spcPct val="0"/>
      </a:spcBef>
      <a:spcAft>
        <a:spcPct val="0"/>
      </a:spcAft>
      <a:defRPr sz="2400" kern="1200">
        <a:solidFill>
          <a:schemeClr val="tx1"/>
        </a:solidFill>
        <a:latin typeface="Corbel" panose="020B0503020204020204" pitchFamily="34" charset="0"/>
        <a:ea typeface="MS PGothic" panose="020B0600070205080204" pitchFamily="34" charset="-128"/>
        <a:cs typeface="+mn-cs"/>
      </a:defRPr>
    </a:lvl2pPr>
    <a:lvl3pPr marL="914400" algn="l" defTabSz="457200" rtl="0" eaLnBrk="0" fontAlgn="base" hangingPunct="0">
      <a:spcBef>
        <a:spcPct val="0"/>
      </a:spcBef>
      <a:spcAft>
        <a:spcPct val="0"/>
      </a:spcAft>
      <a:defRPr sz="2400" kern="1200">
        <a:solidFill>
          <a:schemeClr val="tx1"/>
        </a:solidFill>
        <a:latin typeface="Corbel" panose="020B0503020204020204" pitchFamily="34" charset="0"/>
        <a:ea typeface="MS PGothic" panose="020B0600070205080204" pitchFamily="34" charset="-128"/>
        <a:cs typeface="+mn-cs"/>
      </a:defRPr>
    </a:lvl3pPr>
    <a:lvl4pPr marL="1371600" algn="l" defTabSz="457200" rtl="0" eaLnBrk="0" fontAlgn="base" hangingPunct="0">
      <a:spcBef>
        <a:spcPct val="0"/>
      </a:spcBef>
      <a:spcAft>
        <a:spcPct val="0"/>
      </a:spcAft>
      <a:defRPr sz="2400" kern="1200">
        <a:solidFill>
          <a:schemeClr val="tx1"/>
        </a:solidFill>
        <a:latin typeface="Corbel" panose="020B0503020204020204" pitchFamily="34" charset="0"/>
        <a:ea typeface="MS PGothic" panose="020B0600070205080204" pitchFamily="34" charset="-128"/>
        <a:cs typeface="+mn-cs"/>
      </a:defRPr>
    </a:lvl4pPr>
    <a:lvl5pPr marL="1828800" algn="l" defTabSz="457200" rtl="0" eaLnBrk="0" fontAlgn="base" hangingPunct="0">
      <a:spcBef>
        <a:spcPct val="0"/>
      </a:spcBef>
      <a:spcAft>
        <a:spcPct val="0"/>
      </a:spcAft>
      <a:defRPr sz="2400" kern="1200">
        <a:solidFill>
          <a:schemeClr val="tx1"/>
        </a:solidFill>
        <a:latin typeface="Corbel" panose="020B0503020204020204" pitchFamily="34"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Corbel" panose="020B0503020204020204" pitchFamily="34"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Corbel" panose="020B0503020204020204" pitchFamily="34"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Corbel" panose="020B0503020204020204" pitchFamily="34"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Corbel" panose="020B0503020204020204" pitchFamily="34" charset="0"/>
        <a:ea typeface="MS PGothic" panose="020B0600070205080204" pitchFamily="34" charset="-128"/>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96EB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143"/>
    <p:restoredTop sz="76351" autoAdjust="0"/>
  </p:normalViewPr>
  <p:slideViewPr>
    <p:cSldViewPr snapToGrid="0">
      <p:cViewPr>
        <p:scale>
          <a:sx n="91" d="100"/>
          <a:sy n="91" d="100"/>
        </p:scale>
        <p:origin x="-630" y="-5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wrap="square" lIns="91440" tIns="45720" rIns="91440" bIns="45720" numCol="1" anchor="t" anchorCtr="0" compatLnSpc="1">
            <a:prstTxWarp prst="textNoShape">
              <a:avLst/>
            </a:prstTxWarp>
          </a:bodyPr>
          <a:lstStyle>
            <a:lvl1pPr eaLnBrk="1" hangingPunct="1">
              <a:defRPr sz="1200"/>
            </a:lvl1pPr>
          </a:lstStyle>
          <a:p>
            <a:pPr>
              <a:defRPr/>
            </a:pPr>
            <a:endParaRPr lang="en-US" altLang="en-US"/>
          </a:p>
        </p:txBody>
      </p:sp>
      <p:sp>
        <p:nvSpPr>
          <p:cNvPr id="3" name="Date Placeholder 2"/>
          <p:cNvSpPr>
            <a:spLocks noGrp="1"/>
          </p:cNvSpPr>
          <p:nvPr>
            <p:ph type="dt" sz="quarter" idx="1"/>
          </p:nvPr>
        </p:nvSpPr>
        <p:spPr>
          <a:xfrm>
            <a:off x="3884613" y="0"/>
            <a:ext cx="2971800" cy="458788"/>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vl1pPr>
          </a:lstStyle>
          <a:p>
            <a:pPr>
              <a:defRPr/>
            </a:pPr>
            <a:fld id="{C4F56432-A0F0-4031-B364-D2892F387839}" type="datetimeFigureOut">
              <a:rPr lang="en-US" altLang="en-US"/>
              <a:pPr>
                <a:defRPr/>
              </a:pPr>
              <a:t>6/26/2018</a:t>
            </a:fld>
            <a:endParaRPr lang="en-US" altLang="en-US"/>
          </a:p>
        </p:txBody>
      </p:sp>
      <p:sp>
        <p:nvSpPr>
          <p:cNvPr id="4" name="Footer Placeholder 3"/>
          <p:cNvSpPr>
            <a:spLocks noGrp="1"/>
          </p:cNvSpPr>
          <p:nvPr>
            <p:ph type="ftr" sz="quarter" idx="2"/>
          </p:nvPr>
        </p:nvSpPr>
        <p:spPr>
          <a:xfrm>
            <a:off x="0" y="8685213"/>
            <a:ext cx="2971800" cy="458787"/>
          </a:xfrm>
          <a:prstGeom prst="rect">
            <a:avLst/>
          </a:prstGeom>
        </p:spPr>
        <p:txBody>
          <a:bodyPr vert="horz" wrap="square" lIns="91440" tIns="45720" rIns="91440" bIns="45720" numCol="1" anchor="b" anchorCtr="0" compatLnSpc="1">
            <a:prstTxWarp prst="textNoShape">
              <a:avLst/>
            </a:prstTxWarp>
          </a:bodyPr>
          <a:lstStyle>
            <a:lvl1pPr eaLnBrk="1" hangingPunct="1">
              <a:defRPr sz="1200"/>
            </a:lvl1pPr>
          </a:lstStyle>
          <a:p>
            <a:pPr>
              <a:defRPr/>
            </a:pPr>
            <a:endParaRPr lang="en-US" alt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9685F8FC-55BA-4F0F-974B-823A43499AFC}" type="slidenum">
              <a:rPr lang="en-US" altLang="en-US"/>
              <a:pPr>
                <a:defRPr/>
              </a:pPr>
              <a:t>‹#›</a:t>
            </a:fld>
            <a:endParaRPr lang="en-US" altLang="en-US"/>
          </a:p>
        </p:txBody>
      </p:sp>
    </p:spTree>
    <p:extLst>
      <p:ext uri="{BB962C8B-B14F-4D97-AF65-F5344CB8AC3E}">
        <p14:creationId xmlns:p14="http://schemas.microsoft.com/office/powerpoint/2010/main" val="331347923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wrap="square" lIns="91440" tIns="45720" rIns="91440" bIns="45720" numCol="1" anchor="t" anchorCtr="0" compatLnSpc="1">
            <a:prstTxWarp prst="textNoShape">
              <a:avLst/>
            </a:prstTxWarp>
          </a:bodyPr>
          <a:lstStyle>
            <a:lvl1pPr eaLnBrk="1" hangingPunct="1">
              <a:defRPr sz="1200">
                <a:latin typeface="Calibri" panose="020F0502020204030204" pitchFamily="34" charset="0"/>
              </a:defRPr>
            </a:lvl1pPr>
          </a:lstStyle>
          <a:p>
            <a:pPr>
              <a:defRPr/>
            </a:pPr>
            <a:endParaRPr lang="en-US" altLang="en-US"/>
          </a:p>
        </p:txBody>
      </p:sp>
      <p:sp>
        <p:nvSpPr>
          <p:cNvPr id="3" name="Date Placeholder 2"/>
          <p:cNvSpPr>
            <a:spLocks noGrp="1"/>
          </p:cNvSpPr>
          <p:nvPr>
            <p:ph type="dt" idx="1"/>
          </p:nvPr>
        </p:nvSpPr>
        <p:spPr>
          <a:xfrm>
            <a:off x="3884613" y="0"/>
            <a:ext cx="2971800" cy="458788"/>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Calibri" panose="020F0502020204030204" pitchFamily="34" charset="0"/>
              </a:defRPr>
            </a:lvl1pPr>
          </a:lstStyle>
          <a:p>
            <a:pPr>
              <a:defRPr/>
            </a:pPr>
            <a:fld id="{DCAB3E08-FC61-4710-BE66-7C6692B173D6}" type="datetimeFigureOut">
              <a:rPr lang="en-US" altLang="en-US"/>
              <a:pPr>
                <a:defRPr/>
              </a:pPr>
              <a:t>6/26/2018</a:t>
            </a:fld>
            <a:endParaRPr lang="en-US" alt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wrap="square" lIns="91440" tIns="45720" rIns="91440" bIns="45720" numCol="1" anchor="b" anchorCtr="0" compatLnSpc="1">
            <a:prstTxWarp prst="textNoShape">
              <a:avLst/>
            </a:prstTxWarp>
          </a:bodyPr>
          <a:lstStyle>
            <a:lvl1pPr eaLnBrk="1" hangingPunct="1">
              <a:defRPr sz="1200">
                <a:latin typeface="Calibri" panose="020F0502020204030204" pitchFamily="34" charset="0"/>
              </a:defRPr>
            </a:lvl1pPr>
          </a:lstStyle>
          <a:p>
            <a:pPr>
              <a:defRPr/>
            </a:pPr>
            <a:endParaRPr lang="en-US" alt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D3D01AF9-F4A2-4808-8064-58B51CE4FB4E}" type="slidenum">
              <a:rPr lang="en-US" altLang="en-US"/>
              <a:pPr>
                <a:defRPr/>
              </a:pPr>
              <a:t>‹#›</a:t>
            </a:fld>
            <a:endParaRPr lang="en-US" altLang="en-US"/>
          </a:p>
        </p:txBody>
      </p:sp>
    </p:spTree>
    <p:extLst>
      <p:ext uri="{BB962C8B-B14F-4D97-AF65-F5344CB8AC3E}">
        <p14:creationId xmlns:p14="http://schemas.microsoft.com/office/powerpoint/2010/main" val="307266356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ＭＳ Ｐゴシック" charset="0"/>
      </a:defRPr>
    </a:lvl1pPr>
    <a:lvl2pPr marL="4572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2pPr>
    <a:lvl3pPr marL="9144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3pPr>
    <a:lvl4pPr marL="13716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4pPr>
    <a:lvl5pPr marL="18288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smtClean="0"/>
              <a:t>Good</a:t>
            </a:r>
            <a:r>
              <a:rPr lang="en-US" altLang="en-US" baseline="0" dirty="0" smtClean="0"/>
              <a:t> afternoon.  Thank you for this opportunity to provide some updates and next steps related to our NSP17 grant “RN to BSN CREDO” or ” Curriculum Revisions to Expand Delivery Options”.  I am Marleen Thornton, one of the project directors.</a:t>
            </a:r>
            <a:endParaRPr lang="en-US" altLang="en-US" dirty="0" smtClean="0"/>
          </a:p>
        </p:txBody>
      </p:sp>
      <p:sp>
        <p:nvSpPr>
          <p:cNvPr id="92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D9585BF2-0D8D-40DF-ACB1-53A933F5C8A2}" type="slidenum">
              <a:rPr lang="en-US" altLang="en-US" smtClean="0"/>
              <a:pPr>
                <a:spcBef>
                  <a:spcPct val="0"/>
                </a:spcBef>
              </a:pPr>
              <a:t>1</a:t>
            </a:fld>
            <a:endParaRPr lang="en-US" alt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indent="0">
              <a:buFont typeface="Arial" panose="020B0604020202020204" pitchFamily="34" charset="0"/>
              <a:buNone/>
              <a:defRPr/>
            </a:pPr>
            <a:r>
              <a:rPr lang="en-US" altLang="en-US" dirty="0" smtClean="0"/>
              <a:t>We</a:t>
            </a:r>
            <a:r>
              <a:rPr lang="en-US" altLang="en-US" baseline="0" dirty="0" smtClean="0"/>
              <a:t> just had our first bit of faculty scholarship come out of the new online RN to BSN program.  Two of our faculty and a graduate student presented a symposium at an international conference on caring. Their work focused on presence in online discussions and the concept of “being with” in an online course. </a:t>
            </a:r>
          </a:p>
          <a:p>
            <a:pPr marL="0" indent="0">
              <a:buFont typeface="Arial" panose="020B0604020202020204" pitchFamily="34" charset="0"/>
              <a:buNone/>
              <a:defRPr/>
            </a:pPr>
            <a:r>
              <a:rPr lang="en-US" altLang="en-US" baseline="0" dirty="0" smtClean="0"/>
              <a:t>As project directors, Kathy </a:t>
            </a:r>
            <a:r>
              <a:rPr lang="en-US" altLang="en-US" baseline="0" dirty="0" err="1" smtClean="0"/>
              <a:t>Wisser</a:t>
            </a:r>
            <a:r>
              <a:rPr lang="en-US" altLang="en-US" baseline="0" dirty="0" smtClean="0"/>
              <a:t> and I are currently exploring caring behaviors and caring efficacy of RN to BSN students.  We are using focus group and survey data to look at our face to face and online students’ ability to describe, observe and demonstrate caring behaviors and efficacy in their practice.  We are hoping that in addition influencing further curriculum development that this data will also help us identify if and how delivery format influences caring behaviors in students/nurses. </a:t>
            </a:r>
            <a:endParaRPr lang="en-US" altLang="en-US" dirty="0" smtClean="0"/>
          </a:p>
        </p:txBody>
      </p:sp>
      <p:sp>
        <p:nvSpPr>
          <p:cNvPr id="133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orbel" panose="020B0503020204020204" pitchFamily="34" charset="0"/>
                <a:ea typeface="MS PGothic" panose="020B0600070205080204" pitchFamily="34" charset="-128"/>
              </a:defRPr>
            </a:lvl1pPr>
            <a:lvl2pPr marL="742950" indent="-285750">
              <a:defRPr sz="2400">
                <a:solidFill>
                  <a:schemeClr val="tx1"/>
                </a:solidFill>
                <a:latin typeface="Corbel" panose="020B0503020204020204" pitchFamily="34" charset="0"/>
                <a:ea typeface="MS PGothic" panose="020B0600070205080204" pitchFamily="34" charset="-128"/>
              </a:defRPr>
            </a:lvl2pPr>
            <a:lvl3pPr marL="1143000" indent="-228600">
              <a:defRPr sz="2400">
                <a:solidFill>
                  <a:schemeClr val="tx1"/>
                </a:solidFill>
                <a:latin typeface="Corbel" panose="020B0503020204020204" pitchFamily="34" charset="0"/>
                <a:ea typeface="MS PGothic" panose="020B0600070205080204" pitchFamily="34" charset="-128"/>
              </a:defRPr>
            </a:lvl3pPr>
            <a:lvl4pPr marL="1600200" indent="-228600">
              <a:defRPr sz="2400">
                <a:solidFill>
                  <a:schemeClr val="tx1"/>
                </a:solidFill>
                <a:latin typeface="Corbel" panose="020B0503020204020204" pitchFamily="34" charset="0"/>
                <a:ea typeface="MS PGothic" panose="020B0600070205080204" pitchFamily="34" charset="-128"/>
              </a:defRPr>
            </a:lvl4pPr>
            <a:lvl5pPr marL="2057400" indent="-228600">
              <a:defRPr sz="2400">
                <a:solidFill>
                  <a:schemeClr val="tx1"/>
                </a:solidFill>
                <a:latin typeface="Corbel" panose="020B0503020204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orbel" panose="020B0503020204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orbel" panose="020B0503020204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orbel" panose="020B0503020204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orbel" panose="020B0503020204020204" pitchFamily="34" charset="0"/>
                <a:ea typeface="MS PGothic" panose="020B0600070205080204" pitchFamily="34" charset="-128"/>
              </a:defRPr>
            </a:lvl9pPr>
          </a:lstStyle>
          <a:p>
            <a:fld id="{7EBF7733-9178-4657-9606-EA21944CDE04}" type="slidenum">
              <a:rPr lang="en-US" altLang="en-US" sz="1200" smtClean="0">
                <a:latin typeface="Calibri" panose="020F0502020204030204" pitchFamily="34" charset="0"/>
              </a:rPr>
              <a:pPr/>
              <a:t>10</a:t>
            </a:fld>
            <a:endParaRPr lang="en-US" altLang="en-US" sz="1200" smtClean="0">
              <a:latin typeface="Calibri" panose="020F0502020204030204" pitchFamily="34" charset="0"/>
            </a:endParaRPr>
          </a:p>
        </p:txBody>
      </p:sp>
    </p:spTree>
    <p:extLst>
      <p:ext uri="{BB962C8B-B14F-4D97-AF65-F5344CB8AC3E}">
        <p14:creationId xmlns:p14="http://schemas.microsoft.com/office/powerpoint/2010/main" val="18236870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buFont typeface="Arial" charset="0"/>
              <a:buChar char="•"/>
              <a:defRPr/>
            </a:pPr>
            <a:r>
              <a:rPr lang="en-US" altLang="en-US" dirty="0" smtClean="0"/>
              <a:t>Recruitment</a:t>
            </a:r>
            <a:r>
              <a:rPr lang="en-US" altLang="en-US" baseline="0" dirty="0" smtClean="0"/>
              <a:t> for the upcoming academic year looks more promising than we have seen in a few semesters.  We hope that in part this is due to having and internal enrollment manager and new marketing tactics</a:t>
            </a:r>
          </a:p>
          <a:p>
            <a:pPr marL="171450" indent="-171450">
              <a:buFont typeface="Arial" charset="0"/>
              <a:buChar char="•"/>
              <a:defRPr/>
            </a:pPr>
            <a:r>
              <a:rPr lang="en-US" altLang="en-US" baseline="0" dirty="0" smtClean="0"/>
              <a:t>We are very close to completing the new media suite we have created within the SON.  This will provide faculty with a really professional space to create videos, podcasts, and other digital media for classes</a:t>
            </a:r>
          </a:p>
          <a:p>
            <a:pPr marL="171450" indent="-171450">
              <a:buFont typeface="Arial" charset="0"/>
              <a:buChar char="•"/>
              <a:defRPr/>
            </a:pPr>
            <a:r>
              <a:rPr lang="en-US" altLang="en-US" baseline="0" dirty="0" smtClean="0"/>
              <a:t>Over the past few years we have integrated a good number of simulations into the RN to BSN program (thanks to another NSP effort) focused on the social determinants of health.  We are looking at how to utilize simulation now in the online learning environment.  </a:t>
            </a:r>
          </a:p>
          <a:p>
            <a:pPr marL="171450" indent="-171450">
              <a:buFont typeface="Arial" charset="0"/>
              <a:buChar char="•"/>
              <a:defRPr/>
            </a:pPr>
            <a:r>
              <a:rPr lang="en-US" altLang="en-US" baseline="0" dirty="0" smtClean="0"/>
              <a:t>And we will continue to move forward with faculty development.  This includes content related to caring science, caring for vulnerable populations, and </a:t>
            </a:r>
            <a:r>
              <a:rPr lang="en-US" altLang="en-US" baseline="0" smtClean="0"/>
              <a:t>improving online teaching/learning.  </a:t>
            </a:r>
            <a:endParaRPr lang="en-US" altLang="en-US" baseline="0" dirty="0" smtClean="0"/>
          </a:p>
        </p:txBody>
      </p:sp>
      <p:sp>
        <p:nvSpPr>
          <p:cNvPr id="133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orbel" panose="020B0503020204020204" pitchFamily="34" charset="0"/>
                <a:ea typeface="MS PGothic" panose="020B0600070205080204" pitchFamily="34" charset="-128"/>
              </a:defRPr>
            </a:lvl1pPr>
            <a:lvl2pPr marL="742950" indent="-285750">
              <a:defRPr sz="2400">
                <a:solidFill>
                  <a:schemeClr val="tx1"/>
                </a:solidFill>
                <a:latin typeface="Corbel" panose="020B0503020204020204" pitchFamily="34" charset="0"/>
                <a:ea typeface="MS PGothic" panose="020B0600070205080204" pitchFamily="34" charset="-128"/>
              </a:defRPr>
            </a:lvl2pPr>
            <a:lvl3pPr marL="1143000" indent="-228600">
              <a:defRPr sz="2400">
                <a:solidFill>
                  <a:schemeClr val="tx1"/>
                </a:solidFill>
                <a:latin typeface="Corbel" panose="020B0503020204020204" pitchFamily="34" charset="0"/>
                <a:ea typeface="MS PGothic" panose="020B0600070205080204" pitchFamily="34" charset="-128"/>
              </a:defRPr>
            </a:lvl3pPr>
            <a:lvl4pPr marL="1600200" indent="-228600">
              <a:defRPr sz="2400">
                <a:solidFill>
                  <a:schemeClr val="tx1"/>
                </a:solidFill>
                <a:latin typeface="Corbel" panose="020B0503020204020204" pitchFamily="34" charset="0"/>
                <a:ea typeface="MS PGothic" panose="020B0600070205080204" pitchFamily="34" charset="-128"/>
              </a:defRPr>
            </a:lvl4pPr>
            <a:lvl5pPr marL="2057400" indent="-228600">
              <a:defRPr sz="2400">
                <a:solidFill>
                  <a:schemeClr val="tx1"/>
                </a:solidFill>
                <a:latin typeface="Corbel" panose="020B0503020204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orbel" panose="020B0503020204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orbel" panose="020B0503020204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orbel" panose="020B0503020204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orbel" panose="020B0503020204020204" pitchFamily="34" charset="0"/>
                <a:ea typeface="MS PGothic" panose="020B0600070205080204" pitchFamily="34" charset="-128"/>
              </a:defRPr>
            </a:lvl9pPr>
          </a:lstStyle>
          <a:p>
            <a:fld id="{7EBF7733-9178-4657-9606-EA21944CDE04}" type="slidenum">
              <a:rPr lang="en-US" altLang="en-US" sz="1200" smtClean="0">
                <a:latin typeface="Calibri" panose="020F0502020204030204" pitchFamily="34" charset="0"/>
              </a:rPr>
              <a:pPr/>
              <a:t>11</a:t>
            </a:fld>
            <a:endParaRPr lang="en-US" altLang="en-US" sz="1200" smtClean="0">
              <a:latin typeface="Calibri" panose="020F0502020204030204" pitchFamily="34" charset="0"/>
            </a:endParaRPr>
          </a:p>
        </p:txBody>
      </p:sp>
    </p:spTree>
    <p:extLst>
      <p:ext uri="{BB962C8B-B14F-4D97-AF65-F5344CB8AC3E}">
        <p14:creationId xmlns:p14="http://schemas.microsoft.com/office/powerpoint/2010/main" val="297477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indent="0">
              <a:buFont typeface="Arial" panose="020B0604020202020204" pitchFamily="34" charset="0"/>
              <a:buNone/>
              <a:defRPr/>
            </a:pPr>
            <a:r>
              <a:rPr lang="en-US" altLang="en-US" dirty="0" smtClean="0"/>
              <a:t>Our overall goal for this project</a:t>
            </a:r>
            <a:r>
              <a:rPr lang="en-US" altLang="en-US" baseline="0" dirty="0" smtClean="0"/>
              <a:t> was to increase the number of BSN-prepared nurses who can serve in Maryland hospitals and health care facilities that are prepared to care for poor, underserviced and marginalized populations with a framework of caring science. All of the programs within the SON at NDMU are grounded in caring science but the RN to BSN program was in need of a curriculum revision and we wanted to be sure that while completing that revision, that we were also intentionally grounding all of our courses in caring science and improving our nurses’ abilities to care for our underserved populations. </a:t>
            </a:r>
            <a:endParaRPr lang="en-US" altLang="en-US" dirty="0" smtClean="0"/>
          </a:p>
        </p:txBody>
      </p:sp>
      <p:sp>
        <p:nvSpPr>
          <p:cNvPr id="133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orbel" panose="020B0503020204020204" pitchFamily="34" charset="0"/>
                <a:ea typeface="MS PGothic" panose="020B0600070205080204" pitchFamily="34" charset="-128"/>
              </a:defRPr>
            </a:lvl1pPr>
            <a:lvl2pPr marL="742950" indent="-285750">
              <a:defRPr sz="2400">
                <a:solidFill>
                  <a:schemeClr val="tx1"/>
                </a:solidFill>
                <a:latin typeface="Corbel" panose="020B0503020204020204" pitchFamily="34" charset="0"/>
                <a:ea typeface="MS PGothic" panose="020B0600070205080204" pitchFamily="34" charset="-128"/>
              </a:defRPr>
            </a:lvl2pPr>
            <a:lvl3pPr marL="1143000" indent="-228600">
              <a:defRPr sz="2400">
                <a:solidFill>
                  <a:schemeClr val="tx1"/>
                </a:solidFill>
                <a:latin typeface="Corbel" panose="020B0503020204020204" pitchFamily="34" charset="0"/>
                <a:ea typeface="MS PGothic" panose="020B0600070205080204" pitchFamily="34" charset="-128"/>
              </a:defRPr>
            </a:lvl3pPr>
            <a:lvl4pPr marL="1600200" indent="-228600">
              <a:defRPr sz="2400">
                <a:solidFill>
                  <a:schemeClr val="tx1"/>
                </a:solidFill>
                <a:latin typeface="Corbel" panose="020B0503020204020204" pitchFamily="34" charset="0"/>
                <a:ea typeface="MS PGothic" panose="020B0600070205080204" pitchFamily="34" charset="-128"/>
              </a:defRPr>
            </a:lvl4pPr>
            <a:lvl5pPr marL="2057400" indent="-228600">
              <a:defRPr sz="2400">
                <a:solidFill>
                  <a:schemeClr val="tx1"/>
                </a:solidFill>
                <a:latin typeface="Corbel" panose="020B0503020204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orbel" panose="020B0503020204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orbel" panose="020B0503020204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orbel" panose="020B0503020204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orbel" panose="020B0503020204020204" pitchFamily="34" charset="0"/>
                <a:ea typeface="MS PGothic" panose="020B0600070205080204" pitchFamily="34" charset="-128"/>
              </a:defRPr>
            </a:lvl9pPr>
          </a:lstStyle>
          <a:p>
            <a:fld id="{7EBF7733-9178-4657-9606-EA21944CDE04}" type="slidenum">
              <a:rPr lang="en-US" altLang="en-US" sz="1200" smtClean="0">
                <a:latin typeface="Calibri" panose="020F0502020204030204" pitchFamily="34" charset="0"/>
              </a:rPr>
              <a:pPr/>
              <a:t>2</a:t>
            </a:fld>
            <a:endParaRPr lang="en-US" altLang="en-US" sz="1200" smtClean="0">
              <a:latin typeface="Calibri" panose="020F050202020403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indent="0">
              <a:buFont typeface="Arial" panose="020B0604020202020204" pitchFamily="34" charset="0"/>
              <a:buNone/>
              <a:defRPr/>
            </a:pPr>
            <a:endParaRPr lang="en-US" altLang="en-US" dirty="0" smtClean="0"/>
          </a:p>
        </p:txBody>
      </p:sp>
      <p:sp>
        <p:nvSpPr>
          <p:cNvPr id="133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orbel" panose="020B0503020204020204" pitchFamily="34" charset="0"/>
                <a:ea typeface="MS PGothic" panose="020B0600070205080204" pitchFamily="34" charset="-128"/>
              </a:defRPr>
            </a:lvl1pPr>
            <a:lvl2pPr marL="742950" indent="-285750">
              <a:defRPr sz="2400">
                <a:solidFill>
                  <a:schemeClr val="tx1"/>
                </a:solidFill>
                <a:latin typeface="Corbel" panose="020B0503020204020204" pitchFamily="34" charset="0"/>
                <a:ea typeface="MS PGothic" panose="020B0600070205080204" pitchFamily="34" charset="-128"/>
              </a:defRPr>
            </a:lvl2pPr>
            <a:lvl3pPr marL="1143000" indent="-228600">
              <a:defRPr sz="2400">
                <a:solidFill>
                  <a:schemeClr val="tx1"/>
                </a:solidFill>
                <a:latin typeface="Corbel" panose="020B0503020204020204" pitchFamily="34" charset="0"/>
                <a:ea typeface="MS PGothic" panose="020B0600070205080204" pitchFamily="34" charset="-128"/>
              </a:defRPr>
            </a:lvl3pPr>
            <a:lvl4pPr marL="1600200" indent="-228600">
              <a:defRPr sz="2400">
                <a:solidFill>
                  <a:schemeClr val="tx1"/>
                </a:solidFill>
                <a:latin typeface="Corbel" panose="020B0503020204020204" pitchFamily="34" charset="0"/>
                <a:ea typeface="MS PGothic" panose="020B0600070205080204" pitchFamily="34" charset="-128"/>
              </a:defRPr>
            </a:lvl4pPr>
            <a:lvl5pPr marL="2057400" indent="-228600">
              <a:defRPr sz="2400">
                <a:solidFill>
                  <a:schemeClr val="tx1"/>
                </a:solidFill>
                <a:latin typeface="Corbel" panose="020B0503020204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orbel" panose="020B0503020204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orbel" panose="020B0503020204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orbel" panose="020B0503020204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orbel" panose="020B0503020204020204" pitchFamily="34" charset="0"/>
                <a:ea typeface="MS PGothic" panose="020B0600070205080204" pitchFamily="34" charset="-128"/>
              </a:defRPr>
            </a:lvl9pPr>
          </a:lstStyle>
          <a:p>
            <a:fld id="{7EBF7733-9178-4657-9606-EA21944CDE04}" type="slidenum">
              <a:rPr lang="en-US" altLang="en-US" sz="1200" smtClean="0">
                <a:latin typeface="Calibri" panose="020F0502020204030204" pitchFamily="34" charset="0"/>
              </a:rPr>
              <a:pPr/>
              <a:t>3</a:t>
            </a:fld>
            <a:endParaRPr lang="en-US" altLang="en-US" sz="1200" smtClean="0">
              <a:latin typeface="Calibri" panose="020F0502020204030204" pitchFamily="34" charset="0"/>
            </a:endParaRPr>
          </a:p>
        </p:txBody>
      </p:sp>
    </p:spTree>
    <p:extLst>
      <p:ext uri="{BB962C8B-B14F-4D97-AF65-F5344CB8AC3E}">
        <p14:creationId xmlns:p14="http://schemas.microsoft.com/office/powerpoint/2010/main" val="16153201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indent="0">
              <a:buFont typeface="Arial" panose="020B0604020202020204" pitchFamily="34" charset="0"/>
              <a:buNone/>
              <a:defRPr/>
            </a:pPr>
            <a:endParaRPr lang="en-US" altLang="en-US" dirty="0" smtClean="0"/>
          </a:p>
        </p:txBody>
      </p:sp>
      <p:sp>
        <p:nvSpPr>
          <p:cNvPr id="133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orbel" panose="020B0503020204020204" pitchFamily="34" charset="0"/>
                <a:ea typeface="MS PGothic" panose="020B0600070205080204" pitchFamily="34" charset="-128"/>
              </a:defRPr>
            </a:lvl1pPr>
            <a:lvl2pPr marL="742950" indent="-285750">
              <a:defRPr sz="2400">
                <a:solidFill>
                  <a:schemeClr val="tx1"/>
                </a:solidFill>
                <a:latin typeface="Corbel" panose="020B0503020204020204" pitchFamily="34" charset="0"/>
                <a:ea typeface="MS PGothic" panose="020B0600070205080204" pitchFamily="34" charset="-128"/>
              </a:defRPr>
            </a:lvl2pPr>
            <a:lvl3pPr marL="1143000" indent="-228600">
              <a:defRPr sz="2400">
                <a:solidFill>
                  <a:schemeClr val="tx1"/>
                </a:solidFill>
                <a:latin typeface="Corbel" panose="020B0503020204020204" pitchFamily="34" charset="0"/>
                <a:ea typeface="MS PGothic" panose="020B0600070205080204" pitchFamily="34" charset="-128"/>
              </a:defRPr>
            </a:lvl3pPr>
            <a:lvl4pPr marL="1600200" indent="-228600">
              <a:defRPr sz="2400">
                <a:solidFill>
                  <a:schemeClr val="tx1"/>
                </a:solidFill>
                <a:latin typeface="Corbel" panose="020B0503020204020204" pitchFamily="34" charset="0"/>
                <a:ea typeface="MS PGothic" panose="020B0600070205080204" pitchFamily="34" charset="-128"/>
              </a:defRPr>
            </a:lvl4pPr>
            <a:lvl5pPr marL="2057400" indent="-228600">
              <a:defRPr sz="2400">
                <a:solidFill>
                  <a:schemeClr val="tx1"/>
                </a:solidFill>
                <a:latin typeface="Corbel" panose="020B0503020204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orbel" panose="020B0503020204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orbel" panose="020B0503020204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orbel" panose="020B0503020204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orbel" panose="020B0503020204020204" pitchFamily="34" charset="0"/>
                <a:ea typeface="MS PGothic" panose="020B0600070205080204" pitchFamily="34" charset="-128"/>
              </a:defRPr>
            </a:lvl9pPr>
          </a:lstStyle>
          <a:p>
            <a:fld id="{7EBF7733-9178-4657-9606-EA21944CDE04}" type="slidenum">
              <a:rPr lang="en-US" altLang="en-US" sz="1200" smtClean="0">
                <a:latin typeface="Calibri" panose="020F0502020204030204" pitchFamily="34" charset="0"/>
              </a:rPr>
              <a:pPr/>
              <a:t>4</a:t>
            </a:fld>
            <a:endParaRPr lang="en-US" altLang="en-US" sz="1200" smtClean="0">
              <a:latin typeface="Calibri" panose="020F0502020204030204" pitchFamily="34" charset="0"/>
            </a:endParaRPr>
          </a:p>
        </p:txBody>
      </p:sp>
    </p:spTree>
    <p:extLst>
      <p:ext uri="{BB962C8B-B14F-4D97-AF65-F5344CB8AC3E}">
        <p14:creationId xmlns:p14="http://schemas.microsoft.com/office/powerpoint/2010/main" val="19236844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indent="0">
              <a:buFont typeface="Arial" panose="020B0604020202020204" pitchFamily="34" charset="0"/>
              <a:buNone/>
              <a:defRPr/>
            </a:pPr>
            <a:endParaRPr lang="en-US" altLang="en-US" dirty="0" smtClean="0"/>
          </a:p>
        </p:txBody>
      </p:sp>
      <p:sp>
        <p:nvSpPr>
          <p:cNvPr id="133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orbel" panose="020B0503020204020204" pitchFamily="34" charset="0"/>
                <a:ea typeface="MS PGothic" panose="020B0600070205080204" pitchFamily="34" charset="-128"/>
              </a:defRPr>
            </a:lvl1pPr>
            <a:lvl2pPr marL="742950" indent="-285750">
              <a:defRPr sz="2400">
                <a:solidFill>
                  <a:schemeClr val="tx1"/>
                </a:solidFill>
                <a:latin typeface="Corbel" panose="020B0503020204020204" pitchFamily="34" charset="0"/>
                <a:ea typeface="MS PGothic" panose="020B0600070205080204" pitchFamily="34" charset="-128"/>
              </a:defRPr>
            </a:lvl2pPr>
            <a:lvl3pPr marL="1143000" indent="-228600">
              <a:defRPr sz="2400">
                <a:solidFill>
                  <a:schemeClr val="tx1"/>
                </a:solidFill>
                <a:latin typeface="Corbel" panose="020B0503020204020204" pitchFamily="34" charset="0"/>
                <a:ea typeface="MS PGothic" panose="020B0600070205080204" pitchFamily="34" charset="-128"/>
              </a:defRPr>
            </a:lvl3pPr>
            <a:lvl4pPr marL="1600200" indent="-228600">
              <a:defRPr sz="2400">
                <a:solidFill>
                  <a:schemeClr val="tx1"/>
                </a:solidFill>
                <a:latin typeface="Corbel" panose="020B0503020204020204" pitchFamily="34" charset="0"/>
                <a:ea typeface="MS PGothic" panose="020B0600070205080204" pitchFamily="34" charset="-128"/>
              </a:defRPr>
            </a:lvl4pPr>
            <a:lvl5pPr marL="2057400" indent="-228600">
              <a:defRPr sz="2400">
                <a:solidFill>
                  <a:schemeClr val="tx1"/>
                </a:solidFill>
                <a:latin typeface="Corbel" panose="020B0503020204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orbel" panose="020B0503020204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orbel" panose="020B0503020204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orbel" panose="020B0503020204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orbel" panose="020B0503020204020204" pitchFamily="34" charset="0"/>
                <a:ea typeface="MS PGothic" panose="020B0600070205080204" pitchFamily="34" charset="-128"/>
              </a:defRPr>
            </a:lvl9pPr>
          </a:lstStyle>
          <a:p>
            <a:fld id="{7EBF7733-9178-4657-9606-EA21944CDE04}" type="slidenum">
              <a:rPr lang="en-US" altLang="en-US" sz="1200" smtClean="0">
                <a:latin typeface="Calibri" panose="020F0502020204030204" pitchFamily="34" charset="0"/>
              </a:rPr>
              <a:pPr/>
              <a:t>5</a:t>
            </a:fld>
            <a:endParaRPr lang="en-US" altLang="en-US" sz="1200" smtClean="0">
              <a:latin typeface="Calibri" panose="020F0502020204030204" pitchFamily="34" charset="0"/>
            </a:endParaRPr>
          </a:p>
        </p:txBody>
      </p:sp>
    </p:spTree>
    <p:extLst>
      <p:ext uri="{BB962C8B-B14F-4D97-AF65-F5344CB8AC3E}">
        <p14:creationId xmlns:p14="http://schemas.microsoft.com/office/powerpoint/2010/main" val="3028590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buFont typeface="Arial" panose="020B0604020202020204" pitchFamily="34" charset="0"/>
              <a:buChar char="•"/>
              <a:defRPr/>
            </a:pPr>
            <a:r>
              <a:rPr lang="en-US" altLang="en-US" dirty="0" smtClean="0"/>
              <a:t>Our</a:t>
            </a:r>
            <a:r>
              <a:rPr lang="en-US" altLang="en-US" baseline="0" dirty="0" smtClean="0"/>
              <a:t> goal was to graduate 698 new BSN prepared RNs by 2021, and this was to include nurses from both the traditional face-to-face program and the new online program.  We set our goal based on past enrollment and graduation trends, in addition to projections for online enrollment. </a:t>
            </a:r>
          </a:p>
          <a:p>
            <a:pPr marL="171450" indent="-171450">
              <a:buFont typeface="Arial" panose="020B0604020202020204" pitchFamily="34" charset="0"/>
              <a:buChar char="•"/>
              <a:defRPr/>
            </a:pPr>
            <a:r>
              <a:rPr lang="en-US" altLang="en-US" baseline="0" dirty="0" smtClean="0"/>
              <a:t>In 2017 we had 178 graduates, and in 2018 we had 72 graduates.  This includes students from August, December and May of those academic/fiscal years.  We anticipated this drop in graduates and are hopeful that new recruitment tactics, . </a:t>
            </a:r>
          </a:p>
          <a:p>
            <a:pPr marL="171450" indent="-171450">
              <a:buFont typeface="Arial" panose="020B0604020202020204" pitchFamily="34" charset="0"/>
              <a:buChar char="•"/>
              <a:defRPr/>
            </a:pPr>
            <a:r>
              <a:rPr lang="en-US" altLang="en-US" baseline="0" dirty="0" smtClean="0"/>
              <a:t>In May 2019, the first online RN to BSN students will be eligible to graduate.  Students thus far are looking for part-time flexible options that can help meet employer demands and work around personal and professional responsibilities.</a:t>
            </a:r>
          </a:p>
          <a:p>
            <a:pPr marL="171450" indent="-171450">
              <a:buFont typeface="Arial" panose="020B0604020202020204" pitchFamily="34" charset="0"/>
              <a:buChar char="•"/>
              <a:defRPr/>
            </a:pPr>
            <a:r>
              <a:rPr lang="en-US" altLang="en-US" baseline="0" dirty="0" smtClean="0"/>
              <a:t>In an effort to boost enrollment and graduate numbers, the SON hired an enrollment manager focused solely on RN to BSN and MSN students. This is a new model for us and required the decentralization of enrollment and recruiting across campus. </a:t>
            </a:r>
          </a:p>
          <a:p>
            <a:pPr marL="171450" indent="-171450">
              <a:buFont typeface="Arial" panose="020B0604020202020204" pitchFamily="34" charset="0"/>
              <a:buChar char="•"/>
              <a:defRPr/>
            </a:pPr>
            <a:r>
              <a:rPr lang="en-US" altLang="en-US" baseline="0" dirty="0" smtClean="0"/>
              <a:t>In an effort to maintain retention and student satisfaction, the SON also has a new Adult Student Advisor who is working primarily with RN to BSN students, and also will be working with our ATB students who are also enrolled in many of our RN to BSN classes.</a:t>
            </a:r>
          </a:p>
          <a:p>
            <a:pPr marL="628650" lvl="1" indent="-171450">
              <a:buFont typeface="Arial" panose="020B0604020202020204" pitchFamily="34" charset="0"/>
              <a:buChar char="•"/>
              <a:defRPr/>
            </a:pPr>
            <a:r>
              <a:rPr lang="en-US" altLang="en-US" baseline="0" dirty="0" smtClean="0"/>
              <a:t>We are seeing some trends in terms of retention.  Students who are earlier in their careers seem to be having a harder time maintaining the schedule normally planned for each cohort.  We still see students who value the cohort model that exists in our face to face program but the need for flexibility in many of our newer and younger nurses is really presenting challenges for retention. We see students pressured to enroll due to employer requirements and then starting a program but quickly taking leaves of absence or time off.  Some report schedule conflicts, some cite reimbursement issues, etc. It is definitely a new set of challenges. </a:t>
            </a:r>
          </a:p>
          <a:p>
            <a:pPr marL="171450" indent="-171450">
              <a:buFont typeface="Arial" panose="020B0604020202020204" pitchFamily="34" charset="0"/>
              <a:buChar char="•"/>
              <a:defRPr/>
            </a:pPr>
            <a:endParaRPr lang="en-US" altLang="en-US" baseline="0" dirty="0" smtClean="0"/>
          </a:p>
        </p:txBody>
      </p:sp>
      <p:sp>
        <p:nvSpPr>
          <p:cNvPr id="133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orbel" panose="020B0503020204020204" pitchFamily="34" charset="0"/>
                <a:ea typeface="MS PGothic" panose="020B0600070205080204" pitchFamily="34" charset="-128"/>
              </a:defRPr>
            </a:lvl1pPr>
            <a:lvl2pPr marL="742950" indent="-285750">
              <a:defRPr sz="2400">
                <a:solidFill>
                  <a:schemeClr val="tx1"/>
                </a:solidFill>
                <a:latin typeface="Corbel" panose="020B0503020204020204" pitchFamily="34" charset="0"/>
                <a:ea typeface="MS PGothic" panose="020B0600070205080204" pitchFamily="34" charset="-128"/>
              </a:defRPr>
            </a:lvl2pPr>
            <a:lvl3pPr marL="1143000" indent="-228600">
              <a:defRPr sz="2400">
                <a:solidFill>
                  <a:schemeClr val="tx1"/>
                </a:solidFill>
                <a:latin typeface="Corbel" panose="020B0503020204020204" pitchFamily="34" charset="0"/>
                <a:ea typeface="MS PGothic" panose="020B0600070205080204" pitchFamily="34" charset="-128"/>
              </a:defRPr>
            </a:lvl3pPr>
            <a:lvl4pPr marL="1600200" indent="-228600">
              <a:defRPr sz="2400">
                <a:solidFill>
                  <a:schemeClr val="tx1"/>
                </a:solidFill>
                <a:latin typeface="Corbel" panose="020B0503020204020204" pitchFamily="34" charset="0"/>
                <a:ea typeface="MS PGothic" panose="020B0600070205080204" pitchFamily="34" charset="-128"/>
              </a:defRPr>
            </a:lvl4pPr>
            <a:lvl5pPr marL="2057400" indent="-228600">
              <a:defRPr sz="2400">
                <a:solidFill>
                  <a:schemeClr val="tx1"/>
                </a:solidFill>
                <a:latin typeface="Corbel" panose="020B0503020204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orbel" panose="020B0503020204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orbel" panose="020B0503020204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orbel" panose="020B0503020204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orbel" panose="020B0503020204020204" pitchFamily="34" charset="0"/>
                <a:ea typeface="MS PGothic" panose="020B0600070205080204" pitchFamily="34" charset="-128"/>
              </a:defRPr>
            </a:lvl9pPr>
          </a:lstStyle>
          <a:p>
            <a:fld id="{7EBF7733-9178-4657-9606-EA21944CDE04}" type="slidenum">
              <a:rPr lang="en-US" altLang="en-US" sz="1200" smtClean="0">
                <a:latin typeface="Calibri" panose="020F0502020204030204" pitchFamily="34" charset="0"/>
              </a:rPr>
              <a:pPr/>
              <a:t>6</a:t>
            </a:fld>
            <a:endParaRPr lang="en-US" altLang="en-US" sz="1200" smtClean="0">
              <a:latin typeface="Calibri" panose="020F0502020204030204" pitchFamily="34" charset="0"/>
            </a:endParaRPr>
          </a:p>
        </p:txBody>
      </p:sp>
    </p:spTree>
    <p:extLst>
      <p:ext uri="{BB962C8B-B14F-4D97-AF65-F5344CB8AC3E}">
        <p14:creationId xmlns:p14="http://schemas.microsoft.com/office/powerpoint/2010/main" val="39220637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buFont typeface="Arial" panose="020B0604020202020204" pitchFamily="34" charset="0"/>
              <a:buChar char="•"/>
              <a:defRPr/>
            </a:pPr>
            <a:r>
              <a:rPr lang="en-US" altLang="en-US" dirty="0" smtClean="0"/>
              <a:t>With</a:t>
            </a:r>
            <a:r>
              <a:rPr lang="en-US" altLang="en-US" baseline="0" dirty="0" smtClean="0"/>
              <a:t> the launch of the NDMU Online, the RN to BSN program enrolled its first students in Fall 2017 in the fully online program  We currently have 23 students enrolled in the online RN to BSN program.  Each new term brings additional interest and we hope Fall 2018 will bring an even larger number of students starting the program. </a:t>
            </a:r>
          </a:p>
          <a:p>
            <a:pPr marL="171450" indent="-171450">
              <a:buFont typeface="Arial" panose="020B0604020202020204" pitchFamily="34" charset="0"/>
              <a:buChar char="•"/>
              <a:defRPr/>
            </a:pPr>
            <a:r>
              <a:rPr lang="en-US" altLang="en-US" baseline="0" dirty="0" smtClean="0"/>
              <a:t>. The online RN to BSN program utilizes the updated curriculum supported by this project. Seeing that we had about a year between launching the new curriculum in the face-to-face and online formats, this provided time for revisions and refinements to enhance the online experience. </a:t>
            </a:r>
            <a:endParaRPr lang="en-US" altLang="en-US" dirty="0" smtClean="0"/>
          </a:p>
        </p:txBody>
      </p:sp>
      <p:sp>
        <p:nvSpPr>
          <p:cNvPr id="133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orbel" panose="020B0503020204020204" pitchFamily="34" charset="0"/>
                <a:ea typeface="MS PGothic" panose="020B0600070205080204" pitchFamily="34" charset="-128"/>
              </a:defRPr>
            </a:lvl1pPr>
            <a:lvl2pPr marL="742950" indent="-285750">
              <a:defRPr sz="2400">
                <a:solidFill>
                  <a:schemeClr val="tx1"/>
                </a:solidFill>
                <a:latin typeface="Corbel" panose="020B0503020204020204" pitchFamily="34" charset="0"/>
                <a:ea typeface="MS PGothic" panose="020B0600070205080204" pitchFamily="34" charset="-128"/>
              </a:defRPr>
            </a:lvl2pPr>
            <a:lvl3pPr marL="1143000" indent="-228600">
              <a:defRPr sz="2400">
                <a:solidFill>
                  <a:schemeClr val="tx1"/>
                </a:solidFill>
                <a:latin typeface="Corbel" panose="020B0503020204020204" pitchFamily="34" charset="0"/>
                <a:ea typeface="MS PGothic" panose="020B0600070205080204" pitchFamily="34" charset="-128"/>
              </a:defRPr>
            </a:lvl3pPr>
            <a:lvl4pPr marL="1600200" indent="-228600">
              <a:defRPr sz="2400">
                <a:solidFill>
                  <a:schemeClr val="tx1"/>
                </a:solidFill>
                <a:latin typeface="Corbel" panose="020B0503020204020204" pitchFamily="34" charset="0"/>
                <a:ea typeface="MS PGothic" panose="020B0600070205080204" pitchFamily="34" charset="-128"/>
              </a:defRPr>
            </a:lvl4pPr>
            <a:lvl5pPr marL="2057400" indent="-228600">
              <a:defRPr sz="2400">
                <a:solidFill>
                  <a:schemeClr val="tx1"/>
                </a:solidFill>
                <a:latin typeface="Corbel" panose="020B0503020204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orbel" panose="020B0503020204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orbel" panose="020B0503020204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orbel" panose="020B0503020204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orbel" panose="020B0503020204020204" pitchFamily="34" charset="0"/>
                <a:ea typeface="MS PGothic" panose="020B0600070205080204" pitchFamily="34" charset="-128"/>
              </a:defRPr>
            </a:lvl9pPr>
          </a:lstStyle>
          <a:p>
            <a:fld id="{7EBF7733-9178-4657-9606-EA21944CDE04}" type="slidenum">
              <a:rPr lang="en-US" altLang="en-US" sz="1200" smtClean="0">
                <a:latin typeface="Calibri" panose="020F0502020204030204" pitchFamily="34" charset="0"/>
              </a:rPr>
              <a:pPr/>
              <a:t>7</a:t>
            </a:fld>
            <a:endParaRPr lang="en-US" altLang="en-US" sz="1200" smtClean="0">
              <a:latin typeface="Calibri" panose="020F0502020204030204" pitchFamily="34" charset="0"/>
            </a:endParaRPr>
          </a:p>
        </p:txBody>
      </p:sp>
    </p:spTree>
    <p:extLst>
      <p:ext uri="{BB962C8B-B14F-4D97-AF65-F5344CB8AC3E}">
        <p14:creationId xmlns:p14="http://schemas.microsoft.com/office/powerpoint/2010/main" val="2298899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buFont typeface="Arial" charset="0"/>
              <a:buChar char="•"/>
              <a:defRPr/>
            </a:pPr>
            <a:r>
              <a:rPr lang="en-US" altLang="en-US" dirty="0" smtClean="0"/>
              <a:t>In preparing for the full launch of the online program it became apparent that an</a:t>
            </a:r>
            <a:r>
              <a:rPr lang="en-US" altLang="en-US" baseline="0" dirty="0" smtClean="0"/>
              <a:t> instructional designer was needed to work with those teaching solely in the RN to BSN program.  </a:t>
            </a:r>
          </a:p>
          <a:p>
            <a:pPr marL="171450" indent="-171450">
              <a:buFont typeface="Arial" charset="0"/>
              <a:buChar char="•"/>
              <a:defRPr/>
            </a:pPr>
            <a:r>
              <a:rPr lang="en-US" altLang="en-US" baseline="0" dirty="0" smtClean="0"/>
              <a:t>Brought someone on board in November and she hit the ground running.  </a:t>
            </a:r>
          </a:p>
          <a:p>
            <a:pPr marL="171450" indent="-171450">
              <a:buFont typeface="Arial" charset="0"/>
              <a:buChar char="•"/>
              <a:defRPr/>
            </a:pPr>
            <a:r>
              <a:rPr lang="en-US" altLang="en-US" baseline="0" dirty="0" smtClean="0"/>
              <a:t>Her ability to guide faculty through the process of creating more innovative online teaching strategies has really improved the student experience in the online classroom. </a:t>
            </a:r>
          </a:p>
          <a:p>
            <a:pPr marL="171450" indent="-171450">
              <a:buFont typeface="Arial" charset="0"/>
              <a:buChar char="•"/>
              <a:defRPr/>
            </a:pPr>
            <a:r>
              <a:rPr lang="en-US" altLang="en-US" baseline="0" dirty="0" smtClean="0"/>
              <a:t>Have been able to move beyond the traditional discussion boards to using podcasts, faculty videos, online games, and digital clinical experiences. </a:t>
            </a:r>
            <a:endParaRPr lang="en-US" altLang="en-US" dirty="0" smtClean="0"/>
          </a:p>
        </p:txBody>
      </p:sp>
      <p:sp>
        <p:nvSpPr>
          <p:cNvPr id="133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orbel" panose="020B0503020204020204" pitchFamily="34" charset="0"/>
                <a:ea typeface="MS PGothic" panose="020B0600070205080204" pitchFamily="34" charset="-128"/>
              </a:defRPr>
            </a:lvl1pPr>
            <a:lvl2pPr marL="742950" indent="-285750">
              <a:defRPr sz="2400">
                <a:solidFill>
                  <a:schemeClr val="tx1"/>
                </a:solidFill>
                <a:latin typeface="Corbel" panose="020B0503020204020204" pitchFamily="34" charset="0"/>
                <a:ea typeface="MS PGothic" panose="020B0600070205080204" pitchFamily="34" charset="-128"/>
              </a:defRPr>
            </a:lvl2pPr>
            <a:lvl3pPr marL="1143000" indent="-228600">
              <a:defRPr sz="2400">
                <a:solidFill>
                  <a:schemeClr val="tx1"/>
                </a:solidFill>
                <a:latin typeface="Corbel" panose="020B0503020204020204" pitchFamily="34" charset="0"/>
                <a:ea typeface="MS PGothic" panose="020B0600070205080204" pitchFamily="34" charset="-128"/>
              </a:defRPr>
            </a:lvl3pPr>
            <a:lvl4pPr marL="1600200" indent="-228600">
              <a:defRPr sz="2400">
                <a:solidFill>
                  <a:schemeClr val="tx1"/>
                </a:solidFill>
                <a:latin typeface="Corbel" panose="020B0503020204020204" pitchFamily="34" charset="0"/>
                <a:ea typeface="MS PGothic" panose="020B0600070205080204" pitchFamily="34" charset="-128"/>
              </a:defRPr>
            </a:lvl4pPr>
            <a:lvl5pPr marL="2057400" indent="-228600">
              <a:defRPr sz="2400">
                <a:solidFill>
                  <a:schemeClr val="tx1"/>
                </a:solidFill>
                <a:latin typeface="Corbel" panose="020B0503020204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orbel" panose="020B0503020204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orbel" panose="020B0503020204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orbel" panose="020B0503020204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orbel" panose="020B0503020204020204" pitchFamily="34" charset="0"/>
                <a:ea typeface="MS PGothic" panose="020B0600070205080204" pitchFamily="34" charset="-128"/>
              </a:defRPr>
            </a:lvl9pPr>
          </a:lstStyle>
          <a:p>
            <a:fld id="{7EBF7733-9178-4657-9606-EA21944CDE04}" type="slidenum">
              <a:rPr lang="en-US" altLang="en-US" sz="1200" smtClean="0">
                <a:latin typeface="Calibri" panose="020F0502020204030204" pitchFamily="34" charset="0"/>
              </a:rPr>
              <a:pPr/>
              <a:t>8</a:t>
            </a:fld>
            <a:endParaRPr lang="en-US" altLang="en-US" sz="1200" smtClean="0">
              <a:latin typeface="Calibri" panose="020F0502020204030204" pitchFamily="34" charset="0"/>
            </a:endParaRPr>
          </a:p>
        </p:txBody>
      </p:sp>
    </p:spTree>
    <p:extLst>
      <p:ext uri="{BB962C8B-B14F-4D97-AF65-F5344CB8AC3E}">
        <p14:creationId xmlns:p14="http://schemas.microsoft.com/office/powerpoint/2010/main" val="18249914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indent="0">
              <a:buFont typeface="Arial" panose="020B0604020202020204" pitchFamily="34" charset="0"/>
              <a:buNone/>
              <a:defRPr/>
            </a:pPr>
            <a:r>
              <a:rPr lang="en-US" altLang="en-US" dirty="0" smtClean="0"/>
              <a:t>Our instructional</a:t>
            </a:r>
            <a:r>
              <a:rPr lang="en-US" altLang="en-US" baseline="0" dirty="0" smtClean="0"/>
              <a:t> designer has put together multiple workshops for faculty and the response has been incredibly positive.  Moving to an online delivery format was a big step for our faculty and many were concerned with the ability to replicate what we feel happens in the classroom/cohort model. Many have been pleasantly surprised by their new found </a:t>
            </a:r>
            <a:r>
              <a:rPr lang="en-US" altLang="en-US" baseline="0" dirty="0" err="1" smtClean="0"/>
              <a:t>abilties</a:t>
            </a:r>
            <a:r>
              <a:rPr lang="en-US" altLang="en-US" baseline="0" dirty="0" smtClean="0"/>
              <a:t> to do just that though. </a:t>
            </a:r>
            <a:endParaRPr lang="en-US" altLang="en-US" dirty="0" smtClean="0"/>
          </a:p>
        </p:txBody>
      </p:sp>
      <p:sp>
        <p:nvSpPr>
          <p:cNvPr id="133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orbel" panose="020B0503020204020204" pitchFamily="34" charset="0"/>
                <a:ea typeface="MS PGothic" panose="020B0600070205080204" pitchFamily="34" charset="-128"/>
              </a:defRPr>
            </a:lvl1pPr>
            <a:lvl2pPr marL="742950" indent="-285750">
              <a:defRPr sz="2400">
                <a:solidFill>
                  <a:schemeClr val="tx1"/>
                </a:solidFill>
                <a:latin typeface="Corbel" panose="020B0503020204020204" pitchFamily="34" charset="0"/>
                <a:ea typeface="MS PGothic" panose="020B0600070205080204" pitchFamily="34" charset="-128"/>
              </a:defRPr>
            </a:lvl2pPr>
            <a:lvl3pPr marL="1143000" indent="-228600">
              <a:defRPr sz="2400">
                <a:solidFill>
                  <a:schemeClr val="tx1"/>
                </a:solidFill>
                <a:latin typeface="Corbel" panose="020B0503020204020204" pitchFamily="34" charset="0"/>
                <a:ea typeface="MS PGothic" panose="020B0600070205080204" pitchFamily="34" charset="-128"/>
              </a:defRPr>
            </a:lvl3pPr>
            <a:lvl4pPr marL="1600200" indent="-228600">
              <a:defRPr sz="2400">
                <a:solidFill>
                  <a:schemeClr val="tx1"/>
                </a:solidFill>
                <a:latin typeface="Corbel" panose="020B0503020204020204" pitchFamily="34" charset="0"/>
                <a:ea typeface="MS PGothic" panose="020B0600070205080204" pitchFamily="34" charset="-128"/>
              </a:defRPr>
            </a:lvl4pPr>
            <a:lvl5pPr marL="2057400" indent="-228600">
              <a:defRPr sz="2400">
                <a:solidFill>
                  <a:schemeClr val="tx1"/>
                </a:solidFill>
                <a:latin typeface="Corbel" panose="020B0503020204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orbel" panose="020B0503020204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orbel" panose="020B0503020204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orbel" panose="020B0503020204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orbel" panose="020B0503020204020204" pitchFamily="34" charset="0"/>
                <a:ea typeface="MS PGothic" panose="020B0600070205080204" pitchFamily="34" charset="-128"/>
              </a:defRPr>
            </a:lvl9pPr>
          </a:lstStyle>
          <a:p>
            <a:fld id="{7EBF7733-9178-4657-9606-EA21944CDE04}" type="slidenum">
              <a:rPr lang="en-US" altLang="en-US" sz="1200" smtClean="0">
                <a:latin typeface="Calibri" panose="020F0502020204030204" pitchFamily="34" charset="0"/>
              </a:rPr>
              <a:pPr/>
              <a:t>9</a:t>
            </a:fld>
            <a:endParaRPr lang="en-US" altLang="en-US" sz="1200" smtClean="0">
              <a:latin typeface="Calibri" panose="020F0502020204030204" pitchFamily="34" charset="0"/>
            </a:endParaRPr>
          </a:p>
        </p:txBody>
      </p:sp>
    </p:spTree>
    <p:extLst>
      <p:ext uri="{BB962C8B-B14F-4D97-AF65-F5344CB8AC3E}">
        <p14:creationId xmlns:p14="http://schemas.microsoft.com/office/powerpoint/2010/main" val="16487245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p:nvPr/>
        </p:nvSpPr>
        <p:spPr>
          <a:xfrm>
            <a:off x="-6350" y="2058988"/>
            <a:ext cx="12195175" cy="1828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365759" y="2166364"/>
            <a:ext cx="11471565" cy="1739347"/>
          </a:xfrm>
        </p:spPr>
        <p:txBody>
          <a:bodyPr/>
          <a:lstStyle>
            <a:lvl1pPr algn="ctr">
              <a:lnSpc>
                <a:spcPct val="80000"/>
              </a:lnSpc>
              <a:defRPr sz="6000" spc="150" baseline="0"/>
            </a:lvl1pPr>
          </a:lstStyle>
          <a:p>
            <a:r>
              <a:rPr lang="en-US" dirty="0"/>
              <a:t>Click to edit Master title style</a:t>
            </a:r>
          </a:p>
        </p:txBody>
      </p:sp>
      <p:sp>
        <p:nvSpPr>
          <p:cNvPr id="3" name="Subtitle 2"/>
          <p:cNvSpPr>
            <a:spLocks noGrp="1"/>
          </p:cNvSpPr>
          <p:nvPr>
            <p:ph type="subTitle" idx="1"/>
          </p:nvPr>
        </p:nvSpPr>
        <p:spPr>
          <a:xfrm>
            <a:off x="1524000" y="3996250"/>
            <a:ext cx="9144000" cy="1309255"/>
          </a:xfrm>
        </p:spPr>
        <p:txBody>
          <a:bodyPr>
            <a:normAutofit/>
          </a:bodyPr>
          <a:lstStyle>
            <a:lvl1pPr marL="0" indent="0" algn="ctr">
              <a:buNone/>
              <a:defRPr sz="2000"/>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dirty="0"/>
              <a:t>Click to edit Master subtitle style</a:t>
            </a:r>
          </a:p>
        </p:txBody>
      </p:sp>
      <p:sp>
        <p:nvSpPr>
          <p:cNvPr id="5" name="Date Placeholder 3"/>
          <p:cNvSpPr>
            <a:spLocks noGrp="1"/>
          </p:cNvSpPr>
          <p:nvPr>
            <p:ph type="dt" sz="half" idx="10"/>
          </p:nvPr>
        </p:nvSpPr>
        <p:spPr/>
        <p:txBody>
          <a:bodyPr/>
          <a:lstStyle>
            <a:lvl1pPr>
              <a:defRPr/>
            </a:lvl1pPr>
          </a:lstStyle>
          <a:p>
            <a:pPr>
              <a:defRPr/>
            </a:pPr>
            <a:fld id="{A383484F-B2EC-4113-B34F-591CFFFABEA8}" type="datetimeFigureOut">
              <a:rPr lang="en-US" altLang="en-US"/>
              <a:pPr>
                <a:defRPr/>
              </a:pPr>
              <a:t>6/26/2018</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ltLang="en-US"/>
          </a:p>
        </p:txBody>
      </p:sp>
      <p:sp>
        <p:nvSpPr>
          <p:cNvPr id="7" name="Slide Number Placeholder 5"/>
          <p:cNvSpPr>
            <a:spLocks noGrp="1"/>
          </p:cNvSpPr>
          <p:nvPr>
            <p:ph type="sldNum" sz="quarter" idx="12"/>
          </p:nvPr>
        </p:nvSpPr>
        <p:spPr/>
        <p:txBody>
          <a:bodyPr/>
          <a:lstStyle>
            <a:lvl1pPr>
              <a:defRPr/>
            </a:lvl1pPr>
          </a:lstStyle>
          <a:p>
            <a:pPr>
              <a:defRPr/>
            </a:pPr>
            <a:fld id="{2CAC182A-74E2-440E-A435-29B0FBE0E400}" type="slidenum">
              <a:rPr lang="en-US" altLang="en-US"/>
              <a:pPr>
                <a:defRPr/>
              </a:pPr>
              <a:t>‹#›</a:t>
            </a:fld>
            <a:endParaRPr lang="en-US" altLang="en-US"/>
          </a:p>
        </p:txBody>
      </p:sp>
    </p:spTree>
    <p:extLst>
      <p:ext uri="{BB962C8B-B14F-4D97-AF65-F5344CB8AC3E}">
        <p14:creationId xmlns:p14="http://schemas.microsoft.com/office/powerpoint/2010/main" val="32202277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vl1pPr>
          </a:lstStyle>
          <a:p>
            <a:pPr>
              <a:defRPr/>
            </a:pPr>
            <a:fld id="{EBF2AF31-BCE0-4213-8CC2-07B480B26682}" type="datetimeFigureOut">
              <a:rPr lang="en-US" altLang="en-US"/>
              <a:pPr>
                <a:defRPr/>
              </a:pPr>
              <a:t>6/26/2018</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ltLang="en-US"/>
          </a:p>
        </p:txBody>
      </p:sp>
      <p:sp>
        <p:nvSpPr>
          <p:cNvPr id="6" name="Slide Number Placeholder 5"/>
          <p:cNvSpPr>
            <a:spLocks noGrp="1"/>
          </p:cNvSpPr>
          <p:nvPr>
            <p:ph type="sldNum" sz="quarter" idx="12"/>
          </p:nvPr>
        </p:nvSpPr>
        <p:spPr/>
        <p:txBody>
          <a:bodyPr/>
          <a:lstStyle>
            <a:lvl1pPr>
              <a:defRPr/>
            </a:lvl1pPr>
          </a:lstStyle>
          <a:p>
            <a:pPr>
              <a:defRPr/>
            </a:pPr>
            <a:fld id="{50504064-4529-43A2-8F01-48FCA7F7014A}" type="slidenum">
              <a:rPr lang="en-US" altLang="en-US"/>
              <a:pPr>
                <a:defRPr/>
              </a:pPr>
              <a:t>‹#›</a:t>
            </a:fld>
            <a:endParaRPr lang="en-US" altLang="en-US"/>
          </a:p>
        </p:txBody>
      </p:sp>
    </p:spTree>
    <p:extLst>
      <p:ext uri="{BB962C8B-B14F-4D97-AF65-F5344CB8AC3E}">
        <p14:creationId xmlns:p14="http://schemas.microsoft.com/office/powerpoint/2010/main" val="4265527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Rectangle 3"/>
          <p:cNvSpPr/>
          <p:nvPr/>
        </p:nvSpPr>
        <p:spPr>
          <a:xfrm>
            <a:off x="9018588" y="0"/>
            <a:ext cx="27432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9160624" y="274638"/>
            <a:ext cx="2402380" cy="5897562"/>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838199" y="274638"/>
            <a:ext cx="7973291" cy="5897562"/>
          </a:xfrm>
        </p:spPr>
        <p:txBody>
          <a:bodyPr vert="eaVert"/>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3"/>
          <p:cNvSpPr>
            <a:spLocks noGrp="1"/>
          </p:cNvSpPr>
          <p:nvPr>
            <p:ph type="dt" sz="half" idx="10"/>
          </p:nvPr>
        </p:nvSpPr>
        <p:spPr>
          <a:xfrm>
            <a:off x="838200" y="6423025"/>
            <a:ext cx="2743200" cy="365125"/>
          </a:xfrm>
        </p:spPr>
        <p:txBody>
          <a:bodyPr/>
          <a:lstStyle>
            <a:lvl1pPr>
              <a:defRPr/>
            </a:lvl1pPr>
          </a:lstStyle>
          <a:p>
            <a:pPr>
              <a:defRPr/>
            </a:pPr>
            <a:fld id="{1FF6397E-B627-4644-BD4D-700F131F118D}" type="datetimeFigureOut">
              <a:rPr lang="en-US" altLang="en-US"/>
              <a:pPr>
                <a:defRPr/>
              </a:pPr>
              <a:t>6/26/2018</a:t>
            </a:fld>
            <a:endParaRPr lang="en-US" altLang="en-US"/>
          </a:p>
        </p:txBody>
      </p:sp>
      <p:sp>
        <p:nvSpPr>
          <p:cNvPr id="6" name="Footer Placeholder 4"/>
          <p:cNvSpPr>
            <a:spLocks noGrp="1"/>
          </p:cNvSpPr>
          <p:nvPr>
            <p:ph type="ftr" sz="quarter" idx="11"/>
          </p:nvPr>
        </p:nvSpPr>
        <p:spPr>
          <a:xfrm>
            <a:off x="3776663" y="6423025"/>
            <a:ext cx="4279900" cy="365125"/>
          </a:xfrm>
        </p:spPr>
        <p:txBody>
          <a:bodyPr/>
          <a:lstStyle>
            <a:lvl1pPr>
              <a:defRPr/>
            </a:lvl1pPr>
          </a:lstStyle>
          <a:p>
            <a:pPr>
              <a:defRPr/>
            </a:pPr>
            <a:endParaRPr lang="en-US" altLang="en-US"/>
          </a:p>
        </p:txBody>
      </p:sp>
      <p:sp>
        <p:nvSpPr>
          <p:cNvPr id="7" name="Slide Number Placeholder 5"/>
          <p:cNvSpPr>
            <a:spLocks noGrp="1"/>
          </p:cNvSpPr>
          <p:nvPr>
            <p:ph type="sldNum" sz="quarter" idx="12"/>
          </p:nvPr>
        </p:nvSpPr>
        <p:spPr>
          <a:xfrm>
            <a:off x="8072438" y="6423025"/>
            <a:ext cx="881062" cy="365125"/>
          </a:xfrm>
        </p:spPr>
        <p:txBody>
          <a:bodyPr/>
          <a:lstStyle>
            <a:lvl1pPr>
              <a:defRPr/>
            </a:lvl1pPr>
          </a:lstStyle>
          <a:p>
            <a:pPr>
              <a:defRPr/>
            </a:pPr>
            <a:fld id="{B7E577B6-C768-449A-9476-F901AD7551EF}" type="slidenum">
              <a:rPr lang="en-US" altLang="en-US"/>
              <a:pPr>
                <a:defRPr/>
              </a:pPr>
              <a:t>‹#›</a:t>
            </a:fld>
            <a:endParaRPr lang="en-US" altLang="en-US"/>
          </a:p>
        </p:txBody>
      </p:sp>
    </p:spTree>
    <p:extLst>
      <p:ext uri="{BB962C8B-B14F-4D97-AF65-F5344CB8AC3E}">
        <p14:creationId xmlns:p14="http://schemas.microsoft.com/office/powerpoint/2010/main" val="37272750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vl1pPr>
          </a:lstStyle>
          <a:p>
            <a:pPr>
              <a:defRPr/>
            </a:pPr>
            <a:fld id="{AF261CED-D422-4CD1-95EF-D78760B225E4}" type="datetimeFigureOut">
              <a:rPr lang="en-US" altLang="en-US"/>
              <a:pPr>
                <a:defRPr/>
              </a:pPr>
              <a:t>6/26/2018</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ltLang="en-US"/>
          </a:p>
        </p:txBody>
      </p:sp>
      <p:sp>
        <p:nvSpPr>
          <p:cNvPr id="6" name="Slide Number Placeholder 5"/>
          <p:cNvSpPr>
            <a:spLocks noGrp="1"/>
          </p:cNvSpPr>
          <p:nvPr>
            <p:ph type="sldNum" sz="quarter" idx="12"/>
          </p:nvPr>
        </p:nvSpPr>
        <p:spPr/>
        <p:txBody>
          <a:bodyPr/>
          <a:lstStyle>
            <a:lvl1pPr>
              <a:defRPr/>
            </a:lvl1pPr>
          </a:lstStyle>
          <a:p>
            <a:pPr>
              <a:defRPr/>
            </a:pPr>
            <a:fld id="{E28F7A79-FCA3-4E07-8835-DF9C894FEC26}" type="slidenum">
              <a:rPr lang="en-US" altLang="en-US"/>
              <a:pPr>
                <a:defRPr/>
              </a:pPr>
              <a:t>‹#›</a:t>
            </a:fld>
            <a:endParaRPr lang="en-US" altLang="en-US"/>
          </a:p>
        </p:txBody>
      </p:sp>
    </p:spTree>
    <p:extLst>
      <p:ext uri="{BB962C8B-B14F-4D97-AF65-F5344CB8AC3E}">
        <p14:creationId xmlns:p14="http://schemas.microsoft.com/office/powerpoint/2010/main" val="23550632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6350" y="2058988"/>
            <a:ext cx="12195175" cy="1828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191" y="2208879"/>
            <a:ext cx="10515600" cy="1676400"/>
          </a:xfrm>
        </p:spPr>
        <p:txBody>
          <a:bodyPr>
            <a:noAutofit/>
          </a:bodyPr>
          <a:lstStyle>
            <a:lvl1pPr algn="ctr">
              <a:lnSpc>
                <a:spcPct val="80000"/>
              </a:lnSpc>
              <a:defRPr sz="6000" b="0" spc="150" baseline="0">
                <a:solidFill>
                  <a:schemeClr val="bg1"/>
                </a:solidFill>
              </a:defRPr>
            </a:lvl1pPr>
          </a:lstStyle>
          <a:p>
            <a:r>
              <a:rPr lang="en-US" dirty="0"/>
              <a:t>Click to edit Master title style</a:t>
            </a:r>
          </a:p>
        </p:txBody>
      </p:sp>
      <p:sp>
        <p:nvSpPr>
          <p:cNvPr id="3" name="Text Placeholder 2"/>
          <p:cNvSpPr>
            <a:spLocks noGrp="1"/>
          </p:cNvSpPr>
          <p:nvPr>
            <p:ph type="body" idx="1"/>
          </p:nvPr>
        </p:nvSpPr>
        <p:spPr>
          <a:xfrm>
            <a:off x="833191" y="4010334"/>
            <a:ext cx="10515600" cy="1174639"/>
          </a:xfrm>
        </p:spPr>
        <p:txBody>
          <a:bodyPr>
            <a:normAutofit/>
          </a:bodyPr>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Edit Master text styles</a:t>
            </a:r>
          </a:p>
        </p:txBody>
      </p:sp>
      <p:sp>
        <p:nvSpPr>
          <p:cNvPr id="5" name="Date Placeholder 3"/>
          <p:cNvSpPr>
            <a:spLocks noGrp="1"/>
          </p:cNvSpPr>
          <p:nvPr>
            <p:ph type="dt" sz="half" idx="10"/>
          </p:nvPr>
        </p:nvSpPr>
        <p:spPr/>
        <p:txBody>
          <a:bodyPr/>
          <a:lstStyle>
            <a:lvl1pPr>
              <a:defRPr>
                <a:solidFill>
                  <a:schemeClr val="tx2"/>
                </a:solidFill>
              </a:defRPr>
            </a:lvl1pPr>
          </a:lstStyle>
          <a:p>
            <a:pPr>
              <a:defRPr/>
            </a:pPr>
            <a:fld id="{EF5984E5-44BE-4D2A-91B5-4ACF8B26FD95}" type="datetimeFigureOut">
              <a:rPr lang="en-US" altLang="en-US"/>
              <a:pPr>
                <a:defRPr/>
              </a:pPr>
              <a:t>6/26/2018</a:t>
            </a:fld>
            <a:endParaRPr lang="en-US" altLang="en-US"/>
          </a:p>
        </p:txBody>
      </p:sp>
      <p:sp>
        <p:nvSpPr>
          <p:cNvPr id="6" name="Footer Placeholder 4"/>
          <p:cNvSpPr>
            <a:spLocks noGrp="1"/>
          </p:cNvSpPr>
          <p:nvPr>
            <p:ph type="ftr" sz="quarter" idx="11"/>
          </p:nvPr>
        </p:nvSpPr>
        <p:spPr/>
        <p:txBody>
          <a:bodyPr/>
          <a:lstStyle>
            <a:lvl1pPr>
              <a:defRPr>
                <a:solidFill>
                  <a:schemeClr val="tx2"/>
                </a:solidFill>
              </a:defRPr>
            </a:lvl1pPr>
          </a:lstStyle>
          <a:p>
            <a:pPr>
              <a:defRPr/>
            </a:pPr>
            <a:endParaRPr lang="en-US" altLang="en-US"/>
          </a:p>
        </p:txBody>
      </p:sp>
      <p:sp>
        <p:nvSpPr>
          <p:cNvPr id="7" name="Slide Number Placeholder 5"/>
          <p:cNvSpPr>
            <a:spLocks noGrp="1"/>
          </p:cNvSpPr>
          <p:nvPr>
            <p:ph type="sldNum" sz="quarter" idx="12"/>
          </p:nvPr>
        </p:nvSpPr>
        <p:spPr/>
        <p:txBody>
          <a:bodyPr/>
          <a:lstStyle>
            <a:lvl1pPr>
              <a:defRPr>
                <a:solidFill>
                  <a:schemeClr val="tx2"/>
                </a:solidFill>
              </a:defRPr>
            </a:lvl1pPr>
          </a:lstStyle>
          <a:p>
            <a:pPr>
              <a:defRPr/>
            </a:pPr>
            <a:fld id="{85F40394-4846-4740-863D-5C31922E7183}" type="slidenum">
              <a:rPr lang="en-US" altLang="en-US"/>
              <a:pPr>
                <a:defRPr/>
              </a:pPr>
              <a:t>‹#›</a:t>
            </a:fld>
            <a:endParaRPr lang="en-US" altLang="en-US"/>
          </a:p>
        </p:txBody>
      </p:sp>
    </p:spTree>
    <p:extLst>
      <p:ext uri="{BB962C8B-B14F-4D97-AF65-F5344CB8AC3E}">
        <p14:creationId xmlns:p14="http://schemas.microsoft.com/office/powerpoint/2010/main" val="3127729406"/>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1205344" y="2011680"/>
            <a:ext cx="475488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230391" y="2011680"/>
            <a:ext cx="475488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3"/>
          <p:cNvSpPr>
            <a:spLocks noGrp="1"/>
          </p:cNvSpPr>
          <p:nvPr>
            <p:ph type="dt" sz="half" idx="10"/>
          </p:nvPr>
        </p:nvSpPr>
        <p:spPr/>
        <p:txBody>
          <a:bodyPr/>
          <a:lstStyle>
            <a:lvl1pPr>
              <a:defRPr/>
            </a:lvl1pPr>
          </a:lstStyle>
          <a:p>
            <a:pPr>
              <a:defRPr/>
            </a:pPr>
            <a:fld id="{33A8D257-6317-42B4-ABF6-6AE4AEF3DBFB}" type="datetimeFigureOut">
              <a:rPr lang="en-US" altLang="en-US"/>
              <a:pPr>
                <a:defRPr/>
              </a:pPr>
              <a:t>6/26/2018</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ltLang="en-US"/>
          </a:p>
        </p:txBody>
      </p:sp>
      <p:sp>
        <p:nvSpPr>
          <p:cNvPr id="7" name="Slide Number Placeholder 5"/>
          <p:cNvSpPr>
            <a:spLocks noGrp="1"/>
          </p:cNvSpPr>
          <p:nvPr>
            <p:ph type="sldNum" sz="quarter" idx="12"/>
          </p:nvPr>
        </p:nvSpPr>
        <p:spPr/>
        <p:txBody>
          <a:bodyPr/>
          <a:lstStyle>
            <a:lvl1pPr>
              <a:defRPr/>
            </a:lvl1pPr>
          </a:lstStyle>
          <a:p>
            <a:pPr>
              <a:defRPr/>
            </a:pPr>
            <a:fld id="{2728C0D9-CCB7-40BF-B72F-ACCA5052832E}" type="slidenum">
              <a:rPr lang="en-US" altLang="en-US"/>
              <a:pPr>
                <a:defRPr/>
              </a:pPr>
              <a:t>‹#›</a:t>
            </a:fld>
            <a:endParaRPr lang="en-US" altLang="en-US"/>
          </a:p>
        </p:txBody>
      </p:sp>
    </p:spTree>
    <p:extLst>
      <p:ext uri="{BB962C8B-B14F-4D97-AF65-F5344CB8AC3E}">
        <p14:creationId xmlns:p14="http://schemas.microsoft.com/office/powerpoint/2010/main" val="39597666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a:t>Click to edit Master title style</a:t>
            </a:r>
          </a:p>
        </p:txBody>
      </p:sp>
      <p:sp>
        <p:nvSpPr>
          <p:cNvPr id="3" name="Text Placeholder 2"/>
          <p:cNvSpPr>
            <a:spLocks noGrp="1"/>
          </p:cNvSpPr>
          <p:nvPr>
            <p:ph type="body" idx="1"/>
          </p:nvPr>
        </p:nvSpPr>
        <p:spPr>
          <a:xfrm>
            <a:off x="1207008" y="1913470"/>
            <a:ext cx="4754880" cy="743094"/>
          </a:xfrm>
        </p:spPr>
        <p:txBody>
          <a:bodyPr anchor="ctr">
            <a:normAutofit/>
          </a:bodyPr>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p:cNvSpPr>
            <a:spLocks noGrp="1"/>
          </p:cNvSpPr>
          <p:nvPr>
            <p:ph sz="half" idx="2"/>
          </p:nvPr>
        </p:nvSpPr>
        <p:spPr>
          <a:xfrm>
            <a:off x="1207008" y="2656566"/>
            <a:ext cx="475488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231230" y="1913470"/>
            <a:ext cx="4754880" cy="743094"/>
          </a:xfrm>
        </p:spPr>
        <p:txBody>
          <a:bodyPr anchor="ctr">
            <a:normAutofit/>
          </a:bodyPr>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p:cNvSpPr>
            <a:spLocks noGrp="1"/>
          </p:cNvSpPr>
          <p:nvPr>
            <p:ph sz="quarter" idx="4"/>
          </p:nvPr>
        </p:nvSpPr>
        <p:spPr>
          <a:xfrm>
            <a:off x="6231230" y="2656564"/>
            <a:ext cx="475488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3"/>
          <p:cNvSpPr>
            <a:spLocks noGrp="1"/>
          </p:cNvSpPr>
          <p:nvPr>
            <p:ph type="dt" sz="half" idx="10"/>
          </p:nvPr>
        </p:nvSpPr>
        <p:spPr/>
        <p:txBody>
          <a:bodyPr/>
          <a:lstStyle>
            <a:lvl1pPr>
              <a:defRPr/>
            </a:lvl1pPr>
          </a:lstStyle>
          <a:p>
            <a:pPr>
              <a:defRPr/>
            </a:pPr>
            <a:fld id="{373A3BF0-2354-418B-80C0-A714C4B1A6EF}" type="datetimeFigureOut">
              <a:rPr lang="en-US" altLang="en-US"/>
              <a:pPr>
                <a:defRPr/>
              </a:pPr>
              <a:t>6/26/2018</a:t>
            </a:fld>
            <a:endParaRPr lang="en-US" altLang="en-US"/>
          </a:p>
        </p:txBody>
      </p:sp>
      <p:sp>
        <p:nvSpPr>
          <p:cNvPr id="8" name="Footer Placeholder 4"/>
          <p:cNvSpPr>
            <a:spLocks noGrp="1"/>
          </p:cNvSpPr>
          <p:nvPr>
            <p:ph type="ftr" sz="quarter" idx="11"/>
          </p:nvPr>
        </p:nvSpPr>
        <p:spPr/>
        <p:txBody>
          <a:bodyPr/>
          <a:lstStyle>
            <a:lvl1pPr>
              <a:defRPr/>
            </a:lvl1pPr>
          </a:lstStyle>
          <a:p>
            <a:pPr>
              <a:defRPr/>
            </a:pPr>
            <a:endParaRPr lang="en-US" altLang="en-US"/>
          </a:p>
        </p:txBody>
      </p:sp>
      <p:sp>
        <p:nvSpPr>
          <p:cNvPr id="9" name="Slide Number Placeholder 5"/>
          <p:cNvSpPr>
            <a:spLocks noGrp="1"/>
          </p:cNvSpPr>
          <p:nvPr>
            <p:ph type="sldNum" sz="quarter" idx="12"/>
          </p:nvPr>
        </p:nvSpPr>
        <p:spPr/>
        <p:txBody>
          <a:bodyPr/>
          <a:lstStyle>
            <a:lvl1pPr>
              <a:defRPr/>
            </a:lvl1pPr>
          </a:lstStyle>
          <a:p>
            <a:pPr>
              <a:defRPr/>
            </a:pPr>
            <a:fld id="{061AF84A-47B6-498C-A861-3F176E052D80}" type="slidenum">
              <a:rPr lang="en-US" altLang="en-US"/>
              <a:pPr>
                <a:defRPr/>
              </a:pPr>
              <a:t>‹#›</a:t>
            </a:fld>
            <a:endParaRPr lang="en-US" altLang="en-US"/>
          </a:p>
        </p:txBody>
      </p:sp>
    </p:spTree>
    <p:extLst>
      <p:ext uri="{BB962C8B-B14F-4D97-AF65-F5344CB8AC3E}">
        <p14:creationId xmlns:p14="http://schemas.microsoft.com/office/powerpoint/2010/main" val="33943483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3"/>
          <p:cNvSpPr>
            <a:spLocks noGrp="1"/>
          </p:cNvSpPr>
          <p:nvPr>
            <p:ph type="dt" sz="half" idx="10"/>
          </p:nvPr>
        </p:nvSpPr>
        <p:spPr/>
        <p:txBody>
          <a:bodyPr/>
          <a:lstStyle>
            <a:lvl1pPr>
              <a:defRPr/>
            </a:lvl1pPr>
          </a:lstStyle>
          <a:p>
            <a:pPr>
              <a:defRPr/>
            </a:pPr>
            <a:fld id="{0D83D8B3-E19B-40D3-831C-EE89E308C1DC}" type="datetimeFigureOut">
              <a:rPr lang="en-US" altLang="en-US"/>
              <a:pPr>
                <a:defRPr/>
              </a:pPr>
              <a:t>6/26/2018</a:t>
            </a:fld>
            <a:endParaRPr lang="en-US" altLang="en-US"/>
          </a:p>
        </p:txBody>
      </p:sp>
      <p:sp>
        <p:nvSpPr>
          <p:cNvPr id="4" name="Footer Placeholder 4"/>
          <p:cNvSpPr>
            <a:spLocks noGrp="1"/>
          </p:cNvSpPr>
          <p:nvPr>
            <p:ph type="ftr" sz="quarter" idx="11"/>
          </p:nvPr>
        </p:nvSpPr>
        <p:spPr/>
        <p:txBody>
          <a:bodyPr/>
          <a:lstStyle>
            <a:lvl1pPr>
              <a:defRPr/>
            </a:lvl1pPr>
          </a:lstStyle>
          <a:p>
            <a:pPr>
              <a:defRPr/>
            </a:pPr>
            <a:endParaRPr lang="en-US" altLang="en-US"/>
          </a:p>
        </p:txBody>
      </p:sp>
      <p:sp>
        <p:nvSpPr>
          <p:cNvPr id="5" name="Slide Number Placeholder 5"/>
          <p:cNvSpPr>
            <a:spLocks noGrp="1"/>
          </p:cNvSpPr>
          <p:nvPr>
            <p:ph type="sldNum" sz="quarter" idx="12"/>
          </p:nvPr>
        </p:nvSpPr>
        <p:spPr/>
        <p:txBody>
          <a:bodyPr/>
          <a:lstStyle>
            <a:lvl1pPr>
              <a:defRPr/>
            </a:lvl1pPr>
          </a:lstStyle>
          <a:p>
            <a:pPr>
              <a:defRPr/>
            </a:pPr>
            <a:fld id="{3506422C-F831-45AF-9169-7AA518548EB4}" type="slidenum">
              <a:rPr lang="en-US" altLang="en-US"/>
              <a:pPr>
                <a:defRPr/>
              </a:pPr>
              <a:t>‹#›</a:t>
            </a:fld>
            <a:endParaRPr lang="en-US" altLang="en-US"/>
          </a:p>
        </p:txBody>
      </p:sp>
    </p:spTree>
    <p:extLst>
      <p:ext uri="{BB962C8B-B14F-4D97-AF65-F5344CB8AC3E}">
        <p14:creationId xmlns:p14="http://schemas.microsoft.com/office/powerpoint/2010/main" val="37323795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fld id="{76C4DF1A-EC98-4D28-ABD1-3E0B37E3AFFE}" type="datetimeFigureOut">
              <a:rPr lang="en-US" altLang="en-US"/>
              <a:pPr>
                <a:defRPr/>
              </a:pPr>
              <a:t>6/26/2018</a:t>
            </a:fld>
            <a:endParaRPr lang="en-US" altLang="en-US"/>
          </a:p>
        </p:txBody>
      </p:sp>
      <p:sp>
        <p:nvSpPr>
          <p:cNvPr id="3" name="Footer Placeholder 2"/>
          <p:cNvSpPr>
            <a:spLocks noGrp="1"/>
          </p:cNvSpPr>
          <p:nvPr>
            <p:ph type="ftr" sz="quarter" idx="11"/>
          </p:nvPr>
        </p:nvSpPr>
        <p:spPr/>
        <p:txBody>
          <a:bodyPr/>
          <a:lstStyle>
            <a:lvl1pPr>
              <a:defRPr/>
            </a:lvl1pPr>
          </a:lstStyle>
          <a:p>
            <a:pPr>
              <a:defRPr/>
            </a:pPr>
            <a:endParaRPr lang="en-US" altLang="en-US"/>
          </a:p>
        </p:txBody>
      </p:sp>
      <p:sp>
        <p:nvSpPr>
          <p:cNvPr id="4" name="Slide Number Placeholder 3"/>
          <p:cNvSpPr>
            <a:spLocks noGrp="1"/>
          </p:cNvSpPr>
          <p:nvPr>
            <p:ph type="sldNum" sz="quarter" idx="12"/>
          </p:nvPr>
        </p:nvSpPr>
        <p:spPr/>
        <p:txBody>
          <a:bodyPr/>
          <a:lstStyle>
            <a:lvl1pPr>
              <a:defRPr/>
            </a:lvl1pPr>
          </a:lstStyle>
          <a:p>
            <a:pPr>
              <a:defRPr/>
            </a:pPr>
            <a:fld id="{31600912-8376-497E-B62A-AC113A87D28C}" type="slidenum">
              <a:rPr lang="en-US" altLang="en-US"/>
              <a:pPr>
                <a:defRPr/>
              </a:pPr>
              <a:t>‹#›</a:t>
            </a:fld>
            <a:endParaRPr lang="en-US" altLang="en-US"/>
          </a:p>
        </p:txBody>
      </p:sp>
    </p:spTree>
    <p:extLst>
      <p:ext uri="{BB962C8B-B14F-4D97-AF65-F5344CB8AC3E}">
        <p14:creationId xmlns:p14="http://schemas.microsoft.com/office/powerpoint/2010/main" val="35673312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1207008" y="2120054"/>
            <a:ext cx="6126480" cy="41148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7789023" y="2147486"/>
            <a:ext cx="3200400" cy="3432319"/>
          </a:xfrm>
        </p:spPr>
        <p:txBody>
          <a:bodyPr>
            <a:normAutofit/>
          </a:bodyPr>
          <a:lstStyle>
            <a:lvl1pPr marL="0" indent="0">
              <a:lnSpc>
                <a:spcPct val="95000"/>
              </a:lnSpc>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Edit Master text styles</a:t>
            </a:r>
          </a:p>
        </p:txBody>
      </p:sp>
      <p:sp>
        <p:nvSpPr>
          <p:cNvPr id="5" name="Date Placeholder 3"/>
          <p:cNvSpPr>
            <a:spLocks noGrp="1"/>
          </p:cNvSpPr>
          <p:nvPr>
            <p:ph type="dt" sz="half" idx="10"/>
          </p:nvPr>
        </p:nvSpPr>
        <p:spPr/>
        <p:txBody>
          <a:bodyPr/>
          <a:lstStyle>
            <a:lvl1pPr>
              <a:defRPr/>
            </a:lvl1pPr>
          </a:lstStyle>
          <a:p>
            <a:pPr>
              <a:defRPr/>
            </a:pPr>
            <a:fld id="{61CDB159-9710-409D-B3C0-0A14EEAF63BF}" type="datetimeFigureOut">
              <a:rPr lang="en-US" altLang="en-US"/>
              <a:pPr>
                <a:defRPr/>
              </a:pPr>
              <a:t>6/26/2018</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ltLang="en-US"/>
          </a:p>
        </p:txBody>
      </p:sp>
      <p:sp>
        <p:nvSpPr>
          <p:cNvPr id="7" name="Slide Number Placeholder 5"/>
          <p:cNvSpPr>
            <a:spLocks noGrp="1"/>
          </p:cNvSpPr>
          <p:nvPr>
            <p:ph type="sldNum" sz="quarter" idx="12"/>
          </p:nvPr>
        </p:nvSpPr>
        <p:spPr/>
        <p:txBody>
          <a:bodyPr/>
          <a:lstStyle>
            <a:lvl1pPr>
              <a:defRPr/>
            </a:lvl1pPr>
          </a:lstStyle>
          <a:p>
            <a:pPr>
              <a:defRPr/>
            </a:pPr>
            <a:fld id="{C49052E5-3AC0-46AA-B34A-AE66EADC01BD}" type="slidenum">
              <a:rPr lang="en-US" altLang="en-US"/>
              <a:pPr>
                <a:defRPr/>
              </a:pPr>
              <a:t>‹#›</a:t>
            </a:fld>
            <a:endParaRPr lang="en-US" altLang="en-US"/>
          </a:p>
        </p:txBody>
      </p:sp>
    </p:spTree>
    <p:extLst>
      <p:ext uri="{BB962C8B-B14F-4D97-AF65-F5344CB8AC3E}">
        <p14:creationId xmlns:p14="http://schemas.microsoft.com/office/powerpoint/2010/main" val="26718739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Picture Placeholder 2"/>
          <p:cNvSpPr>
            <a:spLocks noGrp="1" noChangeAspect="1"/>
          </p:cNvSpPr>
          <p:nvPr>
            <p:ph type="pic" idx="1"/>
          </p:nvPr>
        </p:nvSpPr>
        <p:spPr>
          <a:xfrm>
            <a:off x="1280160" y="2211494"/>
            <a:ext cx="6126480" cy="3931920"/>
          </a:xfrm>
          <a:solidFill>
            <a:schemeClr val="tx2">
              <a:lumMod val="60000"/>
              <a:lumOff val="40000"/>
            </a:schemeClr>
          </a:solidFill>
        </p:spPr>
        <p:txBody>
          <a:bodyPr tIns="365760" rtlCol="0">
            <a:normAutofit/>
          </a:bodyPr>
          <a:lstStyle>
            <a:lvl1pPr marL="0" indent="0" algn="ctr">
              <a:buNone/>
              <a:defRPr sz="3200">
                <a:solidFill>
                  <a:schemeClr val="tx1">
                    <a:lumMod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7790688" y="2150621"/>
            <a:ext cx="3200400" cy="3429000"/>
          </a:xfrm>
        </p:spPr>
        <p:txBody>
          <a:bodyPr>
            <a:normAutofit/>
          </a:bodyPr>
          <a:lstStyle>
            <a:lvl1pPr marL="0" indent="0">
              <a:lnSpc>
                <a:spcPct val="95000"/>
              </a:lnSpc>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Edit Master text styles</a:t>
            </a:r>
          </a:p>
        </p:txBody>
      </p:sp>
      <p:sp>
        <p:nvSpPr>
          <p:cNvPr id="5" name="Date Placeholder 3"/>
          <p:cNvSpPr>
            <a:spLocks noGrp="1"/>
          </p:cNvSpPr>
          <p:nvPr>
            <p:ph type="dt" sz="half" idx="10"/>
          </p:nvPr>
        </p:nvSpPr>
        <p:spPr/>
        <p:txBody>
          <a:bodyPr/>
          <a:lstStyle>
            <a:lvl1pPr>
              <a:defRPr/>
            </a:lvl1pPr>
          </a:lstStyle>
          <a:p>
            <a:pPr>
              <a:defRPr/>
            </a:pPr>
            <a:fld id="{78840E0C-B9E2-46DC-9F80-1FF3E652326A}" type="datetimeFigureOut">
              <a:rPr lang="en-US" altLang="en-US"/>
              <a:pPr>
                <a:defRPr/>
              </a:pPr>
              <a:t>6/26/2018</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ltLang="en-US"/>
          </a:p>
        </p:txBody>
      </p:sp>
      <p:sp>
        <p:nvSpPr>
          <p:cNvPr id="7" name="Slide Number Placeholder 5"/>
          <p:cNvSpPr>
            <a:spLocks noGrp="1"/>
          </p:cNvSpPr>
          <p:nvPr>
            <p:ph type="sldNum" sz="quarter" idx="12"/>
          </p:nvPr>
        </p:nvSpPr>
        <p:spPr/>
        <p:txBody>
          <a:bodyPr/>
          <a:lstStyle>
            <a:lvl1pPr>
              <a:defRPr/>
            </a:lvl1pPr>
          </a:lstStyle>
          <a:p>
            <a:pPr>
              <a:defRPr/>
            </a:pPr>
            <a:fld id="{3CBDF89C-08B7-41D9-9255-5B93A23FEE71}" type="slidenum">
              <a:rPr lang="en-US" altLang="en-US"/>
              <a:pPr>
                <a:defRPr/>
              </a:pPr>
              <a:t>‹#›</a:t>
            </a:fld>
            <a:endParaRPr lang="en-US" altLang="en-US"/>
          </a:p>
        </p:txBody>
      </p:sp>
    </p:spTree>
    <p:extLst>
      <p:ext uri="{BB962C8B-B14F-4D97-AF65-F5344CB8AC3E}">
        <p14:creationId xmlns:p14="http://schemas.microsoft.com/office/powerpoint/2010/main" val="25876985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 name="Rectangle 6"/>
          <p:cNvSpPr/>
          <p:nvPr/>
        </p:nvSpPr>
        <p:spPr>
          <a:xfrm>
            <a:off x="0" y="176213"/>
            <a:ext cx="12188825" cy="164623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203325" y="284163"/>
            <a:ext cx="9783763" cy="1508125"/>
          </a:xfrm>
          <a:prstGeom prst="rect">
            <a:avLst/>
          </a:prstGeom>
        </p:spPr>
        <p:txBody>
          <a:bodyPr vert="horz" lIns="91440" tIns="45720" rIns="91440" bIns="45720" rtlCol="0" anchor="ctr">
            <a:normAutofit/>
          </a:bodyPr>
          <a:lstStyle/>
          <a:p>
            <a:r>
              <a:rPr lang="en-US" dirty="0"/>
              <a:t>Click to edit Master title style</a:t>
            </a:r>
          </a:p>
        </p:txBody>
      </p:sp>
      <p:sp>
        <p:nvSpPr>
          <p:cNvPr id="1028" name="Text Placeholder 2"/>
          <p:cNvSpPr>
            <a:spLocks noGrp="1"/>
          </p:cNvSpPr>
          <p:nvPr>
            <p:ph type="body" idx="1"/>
          </p:nvPr>
        </p:nvSpPr>
        <p:spPr bwMode="auto">
          <a:xfrm>
            <a:off x="1203325" y="2011363"/>
            <a:ext cx="9783763" cy="420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1201738" y="6423025"/>
            <a:ext cx="3001962" cy="365125"/>
          </a:xfrm>
          <a:prstGeom prst="rect">
            <a:avLst/>
          </a:prstGeom>
        </p:spPr>
        <p:txBody>
          <a:bodyPr vert="horz" wrap="square" lIns="91440" tIns="45720" rIns="45720" bIns="45720" numCol="1" anchor="ctr" anchorCtr="0" compatLnSpc="1">
            <a:prstTxWarp prst="textNoShape">
              <a:avLst/>
            </a:prstTxWarp>
          </a:bodyPr>
          <a:lstStyle>
            <a:lvl1pPr eaLnBrk="1" hangingPunct="1">
              <a:defRPr sz="1000"/>
            </a:lvl1pPr>
          </a:lstStyle>
          <a:p>
            <a:pPr>
              <a:defRPr/>
            </a:pPr>
            <a:fld id="{0D734CF1-A240-44AD-AF82-E2D73187488B}" type="datetimeFigureOut">
              <a:rPr lang="en-US" altLang="en-US"/>
              <a:pPr>
                <a:defRPr/>
              </a:pPr>
              <a:t>6/26/2018</a:t>
            </a:fld>
            <a:endParaRPr lang="en-US" altLang="en-US"/>
          </a:p>
        </p:txBody>
      </p:sp>
      <p:sp>
        <p:nvSpPr>
          <p:cNvPr id="5" name="Footer Placeholder 4"/>
          <p:cNvSpPr>
            <a:spLocks noGrp="1"/>
          </p:cNvSpPr>
          <p:nvPr>
            <p:ph type="ftr" sz="quarter" idx="3"/>
          </p:nvPr>
        </p:nvSpPr>
        <p:spPr>
          <a:xfrm>
            <a:off x="5595938" y="6423025"/>
            <a:ext cx="5045075"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000"/>
            </a:lvl1pPr>
          </a:lstStyle>
          <a:p>
            <a:pPr>
              <a:defRPr/>
            </a:pPr>
            <a:endParaRPr lang="en-US" altLang="en-US"/>
          </a:p>
        </p:txBody>
      </p:sp>
      <p:sp>
        <p:nvSpPr>
          <p:cNvPr id="6" name="Slide Number Placeholder 5"/>
          <p:cNvSpPr>
            <a:spLocks noGrp="1"/>
          </p:cNvSpPr>
          <p:nvPr>
            <p:ph type="sldNum" sz="quarter" idx="4"/>
          </p:nvPr>
        </p:nvSpPr>
        <p:spPr>
          <a:xfrm>
            <a:off x="10658475" y="6423025"/>
            <a:ext cx="946150" cy="365125"/>
          </a:xfrm>
          <a:prstGeom prst="rect">
            <a:avLst/>
          </a:prstGeom>
        </p:spPr>
        <p:txBody>
          <a:bodyPr vert="horz" wrap="square" lIns="45720" tIns="45720" rIns="91440" bIns="45720" numCol="1" anchor="ctr" anchorCtr="0" compatLnSpc="1">
            <a:prstTxWarp prst="textNoShape">
              <a:avLst/>
            </a:prstTxWarp>
          </a:bodyPr>
          <a:lstStyle>
            <a:lvl1pPr eaLnBrk="1" hangingPunct="1">
              <a:defRPr sz="1200"/>
            </a:lvl1pPr>
          </a:lstStyle>
          <a:p>
            <a:pPr>
              <a:defRPr/>
            </a:pPr>
            <a:fld id="{CEB4F323-1B82-47BE-BFB5-34DC9D7CFC65}" type="slidenum">
              <a:rPr lang="en-US" altLang="en-US"/>
              <a:pPr>
                <a:defRPr/>
              </a:pPr>
              <a:t>‹#›</a:t>
            </a:fld>
            <a:endParaRPr lang="en-US" altLang="en-US"/>
          </a:p>
        </p:txBody>
      </p:sp>
      <p:pic>
        <p:nvPicPr>
          <p:cNvPr id="1032" name="Picture 7" descr="ndmulogo copy.jpg"/>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10726738" y="5457825"/>
            <a:ext cx="1252537" cy="1252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dk1" tx1="lt1" bg2="dk2" tx2="lt2" accent1="accent1" accent2="accent2" accent3="accent3" accent4="accent4" accent5="accent5" accent6="accent6" hlink="hlink" folHlink="folHlink"/>
  <p:sldLayoutIdLst>
    <p:sldLayoutId id="2147483797" r:id="rId1"/>
    <p:sldLayoutId id="2147483790" r:id="rId2"/>
    <p:sldLayoutId id="2147483798" r:id="rId3"/>
    <p:sldLayoutId id="2147483791" r:id="rId4"/>
    <p:sldLayoutId id="2147483792" r:id="rId5"/>
    <p:sldLayoutId id="2147483793" r:id="rId6"/>
    <p:sldLayoutId id="2147483799" r:id="rId7"/>
    <p:sldLayoutId id="2147483794" r:id="rId8"/>
    <p:sldLayoutId id="2147483795" r:id="rId9"/>
    <p:sldLayoutId id="2147483796" r:id="rId10"/>
    <p:sldLayoutId id="2147483800" r:id="rId11"/>
  </p:sldLayoutIdLst>
  <p:hf sldNum="0" hdr="0" ftr="0" dt="0"/>
  <p:txStyles>
    <p:titleStyle>
      <a:lvl1pPr algn="l" rtl="0" eaLnBrk="0" fontAlgn="base" hangingPunct="0">
        <a:lnSpc>
          <a:spcPct val="85000"/>
        </a:lnSpc>
        <a:spcBef>
          <a:spcPct val="0"/>
        </a:spcBef>
        <a:spcAft>
          <a:spcPct val="0"/>
        </a:spcAft>
        <a:defRPr sz="4000" kern="1200" cap="all">
          <a:solidFill>
            <a:schemeClr val="bg2"/>
          </a:solidFill>
          <a:latin typeface="+mj-lt"/>
          <a:ea typeface="MS PGothic" panose="020B0600070205080204" pitchFamily="34" charset="-128"/>
          <a:cs typeface="ＭＳ Ｐゴシック" charset="0"/>
        </a:defRPr>
      </a:lvl1pPr>
      <a:lvl2pPr algn="l" rtl="0" eaLnBrk="0" fontAlgn="base" hangingPunct="0">
        <a:lnSpc>
          <a:spcPct val="85000"/>
        </a:lnSpc>
        <a:spcBef>
          <a:spcPct val="0"/>
        </a:spcBef>
        <a:spcAft>
          <a:spcPct val="0"/>
        </a:spcAft>
        <a:defRPr sz="4000">
          <a:solidFill>
            <a:schemeClr val="bg2"/>
          </a:solidFill>
          <a:latin typeface="Corbel" charset="0"/>
          <a:ea typeface="MS PGothic" panose="020B0600070205080204" pitchFamily="34" charset="-128"/>
          <a:cs typeface="ＭＳ Ｐゴシック" charset="0"/>
        </a:defRPr>
      </a:lvl2pPr>
      <a:lvl3pPr algn="l" rtl="0" eaLnBrk="0" fontAlgn="base" hangingPunct="0">
        <a:lnSpc>
          <a:spcPct val="85000"/>
        </a:lnSpc>
        <a:spcBef>
          <a:spcPct val="0"/>
        </a:spcBef>
        <a:spcAft>
          <a:spcPct val="0"/>
        </a:spcAft>
        <a:defRPr sz="4000">
          <a:solidFill>
            <a:schemeClr val="bg2"/>
          </a:solidFill>
          <a:latin typeface="Corbel" charset="0"/>
          <a:ea typeface="MS PGothic" panose="020B0600070205080204" pitchFamily="34" charset="-128"/>
          <a:cs typeface="ＭＳ Ｐゴシック" charset="0"/>
        </a:defRPr>
      </a:lvl3pPr>
      <a:lvl4pPr algn="l" rtl="0" eaLnBrk="0" fontAlgn="base" hangingPunct="0">
        <a:lnSpc>
          <a:spcPct val="85000"/>
        </a:lnSpc>
        <a:spcBef>
          <a:spcPct val="0"/>
        </a:spcBef>
        <a:spcAft>
          <a:spcPct val="0"/>
        </a:spcAft>
        <a:defRPr sz="4000">
          <a:solidFill>
            <a:schemeClr val="bg2"/>
          </a:solidFill>
          <a:latin typeface="Corbel" charset="0"/>
          <a:ea typeface="MS PGothic" panose="020B0600070205080204" pitchFamily="34" charset="-128"/>
          <a:cs typeface="ＭＳ Ｐゴシック" charset="0"/>
        </a:defRPr>
      </a:lvl4pPr>
      <a:lvl5pPr algn="l" rtl="0" eaLnBrk="0" fontAlgn="base" hangingPunct="0">
        <a:lnSpc>
          <a:spcPct val="85000"/>
        </a:lnSpc>
        <a:spcBef>
          <a:spcPct val="0"/>
        </a:spcBef>
        <a:spcAft>
          <a:spcPct val="0"/>
        </a:spcAft>
        <a:defRPr sz="4000">
          <a:solidFill>
            <a:schemeClr val="bg2"/>
          </a:solidFill>
          <a:latin typeface="Corbel" charset="0"/>
          <a:ea typeface="MS PGothic" panose="020B0600070205080204" pitchFamily="34" charset="-128"/>
          <a:cs typeface="ＭＳ Ｐゴシック" charset="0"/>
        </a:defRPr>
      </a:lvl5pPr>
      <a:lvl6pPr marL="457200" algn="l" rtl="0" fontAlgn="base">
        <a:lnSpc>
          <a:spcPct val="85000"/>
        </a:lnSpc>
        <a:spcBef>
          <a:spcPct val="0"/>
        </a:spcBef>
        <a:spcAft>
          <a:spcPct val="0"/>
        </a:spcAft>
        <a:defRPr sz="4000">
          <a:solidFill>
            <a:schemeClr val="bg2"/>
          </a:solidFill>
          <a:latin typeface="Corbel" charset="0"/>
          <a:ea typeface="ＭＳ Ｐゴシック" charset="0"/>
          <a:cs typeface="ＭＳ Ｐゴシック" charset="0"/>
        </a:defRPr>
      </a:lvl6pPr>
      <a:lvl7pPr marL="914400" algn="l" rtl="0" fontAlgn="base">
        <a:lnSpc>
          <a:spcPct val="85000"/>
        </a:lnSpc>
        <a:spcBef>
          <a:spcPct val="0"/>
        </a:spcBef>
        <a:spcAft>
          <a:spcPct val="0"/>
        </a:spcAft>
        <a:defRPr sz="4000">
          <a:solidFill>
            <a:schemeClr val="bg2"/>
          </a:solidFill>
          <a:latin typeface="Corbel" charset="0"/>
          <a:ea typeface="ＭＳ Ｐゴシック" charset="0"/>
          <a:cs typeface="ＭＳ Ｐゴシック" charset="0"/>
        </a:defRPr>
      </a:lvl7pPr>
      <a:lvl8pPr marL="1371600" algn="l" rtl="0" fontAlgn="base">
        <a:lnSpc>
          <a:spcPct val="85000"/>
        </a:lnSpc>
        <a:spcBef>
          <a:spcPct val="0"/>
        </a:spcBef>
        <a:spcAft>
          <a:spcPct val="0"/>
        </a:spcAft>
        <a:defRPr sz="4000">
          <a:solidFill>
            <a:schemeClr val="bg2"/>
          </a:solidFill>
          <a:latin typeface="Corbel" charset="0"/>
          <a:ea typeface="ＭＳ Ｐゴシック" charset="0"/>
          <a:cs typeface="ＭＳ Ｐゴシック" charset="0"/>
        </a:defRPr>
      </a:lvl8pPr>
      <a:lvl9pPr marL="1828800" algn="l" rtl="0" fontAlgn="base">
        <a:lnSpc>
          <a:spcPct val="85000"/>
        </a:lnSpc>
        <a:spcBef>
          <a:spcPct val="0"/>
        </a:spcBef>
        <a:spcAft>
          <a:spcPct val="0"/>
        </a:spcAft>
        <a:defRPr sz="4000">
          <a:solidFill>
            <a:schemeClr val="bg2"/>
          </a:solidFill>
          <a:latin typeface="Corbel" charset="0"/>
          <a:ea typeface="ＭＳ Ｐゴシック" charset="0"/>
          <a:cs typeface="ＭＳ Ｐゴシック" charset="0"/>
        </a:defRPr>
      </a:lvl9pPr>
    </p:titleStyle>
    <p:bodyStyle>
      <a:lvl1pPr marL="182563" indent="-182563" algn="l" rtl="0" eaLnBrk="0" fontAlgn="base" hangingPunct="0">
        <a:lnSpc>
          <a:spcPct val="90000"/>
        </a:lnSpc>
        <a:spcBef>
          <a:spcPts val="1200"/>
        </a:spcBef>
        <a:spcAft>
          <a:spcPts val="200"/>
        </a:spcAft>
        <a:buClr>
          <a:schemeClr val="tx1"/>
        </a:buClr>
        <a:buFont typeface="Wingdings" panose="05000000000000000000" pitchFamily="2" charset="2"/>
        <a:buChar char=""/>
        <a:defRPr sz="2200" kern="1200">
          <a:solidFill>
            <a:schemeClr val="tx1"/>
          </a:solidFill>
          <a:latin typeface="+mn-lt"/>
          <a:ea typeface="MS PGothic" panose="020B0600070205080204" pitchFamily="34" charset="-128"/>
          <a:cs typeface="ＭＳ Ｐゴシック" charset="0"/>
        </a:defRPr>
      </a:lvl1pPr>
      <a:lvl2pPr marL="411163" indent="-182563" algn="l" rtl="0" eaLnBrk="0" fontAlgn="base" hangingPunct="0">
        <a:lnSpc>
          <a:spcPct val="90000"/>
        </a:lnSpc>
        <a:spcBef>
          <a:spcPts val="200"/>
        </a:spcBef>
        <a:spcAft>
          <a:spcPts val="400"/>
        </a:spcAft>
        <a:buClr>
          <a:schemeClr val="tx1"/>
        </a:buClr>
        <a:buFont typeface="Wingdings" panose="05000000000000000000" pitchFamily="2" charset="2"/>
        <a:buChar char=""/>
        <a:defRPr sz="2000" kern="1200">
          <a:solidFill>
            <a:schemeClr val="tx1"/>
          </a:solidFill>
          <a:latin typeface="+mn-lt"/>
          <a:ea typeface="MS PGothic" panose="020B0600070205080204" pitchFamily="34" charset="-128"/>
          <a:cs typeface="+mn-cs"/>
        </a:defRPr>
      </a:lvl2pPr>
      <a:lvl3pPr marL="639763" indent="-182563" algn="l" rtl="0" eaLnBrk="0" fontAlgn="base" hangingPunct="0">
        <a:lnSpc>
          <a:spcPct val="90000"/>
        </a:lnSpc>
        <a:spcBef>
          <a:spcPts val="200"/>
        </a:spcBef>
        <a:spcAft>
          <a:spcPts val="400"/>
        </a:spcAft>
        <a:buClr>
          <a:schemeClr val="tx1"/>
        </a:buClr>
        <a:buFont typeface="Wingdings" panose="05000000000000000000" pitchFamily="2" charset="2"/>
        <a:buChar char=""/>
        <a:defRPr kern="1200">
          <a:solidFill>
            <a:schemeClr val="tx1"/>
          </a:solidFill>
          <a:latin typeface="+mn-lt"/>
          <a:ea typeface="MS PGothic" panose="020B0600070205080204" pitchFamily="34" charset="-128"/>
          <a:cs typeface="+mn-cs"/>
        </a:defRPr>
      </a:lvl3pPr>
      <a:lvl4pPr marL="868363" indent="-182563" algn="l" rtl="0" eaLnBrk="0" fontAlgn="base" hangingPunct="0">
        <a:lnSpc>
          <a:spcPct val="90000"/>
        </a:lnSpc>
        <a:spcBef>
          <a:spcPts val="200"/>
        </a:spcBef>
        <a:spcAft>
          <a:spcPts val="400"/>
        </a:spcAft>
        <a:buClr>
          <a:schemeClr val="tx1"/>
        </a:buClr>
        <a:buFont typeface="Wingdings" panose="05000000000000000000" pitchFamily="2" charset="2"/>
        <a:buChar char=""/>
        <a:defRPr sz="1600" kern="1200">
          <a:solidFill>
            <a:schemeClr val="tx1"/>
          </a:solidFill>
          <a:latin typeface="+mn-lt"/>
          <a:ea typeface="MS PGothic" panose="020B0600070205080204" pitchFamily="34" charset="-128"/>
          <a:cs typeface="+mn-cs"/>
        </a:defRPr>
      </a:lvl4pPr>
      <a:lvl5pPr marL="1096963" indent="-182563" algn="l" rtl="0" eaLnBrk="0" fontAlgn="base" hangingPunct="0">
        <a:lnSpc>
          <a:spcPct val="90000"/>
        </a:lnSpc>
        <a:spcBef>
          <a:spcPts val="200"/>
        </a:spcBef>
        <a:spcAft>
          <a:spcPts val="400"/>
        </a:spcAft>
        <a:buClr>
          <a:schemeClr val="tx1"/>
        </a:buClr>
        <a:buFont typeface="Wingdings" panose="05000000000000000000" pitchFamily="2" charset="2"/>
        <a:buChar char=""/>
        <a:defRPr sz="1600" kern="1200">
          <a:solidFill>
            <a:schemeClr val="tx1"/>
          </a:solidFill>
          <a:latin typeface="+mn-lt"/>
          <a:ea typeface="MS PGothic" panose="020B0600070205080204" pitchFamily="34" charset="-128"/>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tif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296EBC"/>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91886" y="1774032"/>
            <a:ext cx="12594432" cy="1736725"/>
          </a:xfrm>
        </p:spPr>
        <p:txBody>
          <a:bodyPr anchor="b">
            <a:normAutofit/>
          </a:bodyPr>
          <a:lstStyle/>
          <a:p>
            <a:pPr algn="l" eaLnBrk="1" fontAlgn="auto" hangingPunct="1">
              <a:lnSpc>
                <a:spcPct val="90000"/>
              </a:lnSpc>
              <a:spcAft>
                <a:spcPts val="0"/>
              </a:spcAft>
              <a:defRPr/>
            </a:pPr>
            <a:r>
              <a:rPr lang="en-US" sz="3600" dirty="0" smtClean="0">
                <a:solidFill>
                  <a:srgbClr val="296EBC"/>
                </a:solidFill>
                <a:latin typeface="Arial Narrow" panose="020B0606020202030204" pitchFamily="34" charset="0"/>
                <a:ea typeface="+mj-ea"/>
                <a:cs typeface="+mj-cs"/>
              </a:rPr>
              <a:t>NDMU Rn </a:t>
            </a:r>
            <a:r>
              <a:rPr lang="en-US" sz="3600" cap="none" dirty="0" smtClean="0">
                <a:solidFill>
                  <a:srgbClr val="296EBC"/>
                </a:solidFill>
                <a:latin typeface="Arial Narrow" panose="020B0606020202030204" pitchFamily="34" charset="0"/>
                <a:ea typeface="+mj-ea"/>
                <a:cs typeface="+mj-cs"/>
              </a:rPr>
              <a:t>to</a:t>
            </a:r>
            <a:r>
              <a:rPr lang="en-US" sz="3600" dirty="0" smtClean="0">
                <a:solidFill>
                  <a:srgbClr val="296EBC"/>
                </a:solidFill>
                <a:latin typeface="Arial Narrow" panose="020B0606020202030204" pitchFamily="34" charset="0"/>
                <a:ea typeface="+mj-ea"/>
                <a:cs typeface="+mj-cs"/>
              </a:rPr>
              <a:t> BSN CREDO: </a:t>
            </a:r>
            <a:br>
              <a:rPr lang="en-US" sz="3600" dirty="0" smtClean="0">
                <a:solidFill>
                  <a:srgbClr val="296EBC"/>
                </a:solidFill>
                <a:latin typeface="Arial Narrow" panose="020B0606020202030204" pitchFamily="34" charset="0"/>
                <a:ea typeface="+mj-ea"/>
                <a:cs typeface="+mj-cs"/>
              </a:rPr>
            </a:br>
            <a:r>
              <a:rPr lang="en-US" sz="3600" dirty="0" smtClean="0">
                <a:solidFill>
                  <a:srgbClr val="296EBC"/>
                </a:solidFill>
                <a:latin typeface="Arial Narrow" panose="020B0606020202030204" pitchFamily="34" charset="0"/>
                <a:ea typeface="+mj-ea"/>
                <a:cs typeface="+mj-cs"/>
              </a:rPr>
              <a:t>Curriculum Revisions to expand delivery Options</a:t>
            </a:r>
            <a:endParaRPr lang="en-US" sz="3600" dirty="0">
              <a:solidFill>
                <a:srgbClr val="296EBC"/>
              </a:solidFill>
              <a:latin typeface="Arial Narrow" panose="020B0606020202030204" pitchFamily="34" charset="0"/>
              <a:ea typeface="+mj-ea"/>
              <a:cs typeface="+mj-cs"/>
            </a:endParaRPr>
          </a:p>
        </p:txBody>
      </p:sp>
      <p:sp>
        <p:nvSpPr>
          <p:cNvPr id="8195" name="Subtitle 2"/>
          <p:cNvSpPr>
            <a:spLocks noGrp="1"/>
          </p:cNvSpPr>
          <p:nvPr>
            <p:ph type="subTitle" idx="1"/>
          </p:nvPr>
        </p:nvSpPr>
        <p:spPr>
          <a:xfrm>
            <a:off x="4304167" y="4211638"/>
            <a:ext cx="7691890" cy="2066925"/>
          </a:xfrm>
        </p:spPr>
        <p:txBody>
          <a:bodyPr>
            <a:normAutofit fontScale="92500" lnSpcReduction="20000"/>
          </a:bodyPr>
          <a:lstStyle/>
          <a:p>
            <a:pPr algn="l" eaLnBrk="1" hangingPunct="1">
              <a:lnSpc>
                <a:spcPct val="80000"/>
              </a:lnSpc>
            </a:pPr>
            <a:r>
              <a:rPr lang="en-US" altLang="en-US" sz="1900" b="1" dirty="0" smtClean="0">
                <a:latin typeface="Arial" panose="020B0604020202020204" pitchFamily="34" charset="0"/>
                <a:cs typeface="Arial" panose="020B0604020202020204" pitchFamily="34" charset="0"/>
              </a:rPr>
              <a:t>Marleen Thornton, PhD, RN </a:t>
            </a:r>
          </a:p>
          <a:p>
            <a:pPr algn="l" eaLnBrk="1" hangingPunct="1">
              <a:lnSpc>
                <a:spcPct val="80000"/>
              </a:lnSpc>
            </a:pPr>
            <a:r>
              <a:rPr lang="en-US" altLang="en-US" sz="1900" b="1" dirty="0" smtClean="0">
                <a:latin typeface="Arial" panose="020B0604020202020204" pitchFamily="34" charset="0"/>
                <a:cs typeface="Arial" panose="020B0604020202020204" pitchFamily="34" charset="0"/>
              </a:rPr>
              <a:t>Kathleen Wisser, PhD, RN, CNE, CPHQ</a:t>
            </a:r>
          </a:p>
          <a:p>
            <a:pPr algn="l" eaLnBrk="1" hangingPunct="1">
              <a:lnSpc>
                <a:spcPct val="80000"/>
              </a:lnSpc>
            </a:pPr>
            <a:r>
              <a:rPr lang="en-US" altLang="en-US" sz="1900" b="1" dirty="0" smtClean="0">
                <a:latin typeface="Arial" panose="020B0604020202020204" pitchFamily="34" charset="0"/>
                <a:cs typeface="Arial" panose="020B0604020202020204" pitchFamily="34" charset="0"/>
              </a:rPr>
              <a:t>Project Directors</a:t>
            </a:r>
          </a:p>
          <a:p>
            <a:pPr algn="l" eaLnBrk="1" hangingPunct="1">
              <a:lnSpc>
                <a:spcPct val="80000"/>
              </a:lnSpc>
            </a:pPr>
            <a:r>
              <a:rPr lang="en-US" altLang="en-US" sz="1900" b="1" dirty="0" smtClean="0">
                <a:latin typeface="Arial" panose="020B0604020202020204" pitchFamily="34" charset="0"/>
                <a:cs typeface="Arial" panose="020B0604020202020204" pitchFamily="34" charset="0"/>
              </a:rPr>
              <a:t>NSPII-17-110</a:t>
            </a:r>
          </a:p>
          <a:p>
            <a:pPr algn="l" eaLnBrk="1" hangingPunct="1">
              <a:lnSpc>
                <a:spcPct val="80000"/>
              </a:lnSpc>
            </a:pPr>
            <a:endParaRPr lang="en-US" altLang="en-US" sz="1900" b="1" dirty="0">
              <a:latin typeface="Arial" panose="020B0604020202020204" pitchFamily="34" charset="0"/>
              <a:cs typeface="Arial" panose="020B0604020202020204" pitchFamily="34" charset="0"/>
            </a:endParaRPr>
          </a:p>
          <a:p>
            <a:pPr algn="l" eaLnBrk="1" hangingPunct="1">
              <a:lnSpc>
                <a:spcPct val="80000"/>
              </a:lnSpc>
            </a:pPr>
            <a:r>
              <a:rPr lang="en-US" altLang="en-US" sz="1900" b="1" dirty="0" smtClean="0">
                <a:latin typeface="Arial" panose="020B0604020202020204" pitchFamily="34" charset="0"/>
                <a:cs typeface="Arial" panose="020B0604020202020204" pitchFamily="34" charset="0"/>
              </a:rPr>
              <a:t>June 14</a:t>
            </a:r>
            <a:r>
              <a:rPr lang="en-US" altLang="en-US" sz="1900" b="1" baseline="30000" dirty="0" smtClean="0">
                <a:latin typeface="Arial" panose="020B0604020202020204" pitchFamily="34" charset="0"/>
                <a:cs typeface="Arial" panose="020B0604020202020204" pitchFamily="34" charset="0"/>
              </a:rPr>
              <a:t>th</a:t>
            </a:r>
            <a:r>
              <a:rPr lang="en-US" altLang="en-US" sz="1900" b="1" dirty="0" smtClean="0">
                <a:latin typeface="Arial" panose="020B0604020202020204" pitchFamily="34" charset="0"/>
                <a:cs typeface="Arial" panose="020B0604020202020204" pitchFamily="34" charset="0"/>
              </a:rPr>
              <a:t>, 2018</a:t>
            </a:r>
          </a:p>
        </p:txBody>
      </p:sp>
      <p:pic>
        <p:nvPicPr>
          <p:cNvPr id="8196" name="Picture 3" descr="ndmu2 copy.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6174799"/>
            <a:ext cx="4173538" cy="7726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7" name="TextBox 4"/>
          <p:cNvSpPr txBox="1">
            <a:spLocks noChangeArrowheads="1"/>
          </p:cNvSpPr>
          <p:nvPr/>
        </p:nvSpPr>
        <p:spPr bwMode="auto">
          <a:xfrm>
            <a:off x="4572000" y="3200400"/>
            <a:ext cx="3048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200"/>
              </a:spcBef>
              <a:spcAft>
                <a:spcPts val="200"/>
              </a:spcAft>
              <a:buClr>
                <a:schemeClr val="tx1"/>
              </a:buClr>
              <a:buFont typeface="Wingdings" panose="05000000000000000000" pitchFamily="2" charset="2"/>
              <a:buChar char=""/>
              <a:defRPr sz="2200">
                <a:solidFill>
                  <a:schemeClr val="tx1"/>
                </a:solidFill>
                <a:latin typeface="Corbel" panose="020B0503020204020204" pitchFamily="34" charset="0"/>
                <a:ea typeface="MS PGothic" panose="020B0600070205080204" pitchFamily="34" charset="-128"/>
              </a:defRPr>
            </a:lvl1pPr>
            <a:lvl2pPr marL="742950" indent="-285750">
              <a:lnSpc>
                <a:spcPct val="90000"/>
              </a:lnSpc>
              <a:spcBef>
                <a:spcPts val="200"/>
              </a:spcBef>
              <a:spcAft>
                <a:spcPts val="400"/>
              </a:spcAft>
              <a:buClr>
                <a:schemeClr val="tx1"/>
              </a:buClr>
              <a:buFont typeface="Wingdings" panose="05000000000000000000" pitchFamily="2" charset="2"/>
              <a:buChar char=""/>
              <a:defRPr sz="2000">
                <a:solidFill>
                  <a:schemeClr val="tx1"/>
                </a:solidFill>
                <a:latin typeface="Corbel" panose="020B0503020204020204" pitchFamily="34" charset="0"/>
                <a:ea typeface="MS PGothic" panose="020B0600070205080204" pitchFamily="34" charset="-128"/>
              </a:defRPr>
            </a:lvl2pPr>
            <a:lvl3pPr marL="1143000" indent="-228600">
              <a:lnSpc>
                <a:spcPct val="90000"/>
              </a:lnSpc>
              <a:spcBef>
                <a:spcPts val="200"/>
              </a:spcBef>
              <a:spcAft>
                <a:spcPts val="400"/>
              </a:spcAft>
              <a:buClr>
                <a:schemeClr val="tx1"/>
              </a:buClr>
              <a:buFont typeface="Wingdings" panose="05000000000000000000" pitchFamily="2" charset="2"/>
              <a:buChar char=""/>
              <a:defRPr>
                <a:solidFill>
                  <a:schemeClr val="tx1"/>
                </a:solidFill>
                <a:latin typeface="Corbel" panose="020B0503020204020204" pitchFamily="34" charset="0"/>
                <a:ea typeface="MS PGothic" panose="020B0600070205080204" pitchFamily="34" charset="-128"/>
              </a:defRPr>
            </a:lvl3pPr>
            <a:lvl4pPr marL="1600200" indent="-228600">
              <a:lnSpc>
                <a:spcPct val="90000"/>
              </a:lnSpc>
              <a:spcBef>
                <a:spcPts val="200"/>
              </a:spcBef>
              <a:spcAft>
                <a:spcPts val="400"/>
              </a:spcAft>
              <a:buClr>
                <a:schemeClr val="tx1"/>
              </a:buClr>
              <a:buFont typeface="Wingdings" panose="05000000000000000000" pitchFamily="2" charset="2"/>
              <a:buChar char=""/>
              <a:defRPr sz="1600">
                <a:solidFill>
                  <a:schemeClr val="tx1"/>
                </a:solidFill>
                <a:latin typeface="Corbel" panose="020B0503020204020204" pitchFamily="34" charset="0"/>
                <a:ea typeface="MS PGothic" panose="020B0600070205080204" pitchFamily="34" charset="-128"/>
              </a:defRPr>
            </a:lvl4pPr>
            <a:lvl5pPr marL="2057400" indent="-228600">
              <a:lnSpc>
                <a:spcPct val="90000"/>
              </a:lnSpc>
              <a:spcBef>
                <a:spcPts val="200"/>
              </a:spcBef>
              <a:spcAft>
                <a:spcPts val="400"/>
              </a:spcAft>
              <a:buClr>
                <a:schemeClr val="tx1"/>
              </a:buClr>
              <a:buFont typeface="Wingdings" panose="05000000000000000000" pitchFamily="2" charset="2"/>
              <a:buChar char=""/>
              <a:defRPr sz="1600">
                <a:solidFill>
                  <a:schemeClr val="tx1"/>
                </a:solidFill>
                <a:latin typeface="Corbel" panose="020B0503020204020204" pitchFamily="34" charset="0"/>
                <a:ea typeface="MS PGothic" panose="020B0600070205080204" pitchFamily="34" charset="-128"/>
              </a:defRPr>
            </a:lvl5pPr>
            <a:lvl6pPr marL="2514600" indent="-228600" defTabSz="457200" eaLnBrk="0" fontAlgn="base" hangingPunct="0">
              <a:lnSpc>
                <a:spcPct val="90000"/>
              </a:lnSpc>
              <a:spcBef>
                <a:spcPts val="200"/>
              </a:spcBef>
              <a:spcAft>
                <a:spcPts val="400"/>
              </a:spcAft>
              <a:buClr>
                <a:schemeClr val="tx1"/>
              </a:buClr>
              <a:buFont typeface="Wingdings" panose="05000000000000000000" pitchFamily="2" charset="2"/>
              <a:buChar char=""/>
              <a:defRPr sz="1600">
                <a:solidFill>
                  <a:schemeClr val="tx1"/>
                </a:solidFill>
                <a:latin typeface="Corbel" panose="020B0503020204020204" pitchFamily="34" charset="0"/>
                <a:ea typeface="MS PGothic" panose="020B0600070205080204" pitchFamily="34" charset="-128"/>
              </a:defRPr>
            </a:lvl6pPr>
            <a:lvl7pPr marL="2971800" indent="-228600" defTabSz="457200" eaLnBrk="0" fontAlgn="base" hangingPunct="0">
              <a:lnSpc>
                <a:spcPct val="90000"/>
              </a:lnSpc>
              <a:spcBef>
                <a:spcPts val="200"/>
              </a:spcBef>
              <a:spcAft>
                <a:spcPts val="400"/>
              </a:spcAft>
              <a:buClr>
                <a:schemeClr val="tx1"/>
              </a:buClr>
              <a:buFont typeface="Wingdings" panose="05000000000000000000" pitchFamily="2" charset="2"/>
              <a:buChar char=""/>
              <a:defRPr sz="1600">
                <a:solidFill>
                  <a:schemeClr val="tx1"/>
                </a:solidFill>
                <a:latin typeface="Corbel" panose="020B0503020204020204" pitchFamily="34" charset="0"/>
                <a:ea typeface="MS PGothic" panose="020B0600070205080204" pitchFamily="34" charset="-128"/>
              </a:defRPr>
            </a:lvl7pPr>
            <a:lvl8pPr marL="3429000" indent="-228600" defTabSz="457200" eaLnBrk="0" fontAlgn="base" hangingPunct="0">
              <a:lnSpc>
                <a:spcPct val="90000"/>
              </a:lnSpc>
              <a:spcBef>
                <a:spcPts val="200"/>
              </a:spcBef>
              <a:spcAft>
                <a:spcPts val="400"/>
              </a:spcAft>
              <a:buClr>
                <a:schemeClr val="tx1"/>
              </a:buClr>
              <a:buFont typeface="Wingdings" panose="05000000000000000000" pitchFamily="2" charset="2"/>
              <a:buChar char=""/>
              <a:defRPr sz="1600">
                <a:solidFill>
                  <a:schemeClr val="tx1"/>
                </a:solidFill>
                <a:latin typeface="Corbel" panose="020B0503020204020204" pitchFamily="34" charset="0"/>
                <a:ea typeface="MS PGothic" panose="020B0600070205080204" pitchFamily="34" charset="-128"/>
              </a:defRPr>
            </a:lvl8pPr>
            <a:lvl9pPr marL="3886200" indent="-228600" defTabSz="457200" eaLnBrk="0" fontAlgn="base" hangingPunct="0">
              <a:lnSpc>
                <a:spcPct val="90000"/>
              </a:lnSpc>
              <a:spcBef>
                <a:spcPts val="200"/>
              </a:spcBef>
              <a:spcAft>
                <a:spcPts val="400"/>
              </a:spcAft>
              <a:buClr>
                <a:schemeClr val="tx1"/>
              </a:buClr>
              <a:buFont typeface="Wingdings" panose="05000000000000000000" pitchFamily="2" charset="2"/>
              <a:buChar char=""/>
              <a:defRPr sz="1600">
                <a:solidFill>
                  <a:schemeClr val="tx1"/>
                </a:solidFill>
                <a:latin typeface="Corbel" panose="020B0503020204020204" pitchFamily="34" charset="0"/>
                <a:ea typeface="MS PGothic" panose="020B0600070205080204" pitchFamily="34" charset="-128"/>
              </a:defRPr>
            </a:lvl9pPr>
          </a:lstStyle>
          <a:p>
            <a:pPr eaLnBrk="1" hangingPunct="1">
              <a:lnSpc>
                <a:spcPct val="100000"/>
              </a:lnSpc>
              <a:spcBef>
                <a:spcPct val="0"/>
              </a:spcBef>
              <a:spcAft>
                <a:spcPct val="0"/>
              </a:spcAft>
              <a:buClrTx/>
              <a:buFontTx/>
              <a:buNone/>
            </a:pPr>
            <a:endParaRPr lang="en-US" altLang="en-US" sz="1800"/>
          </a:p>
        </p:txBody>
      </p:sp>
      <p:pic>
        <p:nvPicPr>
          <p:cNvPr id="8198" name="Picture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3881438"/>
            <a:ext cx="4173538" cy="2368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 name="Straight Connector 3"/>
          <p:cNvCxnSpPr/>
          <p:nvPr/>
        </p:nvCxnSpPr>
        <p:spPr>
          <a:xfrm>
            <a:off x="0" y="3881438"/>
            <a:ext cx="12192000" cy="19050"/>
          </a:xfrm>
          <a:prstGeom prst="line">
            <a:avLst/>
          </a:prstGeom>
          <a:ln w="95250">
            <a:solidFill>
              <a:schemeClr val="tx2">
                <a:lumMod val="10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0" y="2065338"/>
            <a:ext cx="12192000" cy="19050"/>
          </a:xfrm>
          <a:prstGeom prst="line">
            <a:avLst/>
          </a:prstGeom>
          <a:ln w="95250">
            <a:solidFill>
              <a:schemeClr val="tx2">
                <a:lumMod val="1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296EBC"/>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cap="none" dirty="0" smtClean="0">
                <a:solidFill>
                  <a:srgbClr val="296EBC"/>
                </a:solidFill>
                <a:latin typeface="Arial Narrow" panose="020B0606020202030204" pitchFamily="34" charset="0"/>
                <a:ea typeface="+mj-ea"/>
                <a:cs typeface="+mj-cs"/>
              </a:rPr>
              <a:t>OBJECTIVE 4: Research and Dissemination</a:t>
            </a:r>
            <a:endParaRPr lang="en-US" cap="none" dirty="0">
              <a:solidFill>
                <a:srgbClr val="296EBC"/>
              </a:solidFill>
              <a:latin typeface="Arial Narrow" panose="020B0606020202030204" pitchFamily="34" charset="0"/>
              <a:ea typeface="+mj-ea"/>
              <a:cs typeface="+mj-cs"/>
            </a:endParaRPr>
          </a:p>
        </p:txBody>
      </p:sp>
      <p:sp>
        <p:nvSpPr>
          <p:cNvPr id="3" name="Content Placeholder 2"/>
          <p:cNvSpPr>
            <a:spLocks noGrp="1"/>
          </p:cNvSpPr>
          <p:nvPr>
            <p:ph idx="1"/>
          </p:nvPr>
        </p:nvSpPr>
        <p:spPr>
          <a:xfrm>
            <a:off x="942777" y="2066447"/>
            <a:ext cx="10443491" cy="3684357"/>
          </a:xfrm>
        </p:spPr>
        <p:txBody>
          <a:bodyPr>
            <a:normAutofit/>
          </a:bodyPr>
          <a:lstStyle/>
          <a:p>
            <a:pPr eaLnBrk="1" hangingPunct="1">
              <a:lnSpc>
                <a:spcPct val="70000"/>
              </a:lnSpc>
              <a:defRPr/>
            </a:pPr>
            <a:r>
              <a:rPr lang="en-US" altLang="en-US" sz="2000" dirty="0" smtClean="0">
                <a:latin typeface="Arial" panose="020B0604020202020204" pitchFamily="34" charset="0"/>
                <a:cs typeface="Arial" panose="020B0604020202020204" pitchFamily="34" charset="0"/>
              </a:rPr>
              <a:t>Faculty Scholarship </a:t>
            </a:r>
          </a:p>
          <a:p>
            <a:pPr lvl="1" eaLnBrk="1" hangingPunct="1">
              <a:lnSpc>
                <a:spcPct val="70000"/>
              </a:lnSpc>
              <a:defRPr/>
            </a:pPr>
            <a:r>
              <a:rPr lang="en-US" altLang="en-US" sz="1800" i="1" dirty="0" smtClean="0">
                <a:latin typeface="Arial" panose="020B0604020202020204" pitchFamily="34" charset="0"/>
                <a:cs typeface="Arial" panose="020B0604020202020204" pitchFamily="34" charset="0"/>
              </a:rPr>
              <a:t>Being-With in an Online RN to BSN Program: Learning and Living Caring Science Symposium </a:t>
            </a:r>
          </a:p>
          <a:p>
            <a:pPr lvl="2" eaLnBrk="1" hangingPunct="1">
              <a:lnSpc>
                <a:spcPct val="70000"/>
              </a:lnSpc>
              <a:defRPr/>
            </a:pPr>
            <a:r>
              <a:rPr lang="en-US" altLang="en-US" sz="1600" dirty="0" smtClean="0">
                <a:latin typeface="Arial" panose="020B0604020202020204" pitchFamily="34" charset="0"/>
                <a:cs typeface="Arial" panose="020B0604020202020204" pitchFamily="34" charset="0"/>
              </a:rPr>
              <a:t>Mary Packard, Roxanne Moran, and Cynthia Marcus-Simmons</a:t>
            </a:r>
          </a:p>
          <a:p>
            <a:pPr lvl="2" eaLnBrk="1" hangingPunct="1">
              <a:lnSpc>
                <a:spcPct val="70000"/>
              </a:lnSpc>
              <a:defRPr/>
            </a:pPr>
            <a:r>
              <a:rPr lang="en-US" altLang="en-US" sz="1600" dirty="0" smtClean="0">
                <a:latin typeface="Arial" panose="020B0604020202020204" pitchFamily="34" charset="0"/>
                <a:cs typeface="Arial" panose="020B0604020202020204" pitchFamily="34" charset="0"/>
              </a:rPr>
              <a:t>39</a:t>
            </a:r>
            <a:r>
              <a:rPr lang="en-US" altLang="en-US" sz="1600" baseline="30000" dirty="0" smtClean="0">
                <a:latin typeface="Arial" panose="020B0604020202020204" pitchFamily="34" charset="0"/>
                <a:cs typeface="Arial" panose="020B0604020202020204" pitchFamily="34" charset="0"/>
              </a:rPr>
              <a:t>th</a:t>
            </a:r>
            <a:r>
              <a:rPr lang="en-US" altLang="en-US" sz="1600" dirty="0" smtClean="0">
                <a:latin typeface="Arial" panose="020B0604020202020204" pitchFamily="34" charset="0"/>
                <a:cs typeface="Arial" panose="020B0604020202020204" pitchFamily="34" charset="0"/>
              </a:rPr>
              <a:t> Annual International Association for Human Caring Conference, Minneapolis, MN</a:t>
            </a:r>
          </a:p>
          <a:p>
            <a:pPr lvl="2" eaLnBrk="1" hangingPunct="1">
              <a:lnSpc>
                <a:spcPct val="70000"/>
              </a:lnSpc>
              <a:defRPr/>
            </a:pPr>
            <a:r>
              <a:rPr lang="en-US" altLang="en-US" sz="1600" dirty="0" smtClean="0">
                <a:latin typeface="Arial" panose="020B0604020202020204" pitchFamily="34" charset="0"/>
                <a:cs typeface="Arial" panose="020B0604020202020204" pitchFamily="34" charset="0"/>
              </a:rPr>
              <a:t>May 30</a:t>
            </a:r>
            <a:r>
              <a:rPr lang="en-US" altLang="en-US" sz="1600" baseline="30000" dirty="0" smtClean="0">
                <a:latin typeface="Arial" panose="020B0604020202020204" pitchFamily="34" charset="0"/>
                <a:cs typeface="Arial" panose="020B0604020202020204" pitchFamily="34" charset="0"/>
              </a:rPr>
              <a:t>th</a:t>
            </a:r>
            <a:r>
              <a:rPr lang="en-US" altLang="en-US" sz="1600" dirty="0" smtClean="0">
                <a:latin typeface="Arial" panose="020B0604020202020204" pitchFamily="34" charset="0"/>
                <a:cs typeface="Arial" panose="020B0604020202020204" pitchFamily="34" charset="0"/>
              </a:rPr>
              <a:t> – June 1</a:t>
            </a:r>
            <a:r>
              <a:rPr lang="en-US" altLang="en-US" sz="1600" baseline="30000" dirty="0" smtClean="0">
                <a:latin typeface="Arial" panose="020B0604020202020204" pitchFamily="34" charset="0"/>
                <a:cs typeface="Arial" panose="020B0604020202020204" pitchFamily="34" charset="0"/>
              </a:rPr>
              <a:t>st</a:t>
            </a:r>
            <a:r>
              <a:rPr lang="en-US" altLang="en-US" sz="1600" dirty="0" smtClean="0">
                <a:latin typeface="Arial" panose="020B0604020202020204" pitchFamily="34" charset="0"/>
                <a:cs typeface="Arial" panose="020B0604020202020204" pitchFamily="34" charset="0"/>
              </a:rPr>
              <a:t>, 2018</a:t>
            </a:r>
          </a:p>
          <a:p>
            <a:pPr lvl="1" eaLnBrk="1" hangingPunct="1">
              <a:lnSpc>
                <a:spcPct val="70000"/>
              </a:lnSpc>
              <a:defRPr/>
            </a:pPr>
            <a:endParaRPr lang="en-US" altLang="en-US" sz="1800" dirty="0" smtClean="0">
              <a:latin typeface="Arial" panose="020B0604020202020204" pitchFamily="34" charset="0"/>
              <a:cs typeface="Arial" panose="020B0604020202020204" pitchFamily="34" charset="0"/>
            </a:endParaRPr>
          </a:p>
          <a:p>
            <a:pPr eaLnBrk="1" hangingPunct="1">
              <a:lnSpc>
                <a:spcPct val="70000"/>
              </a:lnSpc>
              <a:defRPr/>
            </a:pPr>
            <a:r>
              <a:rPr lang="en-US" altLang="en-US" sz="2000" dirty="0" smtClean="0">
                <a:latin typeface="Arial" panose="020B0604020202020204" pitchFamily="34" charset="0"/>
                <a:cs typeface="Arial" panose="020B0604020202020204" pitchFamily="34" charset="0"/>
              </a:rPr>
              <a:t>Research</a:t>
            </a:r>
          </a:p>
          <a:p>
            <a:pPr lvl="1" eaLnBrk="1" hangingPunct="1">
              <a:lnSpc>
                <a:spcPct val="70000"/>
              </a:lnSpc>
              <a:defRPr/>
            </a:pPr>
            <a:r>
              <a:rPr lang="en-US" altLang="en-US" sz="1800" i="1" dirty="0" smtClean="0">
                <a:latin typeface="Arial" panose="020B0604020202020204" pitchFamily="34" charset="0"/>
                <a:cs typeface="Arial" panose="020B0604020202020204" pitchFamily="34" charset="0"/>
              </a:rPr>
              <a:t>Exploring Caring Behaviors and Caring Efficacy of RN to BSN Students</a:t>
            </a:r>
          </a:p>
          <a:p>
            <a:pPr lvl="2" eaLnBrk="1" hangingPunct="1">
              <a:lnSpc>
                <a:spcPct val="70000"/>
              </a:lnSpc>
              <a:defRPr/>
            </a:pPr>
            <a:r>
              <a:rPr lang="en-US" altLang="en-US" sz="1600" dirty="0" smtClean="0">
                <a:latin typeface="Arial" panose="020B0604020202020204" pitchFamily="34" charset="0"/>
                <a:cs typeface="Arial" panose="020B0604020202020204" pitchFamily="34" charset="0"/>
              </a:rPr>
              <a:t>Investigating face-to-face and online students’ ability to describe, observe, and demonstrate caring behaviors and efficacy in their practice. </a:t>
            </a:r>
          </a:p>
          <a:p>
            <a:pPr lvl="2" eaLnBrk="1" hangingPunct="1">
              <a:lnSpc>
                <a:spcPct val="70000"/>
              </a:lnSpc>
              <a:defRPr/>
            </a:pPr>
            <a:r>
              <a:rPr lang="en-US" altLang="en-US" sz="1600" dirty="0" smtClean="0">
                <a:latin typeface="Arial" panose="020B0604020202020204" pitchFamily="34" charset="0"/>
                <a:cs typeface="Arial" panose="020B0604020202020204" pitchFamily="34" charset="0"/>
              </a:rPr>
              <a:t>Survey and focus group data </a:t>
            </a:r>
          </a:p>
          <a:p>
            <a:pPr lvl="2" eaLnBrk="1" hangingPunct="1">
              <a:lnSpc>
                <a:spcPct val="70000"/>
              </a:lnSpc>
              <a:defRPr/>
            </a:pPr>
            <a:r>
              <a:rPr lang="en-US" altLang="en-US" sz="1600" dirty="0" smtClean="0">
                <a:latin typeface="Arial" panose="020B0604020202020204" pitchFamily="34" charset="0"/>
                <a:cs typeface="Arial" panose="020B0604020202020204" pitchFamily="34" charset="0"/>
              </a:rPr>
              <a:t>Results will support further curriculum development and help faculty identify how the delivery format influences caring behaviors in RN to BSN students </a:t>
            </a:r>
          </a:p>
        </p:txBody>
      </p:sp>
      <p:cxnSp>
        <p:nvCxnSpPr>
          <p:cNvPr id="5" name="Straight Connector 4"/>
          <p:cNvCxnSpPr/>
          <p:nvPr/>
        </p:nvCxnSpPr>
        <p:spPr>
          <a:xfrm>
            <a:off x="-1588" y="1778000"/>
            <a:ext cx="12192001" cy="19050"/>
          </a:xfrm>
          <a:prstGeom prst="line">
            <a:avLst/>
          </a:prstGeom>
          <a:ln w="95250">
            <a:solidFill>
              <a:schemeClr val="tx2">
                <a:lumMod val="10000"/>
              </a:schemeClr>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1588" y="168275"/>
            <a:ext cx="12192001" cy="19050"/>
          </a:xfrm>
          <a:prstGeom prst="line">
            <a:avLst/>
          </a:prstGeom>
          <a:ln w="95250">
            <a:solidFill>
              <a:schemeClr val="tx2">
                <a:lumMod val="1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4206740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296EBC"/>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cap="none" dirty="0" smtClean="0">
                <a:solidFill>
                  <a:srgbClr val="296EBC"/>
                </a:solidFill>
                <a:latin typeface="Arial Narrow" panose="020B0606020202030204" pitchFamily="34" charset="0"/>
                <a:ea typeface="+mj-ea"/>
                <a:cs typeface="+mj-cs"/>
              </a:rPr>
              <a:t>THE FUTURE</a:t>
            </a:r>
            <a:endParaRPr lang="en-US" cap="none" dirty="0">
              <a:solidFill>
                <a:srgbClr val="296EBC"/>
              </a:solidFill>
              <a:latin typeface="Arial Narrow" panose="020B0606020202030204" pitchFamily="34" charset="0"/>
              <a:ea typeface="+mj-ea"/>
              <a:cs typeface="+mj-cs"/>
            </a:endParaRPr>
          </a:p>
        </p:txBody>
      </p:sp>
      <p:sp>
        <p:nvSpPr>
          <p:cNvPr id="3" name="Content Placeholder 2"/>
          <p:cNvSpPr>
            <a:spLocks noGrp="1"/>
          </p:cNvSpPr>
          <p:nvPr>
            <p:ph idx="1"/>
          </p:nvPr>
        </p:nvSpPr>
        <p:spPr>
          <a:xfrm>
            <a:off x="5940688" y="2127196"/>
            <a:ext cx="5046400" cy="4206875"/>
          </a:xfrm>
        </p:spPr>
        <p:txBody>
          <a:bodyPr>
            <a:normAutofit/>
          </a:bodyPr>
          <a:lstStyle/>
          <a:p>
            <a:pPr eaLnBrk="1" hangingPunct="1">
              <a:lnSpc>
                <a:spcPct val="70000"/>
              </a:lnSpc>
              <a:defRPr/>
            </a:pPr>
            <a:r>
              <a:rPr lang="en-US" altLang="en-US" sz="2000" dirty="0" smtClean="0">
                <a:latin typeface="Arial" panose="020B0604020202020204" pitchFamily="34" charset="0"/>
                <a:cs typeface="Arial" panose="020B0604020202020204" pitchFamily="34" charset="0"/>
              </a:rPr>
              <a:t>Recruitment for AY2018-2019 </a:t>
            </a:r>
          </a:p>
          <a:p>
            <a:pPr eaLnBrk="1" hangingPunct="1">
              <a:lnSpc>
                <a:spcPct val="70000"/>
              </a:lnSpc>
              <a:defRPr/>
            </a:pPr>
            <a:endParaRPr lang="en-US" altLang="en-US" sz="2000" dirty="0" smtClean="0">
              <a:latin typeface="Arial" panose="020B0604020202020204" pitchFamily="34" charset="0"/>
              <a:cs typeface="Arial" panose="020B0604020202020204" pitchFamily="34" charset="0"/>
            </a:endParaRPr>
          </a:p>
          <a:p>
            <a:pPr eaLnBrk="1" hangingPunct="1">
              <a:lnSpc>
                <a:spcPct val="70000"/>
              </a:lnSpc>
              <a:defRPr/>
            </a:pPr>
            <a:r>
              <a:rPr lang="en-US" altLang="en-US" sz="2000" dirty="0" smtClean="0">
                <a:latin typeface="Arial" panose="020B0604020202020204" pitchFamily="34" charset="0"/>
                <a:cs typeface="Arial" panose="020B0604020202020204" pitchFamily="34" charset="0"/>
              </a:rPr>
              <a:t>A new media suite within the SON will be completed within the next week</a:t>
            </a:r>
          </a:p>
          <a:p>
            <a:pPr eaLnBrk="1" hangingPunct="1">
              <a:lnSpc>
                <a:spcPct val="70000"/>
              </a:lnSpc>
              <a:defRPr/>
            </a:pPr>
            <a:endParaRPr lang="en-US" altLang="en-US" sz="2000" dirty="0" smtClean="0">
              <a:latin typeface="Arial" panose="020B0604020202020204" pitchFamily="34" charset="0"/>
              <a:cs typeface="Arial" panose="020B0604020202020204" pitchFamily="34" charset="0"/>
            </a:endParaRPr>
          </a:p>
          <a:p>
            <a:pPr eaLnBrk="1" hangingPunct="1">
              <a:lnSpc>
                <a:spcPct val="70000"/>
              </a:lnSpc>
              <a:defRPr/>
            </a:pPr>
            <a:r>
              <a:rPr lang="en-US" altLang="en-US" sz="2000" dirty="0" smtClean="0">
                <a:latin typeface="Arial" panose="020B0604020202020204" pitchFamily="34" charset="0"/>
                <a:cs typeface="Arial" panose="020B0604020202020204" pitchFamily="34" charset="0"/>
              </a:rPr>
              <a:t>Looking at the use of simulation in the online learning environment</a:t>
            </a:r>
          </a:p>
          <a:p>
            <a:pPr eaLnBrk="1" hangingPunct="1">
              <a:lnSpc>
                <a:spcPct val="70000"/>
              </a:lnSpc>
              <a:defRPr/>
            </a:pPr>
            <a:endParaRPr lang="en-US" altLang="en-US" sz="2000" dirty="0" smtClean="0">
              <a:latin typeface="Arial" panose="020B0604020202020204" pitchFamily="34" charset="0"/>
              <a:cs typeface="Arial" panose="020B0604020202020204" pitchFamily="34" charset="0"/>
            </a:endParaRPr>
          </a:p>
          <a:p>
            <a:pPr eaLnBrk="1" hangingPunct="1">
              <a:lnSpc>
                <a:spcPct val="70000"/>
              </a:lnSpc>
              <a:defRPr/>
            </a:pPr>
            <a:r>
              <a:rPr lang="en-US" altLang="en-US" sz="2000" dirty="0" smtClean="0">
                <a:latin typeface="Arial" panose="020B0604020202020204" pitchFamily="34" charset="0"/>
                <a:cs typeface="Arial" panose="020B0604020202020204" pitchFamily="34" charset="0"/>
              </a:rPr>
              <a:t>Continued faculty development</a:t>
            </a:r>
          </a:p>
        </p:txBody>
      </p:sp>
      <p:cxnSp>
        <p:nvCxnSpPr>
          <p:cNvPr id="5" name="Straight Connector 4"/>
          <p:cNvCxnSpPr/>
          <p:nvPr/>
        </p:nvCxnSpPr>
        <p:spPr>
          <a:xfrm>
            <a:off x="-1588" y="1778000"/>
            <a:ext cx="12192001" cy="19050"/>
          </a:xfrm>
          <a:prstGeom prst="line">
            <a:avLst/>
          </a:prstGeom>
          <a:ln w="95250">
            <a:solidFill>
              <a:schemeClr val="tx2">
                <a:lumMod val="10000"/>
              </a:schemeClr>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1588" y="168275"/>
            <a:ext cx="12192001" cy="19050"/>
          </a:xfrm>
          <a:prstGeom prst="line">
            <a:avLst/>
          </a:prstGeom>
          <a:ln w="95250">
            <a:solidFill>
              <a:schemeClr val="tx2">
                <a:lumMod val="10000"/>
              </a:schemeClr>
            </a:solidFill>
          </a:ln>
        </p:spPr>
        <p:style>
          <a:lnRef idx="1">
            <a:schemeClr val="accent1"/>
          </a:lnRef>
          <a:fillRef idx="0">
            <a:schemeClr val="accent1"/>
          </a:fillRef>
          <a:effectRef idx="0">
            <a:schemeClr val="accent1"/>
          </a:effectRef>
          <a:fontRef idx="minor">
            <a:schemeClr val="tx1"/>
          </a:fontRef>
        </p:style>
      </p:cxnSp>
      <p:pic>
        <p:nvPicPr>
          <p:cNvPr id="4" name="Picture 3"/>
          <p:cNvPicPr>
            <a:picLocks noChangeAspect="1"/>
          </p:cNvPicPr>
          <p:nvPr/>
        </p:nvPicPr>
        <p:blipFill>
          <a:blip r:embed="rId3"/>
          <a:stretch>
            <a:fillRect/>
          </a:stretch>
        </p:blipFill>
        <p:spPr>
          <a:xfrm>
            <a:off x="1203325" y="2713494"/>
            <a:ext cx="4152900" cy="1955800"/>
          </a:xfrm>
          <a:prstGeom prst="rect">
            <a:avLst/>
          </a:prstGeom>
        </p:spPr>
      </p:pic>
    </p:spTree>
    <p:extLst>
      <p:ext uri="{BB962C8B-B14F-4D97-AF65-F5344CB8AC3E}">
        <p14:creationId xmlns:p14="http://schemas.microsoft.com/office/powerpoint/2010/main" val="273327734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296EBC"/>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1556" y="284163"/>
            <a:ext cx="11074399" cy="1508125"/>
          </a:xfrm>
        </p:spPr>
        <p:txBody>
          <a:bodyPr/>
          <a:lstStyle/>
          <a:p>
            <a:pPr eaLnBrk="1" fontAlgn="auto" hangingPunct="1">
              <a:spcAft>
                <a:spcPts val="0"/>
              </a:spcAft>
              <a:defRPr/>
            </a:pPr>
            <a:r>
              <a:rPr lang="en-US" cap="none" dirty="0" smtClean="0">
                <a:solidFill>
                  <a:srgbClr val="296EBC"/>
                </a:solidFill>
                <a:latin typeface="Arial Narrow" panose="020B0606020202030204" pitchFamily="34" charset="0"/>
                <a:ea typeface="+mj-ea"/>
                <a:cs typeface="+mj-cs"/>
              </a:rPr>
              <a:t>CREDO: Curriculum Revisions to Expand Delivery Options </a:t>
            </a:r>
            <a:endParaRPr lang="en-US" cap="none" dirty="0">
              <a:solidFill>
                <a:srgbClr val="296EBC"/>
              </a:solidFill>
              <a:latin typeface="Arial Narrow" panose="020B0606020202030204" pitchFamily="34" charset="0"/>
              <a:ea typeface="+mj-ea"/>
              <a:cs typeface="+mj-cs"/>
            </a:endParaRPr>
          </a:p>
        </p:txBody>
      </p:sp>
      <p:sp>
        <p:nvSpPr>
          <p:cNvPr id="3" name="Content Placeholder 2"/>
          <p:cNvSpPr>
            <a:spLocks noGrp="1"/>
          </p:cNvSpPr>
          <p:nvPr>
            <p:ph idx="1"/>
          </p:nvPr>
        </p:nvSpPr>
        <p:spPr/>
        <p:txBody>
          <a:bodyPr>
            <a:normAutofit lnSpcReduction="10000"/>
          </a:bodyPr>
          <a:lstStyle/>
          <a:p>
            <a:pPr eaLnBrk="1" hangingPunct="1">
              <a:lnSpc>
                <a:spcPct val="70000"/>
              </a:lnSpc>
              <a:defRPr/>
            </a:pPr>
            <a:r>
              <a:rPr lang="en-US" altLang="en-US" sz="3200" dirty="0" smtClean="0">
                <a:latin typeface="Arial" panose="020B0604020202020204" pitchFamily="34" charset="0"/>
                <a:cs typeface="Arial" panose="020B0604020202020204" pitchFamily="34" charset="0"/>
              </a:rPr>
              <a:t>GOAL: </a:t>
            </a:r>
          </a:p>
          <a:p>
            <a:pPr marL="228600" lvl="1" indent="0" eaLnBrk="1" hangingPunct="1">
              <a:lnSpc>
                <a:spcPct val="70000"/>
              </a:lnSpc>
              <a:buNone/>
              <a:defRPr/>
            </a:pPr>
            <a:endParaRPr lang="en-US" altLang="en-US" sz="3000" dirty="0" smtClean="0">
              <a:latin typeface="Arial" panose="020B0604020202020204" pitchFamily="34" charset="0"/>
              <a:cs typeface="Arial" panose="020B0604020202020204" pitchFamily="34" charset="0"/>
            </a:endParaRPr>
          </a:p>
          <a:p>
            <a:pPr marL="228600" lvl="1" indent="0" eaLnBrk="1" hangingPunct="1">
              <a:lnSpc>
                <a:spcPct val="150000"/>
              </a:lnSpc>
              <a:buNone/>
              <a:defRPr/>
            </a:pPr>
            <a:r>
              <a:rPr lang="en-US" altLang="en-US" sz="3000" dirty="0" smtClean="0">
                <a:latin typeface="Arial" panose="020B0604020202020204" pitchFamily="34" charset="0"/>
                <a:cs typeface="Arial" panose="020B0604020202020204" pitchFamily="34" charset="0"/>
              </a:rPr>
              <a:t>To increase the number of BSN-prepared nurses who can serve in Maryland hospitals and health care facilities and are </a:t>
            </a:r>
            <a:r>
              <a:rPr lang="en-US" altLang="en-US" sz="3000" b="1" i="1" dirty="0" smtClean="0">
                <a:latin typeface="Arial" panose="020B0604020202020204" pitchFamily="34" charset="0"/>
                <a:cs typeface="Arial" panose="020B0604020202020204" pitchFamily="34" charset="0"/>
              </a:rPr>
              <a:t>prepared to care for poor, underserved and marginalized populations </a:t>
            </a:r>
            <a:r>
              <a:rPr lang="en-US" altLang="en-US" sz="3000" dirty="0" smtClean="0">
                <a:latin typeface="Arial" panose="020B0604020202020204" pitchFamily="34" charset="0"/>
                <a:cs typeface="Arial" panose="020B0604020202020204" pitchFamily="34" charset="0"/>
              </a:rPr>
              <a:t>within a </a:t>
            </a:r>
            <a:r>
              <a:rPr lang="en-US" altLang="en-US" sz="3000" b="1" i="1" dirty="0" smtClean="0">
                <a:latin typeface="Arial" panose="020B0604020202020204" pitchFamily="34" charset="0"/>
                <a:cs typeface="Arial" panose="020B0604020202020204" pitchFamily="34" charset="0"/>
              </a:rPr>
              <a:t>framework of caring science</a:t>
            </a:r>
            <a:r>
              <a:rPr lang="en-US" altLang="en-US" sz="3000" dirty="0" smtClean="0">
                <a:latin typeface="Arial" panose="020B0604020202020204" pitchFamily="34" charset="0"/>
                <a:cs typeface="Arial" panose="020B0604020202020204" pitchFamily="34" charset="0"/>
              </a:rPr>
              <a:t>.</a:t>
            </a:r>
          </a:p>
        </p:txBody>
      </p:sp>
      <p:cxnSp>
        <p:nvCxnSpPr>
          <p:cNvPr id="5" name="Straight Connector 4"/>
          <p:cNvCxnSpPr/>
          <p:nvPr/>
        </p:nvCxnSpPr>
        <p:spPr>
          <a:xfrm>
            <a:off x="-1588" y="1778000"/>
            <a:ext cx="12192001" cy="19050"/>
          </a:xfrm>
          <a:prstGeom prst="line">
            <a:avLst/>
          </a:prstGeom>
          <a:ln w="95250">
            <a:solidFill>
              <a:schemeClr val="tx2">
                <a:lumMod val="10000"/>
              </a:schemeClr>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1588" y="168275"/>
            <a:ext cx="12192001" cy="19050"/>
          </a:xfrm>
          <a:prstGeom prst="line">
            <a:avLst/>
          </a:prstGeom>
          <a:ln w="95250">
            <a:solidFill>
              <a:schemeClr val="tx2">
                <a:lumMod val="1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296EBC"/>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cap="none" dirty="0" smtClean="0">
                <a:solidFill>
                  <a:srgbClr val="296EBC"/>
                </a:solidFill>
                <a:latin typeface="Arial Narrow" panose="020B0606020202030204" pitchFamily="34" charset="0"/>
                <a:ea typeface="+mj-ea"/>
                <a:cs typeface="+mj-cs"/>
              </a:rPr>
              <a:t>OBJECTIVES</a:t>
            </a:r>
            <a:endParaRPr lang="en-US" cap="none" dirty="0">
              <a:solidFill>
                <a:srgbClr val="296EBC"/>
              </a:solidFill>
              <a:latin typeface="Arial Narrow" panose="020B0606020202030204" pitchFamily="34" charset="0"/>
              <a:ea typeface="+mj-ea"/>
              <a:cs typeface="+mj-cs"/>
            </a:endParaRPr>
          </a:p>
        </p:txBody>
      </p:sp>
      <p:cxnSp>
        <p:nvCxnSpPr>
          <p:cNvPr id="5" name="Straight Connector 4"/>
          <p:cNvCxnSpPr/>
          <p:nvPr/>
        </p:nvCxnSpPr>
        <p:spPr>
          <a:xfrm>
            <a:off x="-1588" y="1778000"/>
            <a:ext cx="12192001" cy="19050"/>
          </a:xfrm>
          <a:prstGeom prst="line">
            <a:avLst/>
          </a:prstGeom>
          <a:ln w="95250">
            <a:solidFill>
              <a:schemeClr val="tx2">
                <a:lumMod val="10000"/>
              </a:schemeClr>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1588" y="168275"/>
            <a:ext cx="12192001" cy="19050"/>
          </a:xfrm>
          <a:prstGeom prst="line">
            <a:avLst/>
          </a:prstGeom>
          <a:ln w="95250">
            <a:solidFill>
              <a:schemeClr val="tx2">
                <a:lumMod val="10000"/>
              </a:schemeClr>
            </a:solidFill>
          </a:ln>
        </p:spPr>
        <p:style>
          <a:lnRef idx="1">
            <a:schemeClr val="accent1"/>
          </a:lnRef>
          <a:fillRef idx="0">
            <a:schemeClr val="accent1"/>
          </a:fillRef>
          <a:effectRef idx="0">
            <a:schemeClr val="accent1"/>
          </a:effectRef>
          <a:fontRef idx="minor">
            <a:schemeClr val="tx1"/>
          </a:fontRef>
        </p:style>
      </p:cxnSp>
      <p:pic>
        <p:nvPicPr>
          <p:cNvPr id="4" name="Picture 3"/>
          <p:cNvPicPr>
            <a:picLocks noChangeAspect="1"/>
          </p:cNvPicPr>
          <p:nvPr/>
        </p:nvPicPr>
        <p:blipFill>
          <a:blip r:embed="rId3"/>
          <a:stretch>
            <a:fillRect/>
          </a:stretch>
        </p:blipFill>
        <p:spPr>
          <a:xfrm>
            <a:off x="8946543" y="3074395"/>
            <a:ext cx="2643808" cy="2129734"/>
          </a:xfrm>
          <a:prstGeom prst="rect">
            <a:avLst/>
          </a:prstGeom>
        </p:spPr>
      </p:pic>
      <p:graphicFrame>
        <p:nvGraphicFramePr>
          <p:cNvPr id="7" name="Table 6"/>
          <p:cNvGraphicFramePr>
            <a:graphicFrameLocks noGrp="1"/>
          </p:cNvGraphicFramePr>
          <p:nvPr>
            <p:extLst>
              <p:ext uri="{D42A27DB-BD31-4B8C-83A1-F6EECF244321}">
                <p14:modId xmlns:p14="http://schemas.microsoft.com/office/powerpoint/2010/main" val="445090726"/>
              </p:ext>
            </p:extLst>
          </p:nvPr>
        </p:nvGraphicFramePr>
        <p:xfrm>
          <a:off x="863160" y="2482603"/>
          <a:ext cx="6738288" cy="3170196"/>
        </p:xfrm>
        <a:graphic>
          <a:graphicData uri="http://schemas.openxmlformats.org/drawingml/2006/table">
            <a:tbl>
              <a:tblPr firstRow="1" bandRow="1">
                <a:tableStyleId>{69CF1AB2-1976-4502-BF36-3FF5EA218861}</a:tableStyleId>
              </a:tblPr>
              <a:tblGrid>
                <a:gridCol w="6738288">
                  <a:extLst>
                    <a:ext uri="{9D8B030D-6E8A-4147-A177-3AD203B41FA5}">
                      <a16:colId xmlns:a16="http://schemas.microsoft.com/office/drawing/2014/main" xmlns="" val="20000"/>
                    </a:ext>
                  </a:extLst>
                </a:gridCol>
              </a:tblGrid>
              <a:tr h="792549">
                <a:tc>
                  <a:txBody>
                    <a:bodyPr/>
                    <a:lstStyle/>
                    <a:p>
                      <a:r>
                        <a:rPr lang="en-US" b="0" i="0" dirty="0" smtClean="0">
                          <a:latin typeface="Arial" charset="0"/>
                          <a:ea typeface="Arial" charset="0"/>
                          <a:cs typeface="Arial" charset="0"/>
                        </a:rPr>
                        <a:t>1. Curriculum Update</a:t>
                      </a:r>
                      <a:endParaRPr lang="en-US" b="0" i="0" dirty="0">
                        <a:latin typeface="Arial" charset="0"/>
                        <a:ea typeface="Arial" charset="0"/>
                        <a:cs typeface="Arial" charset="0"/>
                      </a:endParaRPr>
                    </a:p>
                  </a:txBody>
                  <a:tcPr/>
                </a:tc>
                <a:extLst>
                  <a:ext uri="{0D108BD9-81ED-4DB2-BD59-A6C34878D82A}">
                    <a16:rowId xmlns:a16="http://schemas.microsoft.com/office/drawing/2014/main" xmlns="" val="10000"/>
                  </a:ext>
                </a:extLst>
              </a:tr>
              <a:tr h="792549">
                <a:tc>
                  <a:txBody>
                    <a:bodyPr/>
                    <a:lstStyle/>
                    <a:p>
                      <a:r>
                        <a:rPr lang="en-US" b="0" i="0" dirty="0" smtClean="0">
                          <a:latin typeface="Arial" charset="0"/>
                          <a:ea typeface="Arial" charset="0"/>
                          <a:cs typeface="Arial" charset="0"/>
                        </a:rPr>
                        <a:t>2.</a:t>
                      </a:r>
                      <a:r>
                        <a:rPr lang="en-US" b="0" i="0" baseline="0" dirty="0" smtClean="0">
                          <a:latin typeface="Arial" charset="0"/>
                          <a:ea typeface="Arial" charset="0"/>
                          <a:cs typeface="Arial" charset="0"/>
                        </a:rPr>
                        <a:t> Increase the Number of Graduates/BSN Prepared Nurses</a:t>
                      </a:r>
                    </a:p>
                  </a:txBody>
                  <a:tcPr/>
                </a:tc>
                <a:extLst>
                  <a:ext uri="{0D108BD9-81ED-4DB2-BD59-A6C34878D82A}">
                    <a16:rowId xmlns:a16="http://schemas.microsoft.com/office/drawing/2014/main" xmlns="" val="10001"/>
                  </a:ext>
                </a:extLst>
              </a:tr>
              <a:tr h="792549">
                <a:tc>
                  <a:txBody>
                    <a:bodyPr/>
                    <a:lstStyle/>
                    <a:p>
                      <a:r>
                        <a:rPr lang="en-US" b="0" i="0" dirty="0" smtClean="0">
                          <a:latin typeface="Arial" charset="0"/>
                          <a:ea typeface="Arial" charset="0"/>
                          <a:cs typeface="Arial" charset="0"/>
                        </a:rPr>
                        <a:t>3. Create an Online Delivery Option for the</a:t>
                      </a:r>
                      <a:r>
                        <a:rPr lang="en-US" b="0" i="0" baseline="0" dirty="0" smtClean="0">
                          <a:latin typeface="Arial" charset="0"/>
                          <a:ea typeface="Arial" charset="0"/>
                          <a:cs typeface="Arial" charset="0"/>
                        </a:rPr>
                        <a:t> RN to BSN Program</a:t>
                      </a:r>
                      <a:endParaRPr lang="en-US" b="0" i="0" dirty="0">
                        <a:latin typeface="Arial" charset="0"/>
                        <a:ea typeface="Arial" charset="0"/>
                        <a:cs typeface="Arial" charset="0"/>
                      </a:endParaRPr>
                    </a:p>
                  </a:txBody>
                  <a:tcPr/>
                </a:tc>
                <a:extLst>
                  <a:ext uri="{0D108BD9-81ED-4DB2-BD59-A6C34878D82A}">
                    <a16:rowId xmlns:a16="http://schemas.microsoft.com/office/drawing/2014/main" xmlns="" val="10002"/>
                  </a:ext>
                </a:extLst>
              </a:tr>
              <a:tr h="792549">
                <a:tc>
                  <a:txBody>
                    <a:bodyPr/>
                    <a:lstStyle/>
                    <a:p>
                      <a:r>
                        <a:rPr lang="en-US" b="0" i="0" dirty="0" smtClean="0">
                          <a:latin typeface="Arial" charset="0"/>
                          <a:ea typeface="Arial" charset="0"/>
                          <a:cs typeface="Arial" charset="0"/>
                        </a:rPr>
                        <a:t>4.</a:t>
                      </a:r>
                      <a:r>
                        <a:rPr lang="en-US" b="0" i="0" baseline="0" dirty="0" smtClean="0">
                          <a:latin typeface="Arial" charset="0"/>
                          <a:ea typeface="Arial" charset="0"/>
                          <a:cs typeface="Arial" charset="0"/>
                        </a:rPr>
                        <a:t> Research and Dissemination</a:t>
                      </a:r>
                      <a:endParaRPr lang="en-US" b="0" i="0" dirty="0">
                        <a:latin typeface="Arial" charset="0"/>
                        <a:ea typeface="Arial" charset="0"/>
                        <a:cs typeface="Arial" charset="0"/>
                      </a:endParaRPr>
                    </a:p>
                  </a:txBody>
                  <a:tcPr/>
                </a:tc>
                <a:extLst>
                  <a:ext uri="{0D108BD9-81ED-4DB2-BD59-A6C34878D82A}">
                    <a16:rowId xmlns:a16="http://schemas.microsoft.com/office/drawing/2014/main" xmlns="" val="10003"/>
                  </a:ext>
                </a:extLst>
              </a:tr>
            </a:tbl>
          </a:graphicData>
        </a:graphic>
      </p:graphicFrame>
      <p:sp>
        <p:nvSpPr>
          <p:cNvPr id="8" name="Chevron 7"/>
          <p:cNvSpPr/>
          <p:nvPr/>
        </p:nvSpPr>
        <p:spPr>
          <a:xfrm>
            <a:off x="6949440" y="2821030"/>
            <a:ext cx="2250219" cy="2493342"/>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07794338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296EBC"/>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cap="none" dirty="0" smtClean="0">
                <a:solidFill>
                  <a:srgbClr val="296EBC"/>
                </a:solidFill>
                <a:latin typeface="Arial Narrow" panose="020B0606020202030204" pitchFamily="34" charset="0"/>
                <a:ea typeface="+mj-ea"/>
                <a:cs typeface="+mj-cs"/>
              </a:rPr>
              <a:t>OBJECTIVE 1: Curriculum Update</a:t>
            </a:r>
            <a:endParaRPr lang="en-US" cap="none" dirty="0">
              <a:solidFill>
                <a:srgbClr val="296EBC"/>
              </a:solidFill>
              <a:latin typeface="Arial Narrow" panose="020B0606020202030204" pitchFamily="34" charset="0"/>
              <a:ea typeface="+mj-ea"/>
              <a:cs typeface="+mj-cs"/>
            </a:endParaRPr>
          </a:p>
        </p:txBody>
      </p:sp>
      <p:sp>
        <p:nvSpPr>
          <p:cNvPr id="3" name="Content Placeholder 2"/>
          <p:cNvSpPr>
            <a:spLocks noGrp="1"/>
          </p:cNvSpPr>
          <p:nvPr>
            <p:ph idx="1"/>
          </p:nvPr>
        </p:nvSpPr>
        <p:spPr/>
        <p:txBody>
          <a:bodyPr>
            <a:normAutofit/>
          </a:bodyPr>
          <a:lstStyle/>
          <a:p>
            <a:pPr eaLnBrk="1" hangingPunct="1">
              <a:lnSpc>
                <a:spcPct val="70000"/>
              </a:lnSpc>
              <a:defRPr/>
            </a:pPr>
            <a:r>
              <a:rPr lang="en-US" altLang="en-US" sz="2000" dirty="0" smtClean="0">
                <a:latin typeface="Arial" panose="020B0604020202020204" pitchFamily="34" charset="0"/>
                <a:cs typeface="Arial" panose="020B0604020202020204" pitchFamily="34" charset="0"/>
              </a:rPr>
              <a:t>Initial curriculum revisions were completed during AY2016-2017 </a:t>
            </a:r>
          </a:p>
          <a:p>
            <a:pPr eaLnBrk="1" hangingPunct="1">
              <a:lnSpc>
                <a:spcPct val="70000"/>
              </a:lnSpc>
              <a:defRPr/>
            </a:pPr>
            <a:endParaRPr lang="en-US" altLang="en-US" sz="2000" dirty="0" smtClean="0">
              <a:latin typeface="Arial" panose="020B0604020202020204" pitchFamily="34" charset="0"/>
              <a:cs typeface="Arial" panose="020B0604020202020204" pitchFamily="34" charset="0"/>
            </a:endParaRPr>
          </a:p>
          <a:p>
            <a:pPr eaLnBrk="1" hangingPunct="1">
              <a:lnSpc>
                <a:spcPct val="70000"/>
              </a:lnSpc>
              <a:defRPr/>
            </a:pPr>
            <a:r>
              <a:rPr lang="en-US" altLang="en-US" sz="2000" dirty="0" smtClean="0">
                <a:latin typeface="Arial" panose="020B0604020202020204" pitchFamily="34" charset="0"/>
                <a:cs typeface="Arial" panose="020B0604020202020204" pitchFamily="34" charset="0"/>
              </a:rPr>
              <a:t>Revisions focused on better preparing nurses to care for vulnerable populations</a:t>
            </a:r>
          </a:p>
          <a:p>
            <a:pPr eaLnBrk="1" hangingPunct="1">
              <a:lnSpc>
                <a:spcPct val="70000"/>
              </a:lnSpc>
              <a:defRPr/>
            </a:pPr>
            <a:endParaRPr lang="en-US" altLang="en-US" sz="2000" dirty="0" smtClean="0">
              <a:latin typeface="Arial" panose="020B0604020202020204" pitchFamily="34" charset="0"/>
              <a:cs typeface="Arial" panose="020B0604020202020204" pitchFamily="34" charset="0"/>
            </a:endParaRPr>
          </a:p>
          <a:p>
            <a:pPr eaLnBrk="1" hangingPunct="1">
              <a:lnSpc>
                <a:spcPct val="70000"/>
              </a:lnSpc>
              <a:defRPr/>
            </a:pPr>
            <a:r>
              <a:rPr lang="en-US" altLang="en-US" sz="2000" dirty="0" smtClean="0">
                <a:latin typeface="Arial" panose="020B0604020202020204" pitchFamily="34" charset="0"/>
                <a:cs typeface="Arial" panose="020B0604020202020204" pitchFamily="34" charset="0"/>
              </a:rPr>
              <a:t>Lens of caring science used as a foundation for revisions </a:t>
            </a:r>
          </a:p>
          <a:p>
            <a:pPr eaLnBrk="1" hangingPunct="1">
              <a:lnSpc>
                <a:spcPct val="70000"/>
              </a:lnSpc>
              <a:defRPr/>
            </a:pPr>
            <a:endParaRPr lang="en-US" altLang="en-US" sz="2000" dirty="0" smtClean="0">
              <a:latin typeface="Arial" panose="020B0604020202020204" pitchFamily="34" charset="0"/>
              <a:cs typeface="Arial" panose="020B0604020202020204" pitchFamily="34" charset="0"/>
            </a:endParaRPr>
          </a:p>
        </p:txBody>
      </p:sp>
      <p:cxnSp>
        <p:nvCxnSpPr>
          <p:cNvPr id="5" name="Straight Connector 4"/>
          <p:cNvCxnSpPr/>
          <p:nvPr/>
        </p:nvCxnSpPr>
        <p:spPr>
          <a:xfrm>
            <a:off x="-1588" y="1778000"/>
            <a:ext cx="12192001" cy="19050"/>
          </a:xfrm>
          <a:prstGeom prst="line">
            <a:avLst/>
          </a:prstGeom>
          <a:ln w="95250">
            <a:solidFill>
              <a:schemeClr val="tx2">
                <a:lumMod val="10000"/>
              </a:schemeClr>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1588" y="168275"/>
            <a:ext cx="12192001" cy="19050"/>
          </a:xfrm>
          <a:prstGeom prst="line">
            <a:avLst/>
          </a:prstGeom>
          <a:ln w="95250">
            <a:solidFill>
              <a:schemeClr val="tx2">
                <a:lumMod val="10000"/>
              </a:schemeClr>
            </a:solidFill>
          </a:ln>
        </p:spPr>
        <p:style>
          <a:lnRef idx="1">
            <a:schemeClr val="accent1"/>
          </a:lnRef>
          <a:fillRef idx="0">
            <a:schemeClr val="accent1"/>
          </a:fillRef>
          <a:effectRef idx="0">
            <a:schemeClr val="accent1"/>
          </a:effectRef>
          <a:fontRef idx="minor">
            <a:schemeClr val="tx1"/>
          </a:fontRef>
        </p:style>
      </p:cxnSp>
      <p:graphicFrame>
        <p:nvGraphicFramePr>
          <p:cNvPr id="4" name="Table 3"/>
          <p:cNvGraphicFramePr>
            <a:graphicFrameLocks noGrp="1"/>
          </p:cNvGraphicFramePr>
          <p:nvPr>
            <p:extLst>
              <p:ext uri="{D42A27DB-BD31-4B8C-83A1-F6EECF244321}">
                <p14:modId xmlns:p14="http://schemas.microsoft.com/office/powerpoint/2010/main" val="1586819317"/>
              </p:ext>
            </p:extLst>
          </p:nvPr>
        </p:nvGraphicFramePr>
        <p:xfrm>
          <a:off x="1473669" y="4114800"/>
          <a:ext cx="8823270" cy="1820611"/>
        </p:xfrm>
        <a:graphic>
          <a:graphicData uri="http://schemas.openxmlformats.org/drawingml/2006/table">
            <a:tbl>
              <a:tblPr firstRow="1" bandRow="1">
                <a:tableStyleId>{69CF1AB2-1976-4502-BF36-3FF5EA218861}</a:tableStyleId>
              </a:tblPr>
              <a:tblGrid>
                <a:gridCol w="4411635">
                  <a:extLst>
                    <a:ext uri="{9D8B030D-6E8A-4147-A177-3AD203B41FA5}">
                      <a16:colId xmlns:a16="http://schemas.microsoft.com/office/drawing/2014/main" xmlns="" val="20000"/>
                    </a:ext>
                  </a:extLst>
                </a:gridCol>
                <a:gridCol w="4411635">
                  <a:extLst>
                    <a:ext uri="{9D8B030D-6E8A-4147-A177-3AD203B41FA5}">
                      <a16:colId xmlns:a16="http://schemas.microsoft.com/office/drawing/2014/main" xmlns="" val="20001"/>
                    </a:ext>
                  </a:extLst>
                </a:gridCol>
              </a:tblGrid>
              <a:tr h="286486">
                <a:tc>
                  <a:txBody>
                    <a:bodyPr/>
                    <a:lstStyle/>
                    <a:p>
                      <a:r>
                        <a:rPr lang="en-US" sz="1400" b="0" dirty="0" smtClean="0">
                          <a:latin typeface="Arial" charset="0"/>
                          <a:ea typeface="Arial" charset="0"/>
                          <a:cs typeface="Arial" charset="0"/>
                        </a:rPr>
                        <a:t>NUR300 Foundations of Caring Science</a:t>
                      </a:r>
                    </a:p>
                  </a:txBody>
                  <a:tcPr/>
                </a:tc>
                <a:tc>
                  <a:txBody>
                    <a:bodyPr/>
                    <a:lstStyle/>
                    <a:p>
                      <a:r>
                        <a:rPr lang="en-US" sz="1400" b="0" dirty="0" smtClean="0">
                          <a:latin typeface="Arial" charset="0"/>
                          <a:ea typeface="Arial" charset="0"/>
                          <a:cs typeface="Arial" charset="0"/>
                        </a:rPr>
                        <a:t>NUR411 Healthy Aging for Professional</a:t>
                      </a:r>
                      <a:r>
                        <a:rPr lang="en-US" sz="1400" b="0" baseline="0" dirty="0" smtClean="0">
                          <a:latin typeface="Arial" charset="0"/>
                          <a:ea typeface="Arial" charset="0"/>
                          <a:cs typeface="Arial" charset="0"/>
                        </a:rPr>
                        <a:t> Nurses*</a:t>
                      </a:r>
                      <a:endParaRPr lang="en-US" sz="1400" b="0" dirty="0">
                        <a:latin typeface="Arial" charset="0"/>
                        <a:ea typeface="Arial" charset="0"/>
                        <a:cs typeface="Arial" charset="0"/>
                      </a:endParaRPr>
                    </a:p>
                  </a:txBody>
                  <a:tcPr/>
                </a:tc>
                <a:extLst>
                  <a:ext uri="{0D108BD9-81ED-4DB2-BD59-A6C34878D82A}">
                    <a16:rowId xmlns:a16="http://schemas.microsoft.com/office/drawing/2014/main" xmlns="" val="10000"/>
                  </a:ext>
                </a:extLst>
              </a:tr>
              <a:tr h="286486">
                <a:tc>
                  <a:txBody>
                    <a:bodyPr/>
                    <a:lstStyle/>
                    <a:p>
                      <a:r>
                        <a:rPr lang="en-US" sz="1400" b="0" dirty="0" smtClean="0">
                          <a:latin typeface="Arial" charset="0"/>
                          <a:ea typeface="Arial" charset="0"/>
                          <a:cs typeface="Arial" charset="0"/>
                        </a:rPr>
                        <a:t>NUR302 Caring Approaches to Practice </a:t>
                      </a:r>
                      <a:endParaRPr lang="en-US" sz="1400" b="0" dirty="0">
                        <a:latin typeface="Arial" charset="0"/>
                        <a:ea typeface="Arial" charset="0"/>
                        <a:cs typeface="Arial" charset="0"/>
                      </a:endParaRPr>
                    </a:p>
                  </a:txBody>
                  <a:tcPr/>
                </a:tc>
                <a:tc>
                  <a:txBody>
                    <a:bodyPr/>
                    <a:lstStyle/>
                    <a:p>
                      <a:r>
                        <a:rPr lang="en-US" sz="1400" b="0" dirty="0" smtClean="0">
                          <a:latin typeface="Arial" charset="0"/>
                          <a:ea typeface="Arial" charset="0"/>
                          <a:cs typeface="Arial" charset="0"/>
                        </a:rPr>
                        <a:t>NUR412 Population</a:t>
                      </a:r>
                      <a:r>
                        <a:rPr lang="en-US" sz="1400" b="0" baseline="0" dirty="0" smtClean="0">
                          <a:latin typeface="Arial" charset="0"/>
                          <a:ea typeface="Arial" charset="0"/>
                          <a:cs typeface="Arial" charset="0"/>
                        </a:rPr>
                        <a:t> Health through a Caring Lens*</a:t>
                      </a:r>
                      <a:endParaRPr lang="en-US" sz="1400" b="0" dirty="0">
                        <a:latin typeface="Arial" charset="0"/>
                        <a:ea typeface="Arial" charset="0"/>
                        <a:cs typeface="Arial" charset="0"/>
                      </a:endParaRPr>
                    </a:p>
                  </a:txBody>
                  <a:tcPr/>
                </a:tc>
                <a:extLst>
                  <a:ext uri="{0D108BD9-81ED-4DB2-BD59-A6C34878D82A}">
                    <a16:rowId xmlns:a16="http://schemas.microsoft.com/office/drawing/2014/main" xmlns="" val="10001"/>
                  </a:ext>
                </a:extLst>
              </a:tr>
              <a:tr h="286486">
                <a:tc>
                  <a:txBody>
                    <a:bodyPr/>
                    <a:lstStyle/>
                    <a:p>
                      <a:r>
                        <a:rPr lang="en-US" sz="1400" b="0" dirty="0" smtClean="0">
                          <a:latin typeface="Arial" charset="0"/>
                          <a:ea typeface="Arial" charset="0"/>
                          <a:cs typeface="Arial" charset="0"/>
                        </a:rPr>
                        <a:t>NUR306 Writing for Professional Nursing</a:t>
                      </a:r>
                      <a:endParaRPr lang="en-US" sz="1400" b="0" dirty="0">
                        <a:latin typeface="Arial" charset="0"/>
                        <a:ea typeface="Arial" charset="0"/>
                        <a:cs typeface="Arial" charset="0"/>
                      </a:endParaRPr>
                    </a:p>
                  </a:txBody>
                  <a:tcPr/>
                </a:tc>
                <a:tc>
                  <a:txBody>
                    <a:bodyPr/>
                    <a:lstStyle/>
                    <a:p>
                      <a:r>
                        <a:rPr lang="en-US" sz="1400" b="0" dirty="0" smtClean="0">
                          <a:latin typeface="Arial" charset="0"/>
                          <a:ea typeface="Arial" charset="0"/>
                          <a:cs typeface="Arial" charset="0"/>
                        </a:rPr>
                        <a:t>NUR420 Nursing Research for Professional Nurses*</a:t>
                      </a:r>
                      <a:endParaRPr lang="en-US" sz="1400" b="0" dirty="0">
                        <a:latin typeface="Arial" charset="0"/>
                        <a:ea typeface="Arial" charset="0"/>
                        <a:cs typeface="Arial" charset="0"/>
                      </a:endParaRPr>
                    </a:p>
                  </a:txBody>
                  <a:tcPr/>
                </a:tc>
                <a:extLst>
                  <a:ext uri="{0D108BD9-81ED-4DB2-BD59-A6C34878D82A}">
                    <a16:rowId xmlns:a16="http://schemas.microsoft.com/office/drawing/2014/main" xmlns="" val="10002"/>
                  </a:ext>
                </a:extLst>
              </a:tr>
              <a:tr h="493826">
                <a:tc>
                  <a:txBody>
                    <a:bodyPr/>
                    <a:lstStyle/>
                    <a:p>
                      <a:r>
                        <a:rPr lang="en-US" sz="1400" b="0" dirty="0" smtClean="0">
                          <a:latin typeface="Arial" charset="0"/>
                          <a:ea typeface="Arial" charset="0"/>
                          <a:cs typeface="Arial" charset="0"/>
                        </a:rPr>
                        <a:t>NUR319 Holistic Health Assessment</a:t>
                      </a:r>
                      <a:r>
                        <a:rPr lang="en-US" sz="1400" b="0" baseline="0" dirty="0" smtClean="0">
                          <a:latin typeface="Arial" charset="0"/>
                          <a:ea typeface="Arial" charset="0"/>
                          <a:cs typeface="Arial" charset="0"/>
                        </a:rPr>
                        <a:t> and Nutrition for Professional Nurses</a:t>
                      </a:r>
                    </a:p>
                  </a:txBody>
                  <a:tcPr/>
                </a:tc>
                <a:tc>
                  <a:txBody>
                    <a:bodyPr/>
                    <a:lstStyle/>
                    <a:p>
                      <a:r>
                        <a:rPr lang="en-US" sz="1400" b="0" dirty="0" smtClean="0">
                          <a:latin typeface="Arial" charset="0"/>
                          <a:ea typeface="Arial" charset="0"/>
                          <a:cs typeface="Arial" charset="0"/>
                        </a:rPr>
                        <a:t>NUR440 Caring Nursing</a:t>
                      </a:r>
                      <a:r>
                        <a:rPr lang="en-US" sz="1400" b="0" baseline="0" dirty="0" smtClean="0">
                          <a:latin typeface="Arial" charset="0"/>
                          <a:ea typeface="Arial" charset="0"/>
                          <a:cs typeface="Arial" charset="0"/>
                        </a:rPr>
                        <a:t> Leadership for Professional Nurses*</a:t>
                      </a:r>
                      <a:endParaRPr lang="en-US" sz="1400" b="0" dirty="0">
                        <a:latin typeface="Arial" charset="0"/>
                        <a:ea typeface="Arial" charset="0"/>
                        <a:cs typeface="Arial" charset="0"/>
                      </a:endParaRPr>
                    </a:p>
                  </a:txBody>
                  <a:tcPr/>
                </a:tc>
                <a:extLst>
                  <a:ext uri="{0D108BD9-81ED-4DB2-BD59-A6C34878D82A}">
                    <a16:rowId xmlns:a16="http://schemas.microsoft.com/office/drawing/2014/main" xmlns="" val="10003"/>
                  </a:ext>
                </a:extLst>
              </a:tr>
              <a:tr h="388051">
                <a:tc>
                  <a:txBody>
                    <a:bodyPr/>
                    <a:lstStyle/>
                    <a:p>
                      <a:r>
                        <a:rPr lang="en-US" sz="1400" b="0" baseline="0" dirty="0" smtClean="0">
                          <a:latin typeface="Arial" charset="0"/>
                          <a:ea typeface="Arial" charset="0"/>
                          <a:cs typeface="Arial" charset="0"/>
                        </a:rPr>
                        <a:t>NUR400 Information Systems for Caring Practice*</a:t>
                      </a:r>
                    </a:p>
                  </a:txBody>
                  <a:tcPr/>
                </a:tc>
                <a:tc>
                  <a:txBody>
                    <a:bodyPr/>
                    <a:lstStyle/>
                    <a:p>
                      <a:r>
                        <a:rPr lang="en-US" sz="1400" b="0" dirty="0" smtClean="0">
                          <a:latin typeface="Arial" charset="0"/>
                          <a:ea typeface="Arial" charset="0"/>
                          <a:cs typeface="Arial" charset="0"/>
                        </a:rPr>
                        <a:t>NUR450 Capstone Experience</a:t>
                      </a:r>
                      <a:endParaRPr lang="en-US" sz="1400" b="0" dirty="0">
                        <a:latin typeface="Arial" charset="0"/>
                        <a:ea typeface="Arial" charset="0"/>
                        <a:cs typeface="Arial" charset="0"/>
                      </a:endParaRPr>
                    </a:p>
                  </a:txBody>
                  <a:tcPr/>
                </a:tc>
                <a:extLst>
                  <a:ext uri="{0D108BD9-81ED-4DB2-BD59-A6C34878D82A}">
                    <a16:rowId xmlns:a16="http://schemas.microsoft.com/office/drawing/2014/main" xmlns="" val="10004"/>
                  </a:ext>
                </a:extLst>
              </a:tr>
            </a:tbl>
          </a:graphicData>
        </a:graphic>
      </p:graphicFrame>
      <p:sp>
        <p:nvSpPr>
          <p:cNvPr id="7" name="TextBox 6"/>
          <p:cNvSpPr txBox="1"/>
          <p:nvPr/>
        </p:nvSpPr>
        <p:spPr>
          <a:xfrm>
            <a:off x="1473669" y="5972017"/>
            <a:ext cx="5128327" cy="246221"/>
          </a:xfrm>
          <a:prstGeom prst="rect">
            <a:avLst/>
          </a:prstGeom>
          <a:noFill/>
        </p:spPr>
        <p:txBody>
          <a:bodyPr wrap="none" rtlCol="0">
            <a:spAutoFit/>
          </a:bodyPr>
          <a:lstStyle/>
          <a:p>
            <a:r>
              <a:rPr lang="en-US" sz="1000" dirty="0" smtClean="0"/>
              <a:t>*identifies existing courses in previous RN to BSN curriculum that received significant revision</a:t>
            </a:r>
          </a:p>
        </p:txBody>
      </p:sp>
    </p:spTree>
    <p:extLst>
      <p:ext uri="{BB962C8B-B14F-4D97-AF65-F5344CB8AC3E}">
        <p14:creationId xmlns:p14="http://schemas.microsoft.com/office/powerpoint/2010/main" val="190847111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296EBC"/>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cap="none" dirty="0" smtClean="0">
                <a:solidFill>
                  <a:srgbClr val="296EBC"/>
                </a:solidFill>
                <a:latin typeface="Arial Narrow" panose="020B0606020202030204" pitchFamily="34" charset="0"/>
                <a:ea typeface="+mj-ea"/>
                <a:cs typeface="+mj-cs"/>
              </a:rPr>
              <a:t>OBJECTIVE 1: Curriculum Update</a:t>
            </a:r>
            <a:endParaRPr lang="en-US" cap="none" dirty="0">
              <a:solidFill>
                <a:srgbClr val="296EBC"/>
              </a:solidFill>
              <a:latin typeface="Arial Narrow" panose="020B0606020202030204" pitchFamily="34" charset="0"/>
              <a:ea typeface="+mj-ea"/>
              <a:cs typeface="+mj-cs"/>
            </a:endParaRPr>
          </a:p>
        </p:txBody>
      </p:sp>
      <p:sp>
        <p:nvSpPr>
          <p:cNvPr id="3" name="Content Placeholder 2"/>
          <p:cNvSpPr>
            <a:spLocks noGrp="1"/>
          </p:cNvSpPr>
          <p:nvPr>
            <p:ph idx="1"/>
          </p:nvPr>
        </p:nvSpPr>
        <p:spPr/>
        <p:txBody>
          <a:bodyPr>
            <a:normAutofit/>
          </a:bodyPr>
          <a:lstStyle/>
          <a:p>
            <a:pPr eaLnBrk="1" hangingPunct="1">
              <a:lnSpc>
                <a:spcPct val="70000"/>
              </a:lnSpc>
              <a:defRPr/>
            </a:pPr>
            <a:endParaRPr lang="en-US" altLang="en-US" sz="2000" dirty="0" smtClean="0">
              <a:latin typeface="Arial" panose="020B0604020202020204" pitchFamily="34" charset="0"/>
              <a:cs typeface="Arial" panose="020B0604020202020204" pitchFamily="34" charset="0"/>
            </a:endParaRPr>
          </a:p>
          <a:p>
            <a:pPr eaLnBrk="1" hangingPunct="1">
              <a:lnSpc>
                <a:spcPct val="70000"/>
              </a:lnSpc>
              <a:defRPr/>
            </a:pPr>
            <a:r>
              <a:rPr lang="en-US" altLang="en-US" sz="2000" dirty="0" smtClean="0">
                <a:latin typeface="Arial" panose="020B0604020202020204" pitchFamily="34" charset="0"/>
                <a:cs typeface="Arial" panose="020B0604020202020204" pitchFamily="34" charset="0"/>
              </a:rPr>
              <a:t>New electives were developed, allowing students to tailor their educational program to individual interests and highlight areas of expertise in the SON</a:t>
            </a:r>
          </a:p>
          <a:p>
            <a:pPr eaLnBrk="1" hangingPunct="1">
              <a:lnSpc>
                <a:spcPct val="70000"/>
              </a:lnSpc>
              <a:defRPr/>
            </a:pPr>
            <a:endParaRPr lang="en-US" altLang="en-US" sz="2000" dirty="0">
              <a:latin typeface="Arial" panose="020B0604020202020204" pitchFamily="34" charset="0"/>
              <a:cs typeface="Arial" panose="020B0604020202020204" pitchFamily="34" charset="0"/>
            </a:endParaRPr>
          </a:p>
          <a:p>
            <a:pPr eaLnBrk="1" hangingPunct="1">
              <a:lnSpc>
                <a:spcPct val="70000"/>
              </a:lnSpc>
              <a:defRPr/>
            </a:pPr>
            <a:endParaRPr lang="en-US" altLang="en-US" sz="2000" dirty="0" smtClean="0">
              <a:latin typeface="Arial" panose="020B0604020202020204" pitchFamily="34" charset="0"/>
              <a:cs typeface="Arial" panose="020B0604020202020204" pitchFamily="34" charset="0"/>
            </a:endParaRPr>
          </a:p>
          <a:p>
            <a:pPr eaLnBrk="1" hangingPunct="1">
              <a:lnSpc>
                <a:spcPct val="70000"/>
              </a:lnSpc>
              <a:defRPr/>
            </a:pPr>
            <a:endParaRPr lang="en-US" altLang="en-US" sz="2000" dirty="0">
              <a:latin typeface="Arial" panose="020B0604020202020204" pitchFamily="34" charset="0"/>
              <a:cs typeface="Arial" panose="020B0604020202020204" pitchFamily="34" charset="0"/>
            </a:endParaRPr>
          </a:p>
          <a:p>
            <a:pPr eaLnBrk="1" hangingPunct="1">
              <a:lnSpc>
                <a:spcPct val="70000"/>
              </a:lnSpc>
              <a:defRPr/>
            </a:pPr>
            <a:endParaRPr lang="en-US" altLang="en-US" sz="2000" dirty="0" smtClean="0">
              <a:latin typeface="Arial" panose="020B0604020202020204" pitchFamily="34" charset="0"/>
              <a:cs typeface="Arial" panose="020B0604020202020204" pitchFamily="34" charset="0"/>
            </a:endParaRPr>
          </a:p>
          <a:p>
            <a:pPr eaLnBrk="1" hangingPunct="1">
              <a:lnSpc>
                <a:spcPct val="70000"/>
              </a:lnSpc>
              <a:defRPr/>
            </a:pPr>
            <a:endParaRPr lang="en-US" altLang="en-US" sz="2000" dirty="0">
              <a:latin typeface="Arial" panose="020B0604020202020204" pitchFamily="34" charset="0"/>
              <a:cs typeface="Arial" panose="020B0604020202020204" pitchFamily="34" charset="0"/>
            </a:endParaRPr>
          </a:p>
          <a:p>
            <a:pPr eaLnBrk="1" hangingPunct="1">
              <a:lnSpc>
                <a:spcPct val="70000"/>
              </a:lnSpc>
              <a:defRPr/>
            </a:pPr>
            <a:r>
              <a:rPr lang="en-US" altLang="en-US" sz="2000" dirty="0" smtClean="0">
                <a:latin typeface="Arial" panose="020B0604020202020204" pitchFamily="34" charset="0"/>
                <a:cs typeface="Arial" panose="020B0604020202020204" pitchFamily="34" charset="0"/>
              </a:rPr>
              <a:t>All new and revised courses have been offered, reviewed by faculty, and had additional revisions</a:t>
            </a:r>
          </a:p>
          <a:p>
            <a:pPr eaLnBrk="1" hangingPunct="1">
              <a:lnSpc>
                <a:spcPct val="70000"/>
              </a:lnSpc>
              <a:defRPr/>
            </a:pPr>
            <a:r>
              <a:rPr lang="en-US" altLang="en-US" sz="2000" dirty="0" smtClean="0">
                <a:latin typeface="Arial" panose="020B0604020202020204" pitchFamily="34" charset="0"/>
                <a:cs typeface="Arial" panose="020B0604020202020204" pitchFamily="34" charset="0"/>
              </a:rPr>
              <a:t>Faculty development related to caring science </a:t>
            </a:r>
          </a:p>
          <a:p>
            <a:pPr eaLnBrk="1" hangingPunct="1">
              <a:lnSpc>
                <a:spcPct val="70000"/>
              </a:lnSpc>
              <a:defRPr/>
            </a:pPr>
            <a:endParaRPr lang="en-US" altLang="en-US" sz="2000" dirty="0" smtClean="0">
              <a:latin typeface="Arial" panose="020B0604020202020204" pitchFamily="34" charset="0"/>
              <a:cs typeface="Arial" panose="020B0604020202020204" pitchFamily="34" charset="0"/>
            </a:endParaRPr>
          </a:p>
        </p:txBody>
      </p:sp>
      <p:cxnSp>
        <p:nvCxnSpPr>
          <p:cNvPr id="5" name="Straight Connector 4"/>
          <p:cNvCxnSpPr/>
          <p:nvPr/>
        </p:nvCxnSpPr>
        <p:spPr>
          <a:xfrm>
            <a:off x="-1588" y="1778000"/>
            <a:ext cx="12192001" cy="19050"/>
          </a:xfrm>
          <a:prstGeom prst="line">
            <a:avLst/>
          </a:prstGeom>
          <a:ln w="95250">
            <a:solidFill>
              <a:schemeClr val="tx2">
                <a:lumMod val="10000"/>
              </a:schemeClr>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1588" y="168275"/>
            <a:ext cx="12192001" cy="19050"/>
          </a:xfrm>
          <a:prstGeom prst="line">
            <a:avLst/>
          </a:prstGeom>
          <a:ln w="95250">
            <a:solidFill>
              <a:schemeClr val="tx2">
                <a:lumMod val="10000"/>
              </a:schemeClr>
            </a:solidFill>
          </a:ln>
        </p:spPr>
        <p:style>
          <a:lnRef idx="1">
            <a:schemeClr val="accent1"/>
          </a:lnRef>
          <a:fillRef idx="0">
            <a:schemeClr val="accent1"/>
          </a:fillRef>
          <a:effectRef idx="0">
            <a:schemeClr val="accent1"/>
          </a:effectRef>
          <a:fontRef idx="minor">
            <a:schemeClr val="tx1"/>
          </a:fontRef>
        </p:style>
      </p:cxnSp>
      <p:graphicFrame>
        <p:nvGraphicFramePr>
          <p:cNvPr id="4" name="Table 3"/>
          <p:cNvGraphicFramePr>
            <a:graphicFrameLocks noGrp="1"/>
          </p:cNvGraphicFramePr>
          <p:nvPr>
            <p:extLst>
              <p:ext uri="{D42A27DB-BD31-4B8C-83A1-F6EECF244321}">
                <p14:modId xmlns:p14="http://schemas.microsoft.com/office/powerpoint/2010/main" val="1683613296"/>
              </p:ext>
            </p:extLst>
          </p:nvPr>
        </p:nvGraphicFramePr>
        <p:xfrm>
          <a:off x="3135492" y="3380202"/>
          <a:ext cx="4791959" cy="1188720"/>
        </p:xfrm>
        <a:graphic>
          <a:graphicData uri="http://schemas.openxmlformats.org/drawingml/2006/table">
            <a:tbl>
              <a:tblPr firstRow="1" bandRow="1">
                <a:tableStyleId>{69CF1AB2-1976-4502-BF36-3FF5EA218861}</a:tableStyleId>
              </a:tblPr>
              <a:tblGrid>
                <a:gridCol w="4791959">
                  <a:extLst>
                    <a:ext uri="{9D8B030D-6E8A-4147-A177-3AD203B41FA5}">
                      <a16:colId xmlns:a16="http://schemas.microsoft.com/office/drawing/2014/main" xmlns="" val="20000"/>
                    </a:ext>
                  </a:extLst>
                </a:gridCol>
              </a:tblGrid>
              <a:tr h="396240">
                <a:tc>
                  <a:txBody>
                    <a:bodyPr/>
                    <a:lstStyle/>
                    <a:p>
                      <a:r>
                        <a:rPr lang="en-US" sz="1400" b="0" dirty="0" smtClean="0">
                          <a:latin typeface="Arial" charset="0"/>
                          <a:ea typeface="Arial" charset="0"/>
                          <a:cs typeface="Arial" charset="0"/>
                        </a:rPr>
                        <a:t>NUR314 Spirituality in Nursing Practice</a:t>
                      </a:r>
                    </a:p>
                  </a:txBody>
                  <a:tcPr/>
                </a:tc>
                <a:extLst>
                  <a:ext uri="{0D108BD9-81ED-4DB2-BD59-A6C34878D82A}">
                    <a16:rowId xmlns:a16="http://schemas.microsoft.com/office/drawing/2014/main" xmlns="" val="10000"/>
                  </a:ext>
                </a:extLst>
              </a:tr>
              <a:tr h="396240">
                <a:tc>
                  <a:txBody>
                    <a:bodyPr/>
                    <a:lstStyle/>
                    <a:p>
                      <a:r>
                        <a:rPr lang="en-US" sz="1400" b="0" dirty="0" smtClean="0">
                          <a:latin typeface="Arial" charset="0"/>
                          <a:ea typeface="Arial" charset="0"/>
                          <a:cs typeface="Arial" charset="0"/>
                        </a:rPr>
                        <a:t>NUR315</a:t>
                      </a:r>
                      <a:r>
                        <a:rPr lang="en-US" sz="1400" b="0" baseline="0" dirty="0" smtClean="0">
                          <a:latin typeface="Arial" charset="0"/>
                          <a:ea typeface="Arial" charset="0"/>
                          <a:cs typeface="Arial" charset="0"/>
                        </a:rPr>
                        <a:t> Advocacy, Politics, and Power in Nursing</a:t>
                      </a:r>
                      <a:r>
                        <a:rPr lang="en-US" sz="1400" b="0" dirty="0" smtClean="0">
                          <a:latin typeface="Arial" charset="0"/>
                          <a:ea typeface="Arial" charset="0"/>
                          <a:cs typeface="Arial" charset="0"/>
                        </a:rPr>
                        <a:t> </a:t>
                      </a:r>
                      <a:endParaRPr lang="en-US" sz="1400" b="0" dirty="0">
                        <a:latin typeface="Arial" charset="0"/>
                        <a:ea typeface="Arial" charset="0"/>
                        <a:cs typeface="Arial" charset="0"/>
                      </a:endParaRPr>
                    </a:p>
                  </a:txBody>
                  <a:tcPr/>
                </a:tc>
                <a:extLst>
                  <a:ext uri="{0D108BD9-81ED-4DB2-BD59-A6C34878D82A}">
                    <a16:rowId xmlns:a16="http://schemas.microsoft.com/office/drawing/2014/main" xmlns="" val="10001"/>
                  </a:ext>
                </a:extLst>
              </a:tr>
              <a:tr h="396240">
                <a:tc>
                  <a:txBody>
                    <a:bodyPr/>
                    <a:lstStyle/>
                    <a:p>
                      <a:r>
                        <a:rPr lang="en-US" sz="1400" b="0" dirty="0" smtClean="0">
                          <a:latin typeface="Arial" charset="0"/>
                          <a:ea typeface="Arial" charset="0"/>
                          <a:cs typeface="Arial" charset="0"/>
                        </a:rPr>
                        <a:t>NUR316</a:t>
                      </a:r>
                      <a:r>
                        <a:rPr lang="en-US" sz="1400" b="0" baseline="0" dirty="0" smtClean="0">
                          <a:latin typeface="Arial" charset="0"/>
                          <a:ea typeface="Arial" charset="0"/>
                          <a:cs typeface="Arial" charset="0"/>
                        </a:rPr>
                        <a:t> Nursing Situations in Palliative Care</a:t>
                      </a:r>
                      <a:endParaRPr lang="en-US" sz="1400" b="0" dirty="0">
                        <a:latin typeface="Arial" charset="0"/>
                        <a:ea typeface="Arial" charset="0"/>
                        <a:cs typeface="Arial" charset="0"/>
                      </a:endParaRPr>
                    </a:p>
                  </a:txBody>
                  <a:tcPr/>
                </a:tc>
                <a:extLst>
                  <a:ext uri="{0D108BD9-81ED-4DB2-BD59-A6C34878D82A}">
                    <a16:rowId xmlns:a16="http://schemas.microsoft.com/office/drawing/2014/main" xmlns="" val="10002"/>
                  </a:ext>
                </a:extLst>
              </a:tr>
            </a:tbl>
          </a:graphicData>
        </a:graphic>
      </p:graphicFrame>
      <p:sp>
        <p:nvSpPr>
          <p:cNvPr id="7" name="Explosion 1 6"/>
          <p:cNvSpPr/>
          <p:nvPr/>
        </p:nvSpPr>
        <p:spPr>
          <a:xfrm rot="20929750">
            <a:off x="7212089" y="2837695"/>
            <a:ext cx="3298852" cy="1425176"/>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smtClean="0"/>
          </a:p>
          <a:p>
            <a:pPr algn="ctr"/>
            <a:r>
              <a:rPr lang="en-US" sz="2000" dirty="0" smtClean="0"/>
              <a:t>3 New Electives</a:t>
            </a:r>
          </a:p>
          <a:p>
            <a:pPr algn="ctr"/>
            <a:endParaRPr lang="en-US" dirty="0"/>
          </a:p>
        </p:txBody>
      </p:sp>
    </p:spTree>
    <p:extLst>
      <p:ext uri="{BB962C8B-B14F-4D97-AF65-F5344CB8AC3E}">
        <p14:creationId xmlns:p14="http://schemas.microsoft.com/office/powerpoint/2010/main" val="7284872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296EBC"/>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cap="none" dirty="0" smtClean="0">
                <a:solidFill>
                  <a:srgbClr val="296EBC"/>
                </a:solidFill>
                <a:latin typeface="Arial Narrow" panose="020B0606020202030204" pitchFamily="34" charset="0"/>
                <a:ea typeface="+mj-ea"/>
                <a:cs typeface="+mj-cs"/>
              </a:rPr>
              <a:t>OBJECTIVE 2: Graduation </a:t>
            </a:r>
            <a:endParaRPr lang="en-US" cap="none" dirty="0">
              <a:solidFill>
                <a:srgbClr val="296EBC"/>
              </a:solidFill>
              <a:latin typeface="Arial Narrow" panose="020B0606020202030204" pitchFamily="34" charset="0"/>
              <a:ea typeface="+mj-ea"/>
              <a:cs typeface="+mj-cs"/>
            </a:endParaRPr>
          </a:p>
        </p:txBody>
      </p:sp>
      <p:sp>
        <p:nvSpPr>
          <p:cNvPr id="7" name="Content Placeholder 6"/>
          <p:cNvSpPr>
            <a:spLocks noGrp="1"/>
          </p:cNvSpPr>
          <p:nvPr>
            <p:ph sz="half" idx="2"/>
          </p:nvPr>
        </p:nvSpPr>
        <p:spPr>
          <a:xfrm>
            <a:off x="756599" y="2171700"/>
            <a:ext cx="10869931" cy="4400550"/>
          </a:xfrm>
        </p:spPr>
        <p:txBody>
          <a:bodyPr/>
          <a:lstStyle/>
          <a:p>
            <a:r>
              <a:rPr lang="en-US" dirty="0" smtClean="0">
                <a:latin typeface="Arial" panose="020B0604020202020204" pitchFamily="34" charset="0"/>
                <a:cs typeface="Arial" panose="020B0604020202020204" pitchFamily="34" charset="0"/>
              </a:rPr>
              <a:t>Project goal to graduate 698 registered nurses with BSN by 2021.</a:t>
            </a:r>
          </a:p>
          <a:p>
            <a:pPr lvl="1"/>
            <a:endParaRPr lang="en-US" dirty="0" smtClean="0">
              <a:latin typeface="Arial" panose="020B0604020202020204" pitchFamily="34" charset="0"/>
              <a:cs typeface="Arial" panose="020B0604020202020204" pitchFamily="34" charset="0"/>
            </a:endParaRPr>
          </a:p>
          <a:p>
            <a:pPr lvl="1"/>
            <a:endParaRPr lang="en-US" dirty="0">
              <a:latin typeface="Arial" panose="020B0604020202020204" pitchFamily="34" charset="0"/>
              <a:cs typeface="Arial" panose="020B0604020202020204" pitchFamily="34" charset="0"/>
            </a:endParaRPr>
          </a:p>
          <a:p>
            <a:pPr marL="0" indent="0">
              <a:buNone/>
            </a:pPr>
            <a:endParaRPr lang="en-US" dirty="0" smtClean="0">
              <a:latin typeface="Arial" panose="020B0604020202020204" pitchFamily="34" charset="0"/>
              <a:cs typeface="Arial" panose="020B0604020202020204" pitchFamily="34" charset="0"/>
            </a:endParaRPr>
          </a:p>
          <a:p>
            <a:r>
              <a:rPr lang="en-US" dirty="0" smtClean="0">
                <a:latin typeface="Arial" panose="020B0604020202020204" pitchFamily="34" charset="0"/>
                <a:cs typeface="Arial" panose="020B0604020202020204" pitchFamily="34" charset="0"/>
              </a:rPr>
              <a:t>In May 2019, first graduates of online RN to BSN program. </a:t>
            </a:r>
          </a:p>
          <a:p>
            <a:r>
              <a:rPr lang="en-US" dirty="0" smtClean="0">
                <a:latin typeface="Arial" panose="020B0604020202020204" pitchFamily="34" charset="0"/>
                <a:cs typeface="Arial" panose="020B0604020202020204" pitchFamily="34" charset="0"/>
              </a:rPr>
              <a:t>Implementing new recruitment and advisement plan.</a:t>
            </a:r>
          </a:p>
          <a:p>
            <a:pPr lvl="1"/>
            <a:endParaRPr lang="en-US" dirty="0" smtClean="0">
              <a:latin typeface="Arial" panose="020B0604020202020204" pitchFamily="34" charset="0"/>
              <a:cs typeface="Arial" panose="020B0604020202020204" pitchFamily="34" charset="0"/>
            </a:endParaRPr>
          </a:p>
          <a:p>
            <a:pPr lvl="1"/>
            <a:r>
              <a:rPr lang="en-US" dirty="0" smtClean="0">
                <a:latin typeface="Arial" panose="020B0604020202020204" pitchFamily="34" charset="0"/>
                <a:cs typeface="Arial" panose="020B0604020202020204" pitchFamily="34" charset="0"/>
              </a:rPr>
              <a:t>Enrollment </a:t>
            </a:r>
            <a:r>
              <a:rPr lang="en-US" dirty="0">
                <a:latin typeface="Arial" panose="020B0604020202020204" pitchFamily="34" charset="0"/>
                <a:cs typeface="Arial" panose="020B0604020202020204" pitchFamily="34" charset="0"/>
              </a:rPr>
              <a:t>Manager </a:t>
            </a:r>
            <a:r>
              <a:rPr lang="en-US" dirty="0" smtClean="0">
                <a:latin typeface="Arial" panose="020B0604020202020204" pitchFamily="34" charset="0"/>
                <a:cs typeface="Arial" panose="020B0604020202020204" pitchFamily="34" charset="0"/>
              </a:rPr>
              <a:t>		Adult Student Advisor</a:t>
            </a:r>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endParaRPr lang="en-US" dirty="0" smtClean="0">
              <a:latin typeface="Arial" panose="020B0604020202020204" pitchFamily="34" charset="0"/>
              <a:cs typeface="Arial" panose="020B0604020202020204" pitchFamily="34" charset="0"/>
            </a:endParaRPr>
          </a:p>
          <a:p>
            <a:endParaRPr lang="en-US" dirty="0"/>
          </a:p>
        </p:txBody>
      </p:sp>
      <p:cxnSp>
        <p:nvCxnSpPr>
          <p:cNvPr id="5" name="Straight Connector 4"/>
          <p:cNvCxnSpPr/>
          <p:nvPr/>
        </p:nvCxnSpPr>
        <p:spPr>
          <a:xfrm>
            <a:off x="-1588" y="1778000"/>
            <a:ext cx="12192001" cy="19050"/>
          </a:xfrm>
          <a:prstGeom prst="line">
            <a:avLst/>
          </a:prstGeom>
          <a:ln w="95250">
            <a:solidFill>
              <a:schemeClr val="tx2">
                <a:lumMod val="10000"/>
              </a:schemeClr>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1588" y="168275"/>
            <a:ext cx="12192001" cy="19050"/>
          </a:xfrm>
          <a:prstGeom prst="line">
            <a:avLst/>
          </a:prstGeom>
          <a:ln w="95250">
            <a:solidFill>
              <a:schemeClr val="tx2">
                <a:lumMod val="10000"/>
              </a:schemeClr>
            </a:solidFill>
          </a:ln>
        </p:spPr>
        <p:style>
          <a:lnRef idx="1">
            <a:schemeClr val="accent1"/>
          </a:lnRef>
          <a:fillRef idx="0">
            <a:schemeClr val="accent1"/>
          </a:fillRef>
          <a:effectRef idx="0">
            <a:schemeClr val="accent1"/>
          </a:effectRef>
          <a:fontRef idx="minor">
            <a:schemeClr val="tx1"/>
          </a:fontRef>
        </p:style>
      </p:cxnSp>
      <p:graphicFrame>
        <p:nvGraphicFramePr>
          <p:cNvPr id="4" name="Content Placeholder 3"/>
          <p:cNvGraphicFramePr>
            <a:graphicFrameLocks noGrp="1"/>
          </p:cNvGraphicFramePr>
          <p:nvPr>
            <p:ph sz="half" idx="1"/>
            <p:extLst>
              <p:ext uri="{D42A27DB-BD31-4B8C-83A1-F6EECF244321}">
                <p14:modId xmlns:p14="http://schemas.microsoft.com/office/powerpoint/2010/main" val="208456204"/>
              </p:ext>
            </p:extLst>
          </p:nvPr>
        </p:nvGraphicFramePr>
        <p:xfrm>
          <a:off x="1680210" y="2671476"/>
          <a:ext cx="6263635" cy="799900"/>
        </p:xfrm>
        <a:graphic>
          <a:graphicData uri="http://schemas.openxmlformats.org/drawingml/2006/table">
            <a:tbl>
              <a:tblPr firstRow="1" bandRow="1">
                <a:tableStyleId>{5C22544A-7EE6-4342-B048-85BDC9FD1C3A}</a:tableStyleId>
              </a:tblPr>
              <a:tblGrid>
                <a:gridCol w="894805">
                  <a:extLst>
                    <a:ext uri="{9D8B030D-6E8A-4147-A177-3AD203B41FA5}">
                      <a16:colId xmlns:a16="http://schemas.microsoft.com/office/drawing/2014/main" xmlns="" val="4279842710"/>
                    </a:ext>
                  </a:extLst>
                </a:gridCol>
                <a:gridCol w="894805">
                  <a:extLst>
                    <a:ext uri="{9D8B030D-6E8A-4147-A177-3AD203B41FA5}">
                      <a16:colId xmlns:a16="http://schemas.microsoft.com/office/drawing/2014/main" xmlns="" val="3282509498"/>
                    </a:ext>
                  </a:extLst>
                </a:gridCol>
                <a:gridCol w="894805">
                  <a:extLst>
                    <a:ext uri="{9D8B030D-6E8A-4147-A177-3AD203B41FA5}">
                      <a16:colId xmlns:a16="http://schemas.microsoft.com/office/drawing/2014/main" xmlns="" val="2471887824"/>
                    </a:ext>
                  </a:extLst>
                </a:gridCol>
                <a:gridCol w="894805">
                  <a:extLst>
                    <a:ext uri="{9D8B030D-6E8A-4147-A177-3AD203B41FA5}">
                      <a16:colId xmlns:a16="http://schemas.microsoft.com/office/drawing/2014/main" xmlns="" val="518991674"/>
                    </a:ext>
                  </a:extLst>
                </a:gridCol>
                <a:gridCol w="894805">
                  <a:extLst>
                    <a:ext uri="{9D8B030D-6E8A-4147-A177-3AD203B41FA5}">
                      <a16:colId xmlns:a16="http://schemas.microsoft.com/office/drawing/2014/main" xmlns="" val="733411688"/>
                    </a:ext>
                  </a:extLst>
                </a:gridCol>
                <a:gridCol w="894805">
                  <a:extLst>
                    <a:ext uri="{9D8B030D-6E8A-4147-A177-3AD203B41FA5}">
                      <a16:colId xmlns:a16="http://schemas.microsoft.com/office/drawing/2014/main" xmlns="" val="4126992504"/>
                    </a:ext>
                  </a:extLst>
                </a:gridCol>
                <a:gridCol w="894805">
                  <a:extLst>
                    <a:ext uri="{9D8B030D-6E8A-4147-A177-3AD203B41FA5}">
                      <a16:colId xmlns:a16="http://schemas.microsoft.com/office/drawing/2014/main" xmlns="" val="4148120298"/>
                    </a:ext>
                  </a:extLst>
                </a:gridCol>
              </a:tblGrid>
              <a:tr h="346596">
                <a:tc>
                  <a:txBody>
                    <a:bodyPr/>
                    <a:lstStyle/>
                    <a:p>
                      <a:pPr algn="ctr"/>
                      <a:r>
                        <a:rPr lang="en-US" dirty="0" smtClean="0">
                          <a:latin typeface="Arial" panose="020B0604020202020204" pitchFamily="34" charset="0"/>
                          <a:cs typeface="Arial" panose="020B0604020202020204" pitchFamily="34" charset="0"/>
                        </a:rPr>
                        <a:t>2017</a:t>
                      </a:r>
                      <a:endParaRPr lang="en-US" dirty="0">
                        <a:latin typeface="Arial" panose="020B0604020202020204" pitchFamily="34" charset="0"/>
                        <a:cs typeface="Arial" panose="020B0604020202020204" pitchFamily="34" charset="0"/>
                      </a:endParaRPr>
                    </a:p>
                  </a:txBody>
                  <a:tcPr marL="44437" marR="44437" anchor="ctr"/>
                </a:tc>
                <a:tc>
                  <a:txBody>
                    <a:bodyPr/>
                    <a:lstStyle/>
                    <a:p>
                      <a:pPr algn="ctr"/>
                      <a:r>
                        <a:rPr lang="en-US" dirty="0" smtClean="0">
                          <a:latin typeface="Arial" panose="020B0604020202020204" pitchFamily="34" charset="0"/>
                          <a:cs typeface="Arial" panose="020B0604020202020204" pitchFamily="34" charset="0"/>
                        </a:rPr>
                        <a:t>2018</a:t>
                      </a:r>
                      <a:endParaRPr lang="en-US" dirty="0">
                        <a:latin typeface="Arial" panose="020B0604020202020204" pitchFamily="34" charset="0"/>
                        <a:cs typeface="Arial" panose="020B0604020202020204" pitchFamily="34" charset="0"/>
                      </a:endParaRPr>
                    </a:p>
                  </a:txBody>
                  <a:tcPr marL="44437" marR="44437" anchor="ctr"/>
                </a:tc>
                <a:tc>
                  <a:txBody>
                    <a:bodyPr/>
                    <a:lstStyle/>
                    <a:p>
                      <a:pPr algn="ctr"/>
                      <a:r>
                        <a:rPr lang="en-US" dirty="0" smtClean="0">
                          <a:latin typeface="Arial" panose="020B0604020202020204" pitchFamily="34" charset="0"/>
                          <a:cs typeface="Arial" panose="020B0604020202020204" pitchFamily="34" charset="0"/>
                        </a:rPr>
                        <a:t>2019</a:t>
                      </a:r>
                      <a:endParaRPr lang="en-US" dirty="0">
                        <a:latin typeface="Arial" panose="020B0604020202020204" pitchFamily="34" charset="0"/>
                        <a:cs typeface="Arial" panose="020B0604020202020204" pitchFamily="34" charset="0"/>
                      </a:endParaRPr>
                    </a:p>
                  </a:txBody>
                  <a:tcPr marL="44437" marR="44437" anchor="ctr"/>
                </a:tc>
                <a:tc>
                  <a:txBody>
                    <a:bodyPr/>
                    <a:lstStyle/>
                    <a:p>
                      <a:pPr algn="ctr"/>
                      <a:r>
                        <a:rPr lang="en-US" dirty="0" smtClean="0">
                          <a:latin typeface="Arial" panose="020B0604020202020204" pitchFamily="34" charset="0"/>
                          <a:cs typeface="Arial" panose="020B0604020202020204" pitchFamily="34" charset="0"/>
                        </a:rPr>
                        <a:t>2020</a:t>
                      </a:r>
                      <a:endParaRPr lang="en-US" dirty="0">
                        <a:latin typeface="Arial" panose="020B0604020202020204" pitchFamily="34" charset="0"/>
                        <a:cs typeface="Arial" panose="020B0604020202020204" pitchFamily="34" charset="0"/>
                      </a:endParaRPr>
                    </a:p>
                  </a:txBody>
                  <a:tcPr marL="44437" marR="44437" anchor="ctr"/>
                </a:tc>
                <a:tc>
                  <a:txBody>
                    <a:bodyPr/>
                    <a:lstStyle/>
                    <a:p>
                      <a:pPr algn="ctr"/>
                      <a:r>
                        <a:rPr lang="en-US" dirty="0" smtClean="0">
                          <a:latin typeface="Arial" panose="020B0604020202020204" pitchFamily="34" charset="0"/>
                          <a:cs typeface="Arial" panose="020B0604020202020204" pitchFamily="34" charset="0"/>
                        </a:rPr>
                        <a:t>2021</a:t>
                      </a:r>
                      <a:endParaRPr lang="en-US" dirty="0">
                        <a:latin typeface="Arial" panose="020B0604020202020204" pitchFamily="34" charset="0"/>
                        <a:cs typeface="Arial" panose="020B0604020202020204" pitchFamily="34" charset="0"/>
                      </a:endParaRPr>
                    </a:p>
                  </a:txBody>
                  <a:tcPr marL="44437" marR="44437" anchor="ctr"/>
                </a:tc>
                <a:tc>
                  <a:txBody>
                    <a:bodyPr/>
                    <a:lstStyle/>
                    <a:p>
                      <a:pPr algn="ctr"/>
                      <a:r>
                        <a:rPr lang="en-US" dirty="0" smtClean="0">
                          <a:latin typeface="Arial" panose="020B0604020202020204" pitchFamily="34" charset="0"/>
                          <a:cs typeface="Arial" panose="020B0604020202020204" pitchFamily="34" charset="0"/>
                        </a:rPr>
                        <a:t>TOTAL</a:t>
                      </a:r>
                      <a:endParaRPr lang="en-US" dirty="0">
                        <a:latin typeface="Arial" panose="020B0604020202020204" pitchFamily="34" charset="0"/>
                        <a:cs typeface="Arial" panose="020B0604020202020204" pitchFamily="34" charset="0"/>
                      </a:endParaRPr>
                    </a:p>
                  </a:txBody>
                  <a:tcPr marL="44437" marR="44437" anchor="ctr"/>
                </a:tc>
                <a:tc>
                  <a:txBody>
                    <a:bodyPr/>
                    <a:lstStyle/>
                    <a:p>
                      <a:pPr algn="ctr"/>
                      <a:r>
                        <a:rPr lang="en-US" dirty="0" smtClean="0">
                          <a:latin typeface="Arial" panose="020B0604020202020204" pitchFamily="34" charset="0"/>
                          <a:cs typeface="Arial" panose="020B0604020202020204" pitchFamily="34" charset="0"/>
                        </a:rPr>
                        <a:t>GOAL</a:t>
                      </a:r>
                      <a:endParaRPr lang="en-US" dirty="0">
                        <a:latin typeface="Arial" panose="020B0604020202020204" pitchFamily="34" charset="0"/>
                        <a:cs typeface="Arial" panose="020B0604020202020204" pitchFamily="34" charset="0"/>
                      </a:endParaRPr>
                    </a:p>
                  </a:txBody>
                  <a:tcPr marL="44437" marR="44437" anchor="ctr"/>
                </a:tc>
                <a:extLst>
                  <a:ext uri="{0D108BD9-81ED-4DB2-BD59-A6C34878D82A}">
                    <a16:rowId xmlns:a16="http://schemas.microsoft.com/office/drawing/2014/main" xmlns="" val="351454102"/>
                  </a:ext>
                </a:extLst>
              </a:tr>
              <a:tr h="434140">
                <a:tc>
                  <a:txBody>
                    <a:bodyPr/>
                    <a:lstStyle/>
                    <a:p>
                      <a:pPr algn="ctr"/>
                      <a:r>
                        <a:rPr lang="en-US" dirty="0" smtClean="0">
                          <a:latin typeface="Arial" panose="020B0604020202020204" pitchFamily="34" charset="0"/>
                          <a:cs typeface="Arial" panose="020B0604020202020204" pitchFamily="34" charset="0"/>
                        </a:rPr>
                        <a:t>178</a:t>
                      </a:r>
                      <a:endParaRPr lang="en-US" dirty="0">
                        <a:latin typeface="Arial" panose="020B0604020202020204" pitchFamily="34" charset="0"/>
                        <a:cs typeface="Arial" panose="020B0604020202020204" pitchFamily="34" charset="0"/>
                      </a:endParaRPr>
                    </a:p>
                  </a:txBody>
                  <a:tcPr marL="44437" marR="44437" anchor="ctr"/>
                </a:tc>
                <a:tc>
                  <a:txBody>
                    <a:bodyPr/>
                    <a:lstStyle/>
                    <a:p>
                      <a:pPr algn="ctr"/>
                      <a:r>
                        <a:rPr lang="en-US" dirty="0" smtClean="0">
                          <a:latin typeface="Arial" panose="020B0604020202020204" pitchFamily="34" charset="0"/>
                          <a:cs typeface="Arial" panose="020B0604020202020204" pitchFamily="34" charset="0"/>
                        </a:rPr>
                        <a:t>72</a:t>
                      </a:r>
                      <a:endParaRPr lang="en-US" dirty="0">
                        <a:latin typeface="Arial" panose="020B0604020202020204" pitchFamily="34" charset="0"/>
                        <a:cs typeface="Arial" panose="020B0604020202020204" pitchFamily="34" charset="0"/>
                      </a:endParaRPr>
                    </a:p>
                  </a:txBody>
                  <a:tcPr marL="44437" marR="44437" anchor="ctr"/>
                </a:tc>
                <a:tc>
                  <a:txBody>
                    <a:bodyPr/>
                    <a:lstStyle/>
                    <a:p>
                      <a:pPr algn="ctr"/>
                      <a:endParaRPr lang="en-US" dirty="0">
                        <a:latin typeface="Arial" panose="020B0604020202020204" pitchFamily="34" charset="0"/>
                        <a:cs typeface="Arial" panose="020B0604020202020204" pitchFamily="34" charset="0"/>
                      </a:endParaRPr>
                    </a:p>
                  </a:txBody>
                  <a:tcPr marL="44437" marR="44437" anchor="ctr"/>
                </a:tc>
                <a:tc>
                  <a:txBody>
                    <a:bodyPr/>
                    <a:lstStyle/>
                    <a:p>
                      <a:pPr algn="ctr"/>
                      <a:endParaRPr lang="en-US" dirty="0">
                        <a:latin typeface="Arial" panose="020B0604020202020204" pitchFamily="34" charset="0"/>
                        <a:cs typeface="Arial" panose="020B0604020202020204" pitchFamily="34" charset="0"/>
                      </a:endParaRPr>
                    </a:p>
                  </a:txBody>
                  <a:tcPr marL="44437" marR="44437" anchor="ctr"/>
                </a:tc>
                <a:tc>
                  <a:txBody>
                    <a:bodyPr/>
                    <a:lstStyle/>
                    <a:p>
                      <a:pPr algn="ctr"/>
                      <a:endParaRPr lang="en-US" dirty="0">
                        <a:latin typeface="Arial" panose="020B0604020202020204" pitchFamily="34" charset="0"/>
                        <a:cs typeface="Arial" panose="020B0604020202020204" pitchFamily="34" charset="0"/>
                      </a:endParaRPr>
                    </a:p>
                  </a:txBody>
                  <a:tcPr marL="44437" marR="44437" anchor="ctr"/>
                </a:tc>
                <a:tc>
                  <a:txBody>
                    <a:bodyPr/>
                    <a:lstStyle/>
                    <a:p>
                      <a:pPr algn="ctr"/>
                      <a:r>
                        <a:rPr lang="en-US" dirty="0" smtClean="0">
                          <a:latin typeface="Arial" panose="020B0604020202020204" pitchFamily="34" charset="0"/>
                          <a:cs typeface="Arial" panose="020B0604020202020204" pitchFamily="34" charset="0"/>
                        </a:rPr>
                        <a:t>250</a:t>
                      </a:r>
                      <a:endParaRPr lang="en-US" dirty="0">
                        <a:latin typeface="Arial" panose="020B0604020202020204" pitchFamily="34" charset="0"/>
                        <a:cs typeface="Arial" panose="020B0604020202020204" pitchFamily="34" charset="0"/>
                      </a:endParaRPr>
                    </a:p>
                  </a:txBody>
                  <a:tcPr marL="44437" marR="44437" anchor="ctr"/>
                </a:tc>
                <a:tc>
                  <a:txBody>
                    <a:bodyPr/>
                    <a:lstStyle/>
                    <a:p>
                      <a:pPr algn="ctr"/>
                      <a:r>
                        <a:rPr lang="en-US" dirty="0" smtClean="0">
                          <a:latin typeface="Arial" panose="020B0604020202020204" pitchFamily="34" charset="0"/>
                          <a:cs typeface="Arial" panose="020B0604020202020204" pitchFamily="34" charset="0"/>
                        </a:rPr>
                        <a:t>698</a:t>
                      </a:r>
                      <a:endParaRPr lang="en-US" dirty="0">
                        <a:latin typeface="Arial" panose="020B0604020202020204" pitchFamily="34" charset="0"/>
                        <a:cs typeface="Arial" panose="020B0604020202020204" pitchFamily="34" charset="0"/>
                      </a:endParaRPr>
                    </a:p>
                  </a:txBody>
                  <a:tcPr marL="44437" marR="44437" anchor="ctr"/>
                </a:tc>
                <a:extLst>
                  <a:ext uri="{0D108BD9-81ED-4DB2-BD59-A6C34878D82A}">
                    <a16:rowId xmlns:a16="http://schemas.microsoft.com/office/drawing/2014/main" xmlns="" val="1786350561"/>
                  </a:ext>
                </a:extLst>
              </a:tr>
            </a:tbl>
          </a:graphicData>
        </a:graphic>
      </p:graphicFrame>
      <p:pic>
        <p:nvPicPr>
          <p:cNvPr id="8" name="Picture 7"/>
          <p:cNvPicPr>
            <a:picLocks noChangeAspect="1"/>
          </p:cNvPicPr>
          <p:nvPr/>
        </p:nvPicPr>
        <p:blipFill>
          <a:blip r:embed="rId3"/>
          <a:stretch>
            <a:fillRect/>
          </a:stretch>
        </p:blipFill>
        <p:spPr>
          <a:xfrm>
            <a:off x="1457431" y="5407342"/>
            <a:ext cx="1794470" cy="1290638"/>
          </a:xfrm>
          <a:prstGeom prst="rect">
            <a:avLst/>
          </a:prstGeom>
        </p:spPr>
      </p:pic>
      <p:pic>
        <p:nvPicPr>
          <p:cNvPr id="9" name="Picture 8"/>
          <p:cNvPicPr>
            <a:picLocks noChangeAspect="1"/>
          </p:cNvPicPr>
          <p:nvPr/>
        </p:nvPicPr>
        <p:blipFill>
          <a:blip r:embed="rId4"/>
          <a:stretch>
            <a:fillRect/>
          </a:stretch>
        </p:blipFill>
        <p:spPr>
          <a:xfrm>
            <a:off x="5747202" y="5407342"/>
            <a:ext cx="1794469" cy="1290638"/>
          </a:xfrm>
          <a:prstGeom prst="rect">
            <a:avLst/>
          </a:prstGeom>
        </p:spPr>
      </p:pic>
      <p:sp>
        <p:nvSpPr>
          <p:cNvPr id="10" name="Explosion 1 9"/>
          <p:cNvSpPr/>
          <p:nvPr/>
        </p:nvSpPr>
        <p:spPr>
          <a:xfrm rot="21113780">
            <a:off x="2864816" y="5006457"/>
            <a:ext cx="2175833" cy="1443849"/>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smtClean="0"/>
          </a:p>
          <a:p>
            <a:pPr algn="ctr"/>
            <a:r>
              <a:rPr lang="en-US" sz="2000" dirty="0" smtClean="0"/>
              <a:t>New     Sep. 2017</a:t>
            </a:r>
          </a:p>
          <a:p>
            <a:pPr algn="ctr"/>
            <a:endParaRPr lang="en-US" dirty="0"/>
          </a:p>
        </p:txBody>
      </p:sp>
      <p:sp>
        <p:nvSpPr>
          <p:cNvPr id="11" name="Explosion 1 10"/>
          <p:cNvSpPr/>
          <p:nvPr/>
        </p:nvSpPr>
        <p:spPr>
          <a:xfrm rot="20929750">
            <a:off x="6762674" y="5083691"/>
            <a:ext cx="2091651" cy="1425176"/>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smtClean="0"/>
          </a:p>
          <a:p>
            <a:pPr algn="ctr"/>
            <a:r>
              <a:rPr lang="en-US" sz="2000" dirty="0" smtClean="0"/>
              <a:t>New     Jan. 2018</a:t>
            </a:r>
          </a:p>
          <a:p>
            <a:pPr algn="ctr"/>
            <a:endParaRPr lang="en-US" dirty="0"/>
          </a:p>
        </p:txBody>
      </p:sp>
    </p:spTree>
    <p:extLst>
      <p:ext uri="{BB962C8B-B14F-4D97-AF65-F5344CB8AC3E}">
        <p14:creationId xmlns:p14="http://schemas.microsoft.com/office/powerpoint/2010/main" val="99246243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296EBC"/>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424066" y="288925"/>
            <a:ext cx="10559385" cy="1508125"/>
          </a:xfrm>
        </p:spPr>
        <p:txBody>
          <a:bodyPr/>
          <a:lstStyle/>
          <a:p>
            <a:pPr eaLnBrk="1" fontAlgn="auto" hangingPunct="1">
              <a:spcAft>
                <a:spcPts val="0"/>
              </a:spcAft>
              <a:defRPr/>
            </a:pPr>
            <a:r>
              <a:rPr lang="en-US" cap="none" dirty="0" smtClean="0">
                <a:solidFill>
                  <a:srgbClr val="296EBC"/>
                </a:solidFill>
                <a:latin typeface="Arial Narrow" panose="020B0606020202030204" pitchFamily="34" charset="0"/>
                <a:ea typeface="+mj-ea"/>
                <a:cs typeface="+mj-cs"/>
              </a:rPr>
              <a:t>OBJECTIVE 3: Online Delivery Option</a:t>
            </a:r>
            <a:endParaRPr lang="en-US" cap="none" dirty="0">
              <a:solidFill>
                <a:srgbClr val="296EBC"/>
              </a:solidFill>
              <a:latin typeface="Arial Narrow" panose="020B0606020202030204" pitchFamily="34" charset="0"/>
              <a:ea typeface="+mj-ea"/>
              <a:cs typeface="+mj-cs"/>
            </a:endParaRPr>
          </a:p>
        </p:txBody>
      </p:sp>
      <p:cxnSp>
        <p:nvCxnSpPr>
          <p:cNvPr id="5" name="Straight Connector 4"/>
          <p:cNvCxnSpPr/>
          <p:nvPr/>
        </p:nvCxnSpPr>
        <p:spPr>
          <a:xfrm>
            <a:off x="-1588" y="1778000"/>
            <a:ext cx="12192001" cy="19050"/>
          </a:xfrm>
          <a:prstGeom prst="line">
            <a:avLst/>
          </a:prstGeom>
          <a:ln w="95250">
            <a:solidFill>
              <a:schemeClr val="tx2">
                <a:lumMod val="10000"/>
              </a:schemeClr>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1588" y="168275"/>
            <a:ext cx="12192001" cy="19050"/>
          </a:xfrm>
          <a:prstGeom prst="line">
            <a:avLst/>
          </a:prstGeom>
          <a:ln w="95250">
            <a:solidFill>
              <a:schemeClr val="tx2">
                <a:lumMod val="10000"/>
              </a:schemeClr>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p:nvPicPr>
        <p:blipFill rotWithShape="1">
          <a:blip r:embed="rId3"/>
          <a:srcRect t="11351" r="1422"/>
          <a:stretch/>
        </p:blipFill>
        <p:spPr>
          <a:xfrm>
            <a:off x="1973179" y="1946606"/>
            <a:ext cx="10010272" cy="4782281"/>
          </a:xfrm>
          <a:prstGeom prst="rect">
            <a:avLst/>
          </a:prstGeom>
        </p:spPr>
      </p:pic>
    </p:spTree>
    <p:extLst>
      <p:ext uri="{BB962C8B-B14F-4D97-AF65-F5344CB8AC3E}">
        <p14:creationId xmlns:p14="http://schemas.microsoft.com/office/powerpoint/2010/main" val="64090299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296EBC"/>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cap="none" dirty="0" smtClean="0">
                <a:solidFill>
                  <a:srgbClr val="296EBC"/>
                </a:solidFill>
                <a:latin typeface="Arial Narrow" panose="020B0606020202030204" pitchFamily="34" charset="0"/>
                <a:ea typeface="+mj-ea"/>
                <a:cs typeface="+mj-cs"/>
              </a:rPr>
              <a:t>Refining and Re-evaluating Online Delivery</a:t>
            </a:r>
            <a:endParaRPr lang="en-US" cap="none" dirty="0">
              <a:solidFill>
                <a:srgbClr val="296EBC"/>
              </a:solidFill>
              <a:latin typeface="Arial Narrow" panose="020B0606020202030204" pitchFamily="34" charset="0"/>
              <a:ea typeface="+mj-ea"/>
              <a:cs typeface="+mj-cs"/>
            </a:endParaRPr>
          </a:p>
        </p:txBody>
      </p:sp>
      <p:sp>
        <p:nvSpPr>
          <p:cNvPr id="3" name="Content Placeholder 2"/>
          <p:cNvSpPr>
            <a:spLocks noGrp="1"/>
          </p:cNvSpPr>
          <p:nvPr>
            <p:ph idx="1"/>
          </p:nvPr>
        </p:nvSpPr>
        <p:spPr>
          <a:xfrm>
            <a:off x="1203325" y="2006600"/>
            <a:ext cx="9494053" cy="4206875"/>
          </a:xfrm>
        </p:spPr>
        <p:txBody>
          <a:bodyPr>
            <a:normAutofit fontScale="92500" lnSpcReduction="10000"/>
          </a:bodyPr>
          <a:lstStyle/>
          <a:p>
            <a:pPr eaLnBrk="1" hangingPunct="1">
              <a:lnSpc>
                <a:spcPct val="70000"/>
              </a:lnSpc>
              <a:defRPr/>
            </a:pPr>
            <a:endParaRPr lang="en-US" altLang="en-US" sz="2000" dirty="0" smtClean="0">
              <a:latin typeface="Arial" panose="020B0604020202020204" pitchFamily="34" charset="0"/>
              <a:cs typeface="Arial" panose="020B0604020202020204" pitchFamily="34" charset="0"/>
            </a:endParaRPr>
          </a:p>
          <a:p>
            <a:pPr eaLnBrk="1" hangingPunct="1">
              <a:lnSpc>
                <a:spcPct val="70000"/>
              </a:lnSpc>
              <a:defRPr/>
            </a:pPr>
            <a:r>
              <a:rPr lang="en-US" altLang="en-US" sz="2000" dirty="0" smtClean="0">
                <a:latin typeface="Arial" panose="020B0604020202020204" pitchFamily="34" charset="0"/>
                <a:cs typeface="Arial" panose="020B0604020202020204" pitchFamily="34" charset="0"/>
              </a:rPr>
              <a:t>Initial work towards online delivery highlighted the need for an instructional designer that would work solely with the RN to BSN program.  </a:t>
            </a:r>
            <a:endParaRPr lang="en-US" altLang="en-US" sz="2000" dirty="0">
              <a:latin typeface="Arial" panose="020B0604020202020204" pitchFamily="34" charset="0"/>
              <a:cs typeface="Arial" panose="020B0604020202020204" pitchFamily="34" charset="0"/>
            </a:endParaRPr>
          </a:p>
          <a:p>
            <a:pPr eaLnBrk="1" hangingPunct="1">
              <a:lnSpc>
                <a:spcPct val="70000"/>
              </a:lnSpc>
              <a:defRPr/>
            </a:pPr>
            <a:r>
              <a:rPr lang="en-US" altLang="en-US" sz="2000" dirty="0" smtClean="0">
                <a:latin typeface="Arial" panose="020B0604020202020204" pitchFamily="34" charset="0"/>
                <a:cs typeface="Arial" panose="020B0604020202020204" pitchFamily="34" charset="0"/>
              </a:rPr>
              <a:t>Instruction Design Specialist</a:t>
            </a:r>
          </a:p>
          <a:p>
            <a:pPr eaLnBrk="1" hangingPunct="1">
              <a:lnSpc>
                <a:spcPct val="70000"/>
              </a:lnSpc>
              <a:defRPr/>
            </a:pPr>
            <a:endParaRPr lang="en-US" altLang="en-US" sz="2000" dirty="0">
              <a:latin typeface="Arial" panose="020B0604020202020204" pitchFamily="34" charset="0"/>
              <a:cs typeface="Arial" panose="020B0604020202020204" pitchFamily="34" charset="0"/>
            </a:endParaRPr>
          </a:p>
          <a:p>
            <a:pPr eaLnBrk="1" hangingPunct="1">
              <a:lnSpc>
                <a:spcPct val="70000"/>
              </a:lnSpc>
              <a:defRPr/>
            </a:pPr>
            <a:endParaRPr lang="en-US" altLang="en-US" sz="2000" dirty="0" smtClean="0">
              <a:latin typeface="Arial" panose="020B0604020202020204" pitchFamily="34" charset="0"/>
              <a:cs typeface="Arial" panose="020B0604020202020204" pitchFamily="34" charset="0"/>
            </a:endParaRPr>
          </a:p>
          <a:p>
            <a:pPr eaLnBrk="1" hangingPunct="1">
              <a:lnSpc>
                <a:spcPct val="70000"/>
              </a:lnSpc>
              <a:defRPr/>
            </a:pPr>
            <a:endParaRPr lang="en-US" altLang="en-US" sz="2000" dirty="0">
              <a:latin typeface="Arial" panose="020B0604020202020204" pitchFamily="34" charset="0"/>
              <a:cs typeface="Arial" panose="020B0604020202020204" pitchFamily="34" charset="0"/>
            </a:endParaRPr>
          </a:p>
          <a:p>
            <a:pPr eaLnBrk="1" hangingPunct="1">
              <a:lnSpc>
                <a:spcPct val="70000"/>
              </a:lnSpc>
              <a:defRPr/>
            </a:pPr>
            <a:endParaRPr lang="en-US" altLang="en-US" sz="2000" dirty="0" smtClean="0">
              <a:latin typeface="Arial" panose="020B0604020202020204" pitchFamily="34" charset="0"/>
              <a:cs typeface="Arial" panose="020B0604020202020204" pitchFamily="34" charset="0"/>
            </a:endParaRPr>
          </a:p>
          <a:p>
            <a:pPr eaLnBrk="1" hangingPunct="1">
              <a:lnSpc>
                <a:spcPct val="70000"/>
              </a:lnSpc>
              <a:defRPr/>
            </a:pPr>
            <a:endParaRPr lang="en-US" altLang="en-US" sz="2000" dirty="0" smtClean="0">
              <a:latin typeface="Arial" panose="020B0604020202020204" pitchFamily="34" charset="0"/>
              <a:cs typeface="Arial" panose="020B0604020202020204" pitchFamily="34" charset="0"/>
            </a:endParaRPr>
          </a:p>
          <a:p>
            <a:pPr eaLnBrk="1" hangingPunct="1">
              <a:lnSpc>
                <a:spcPct val="70000"/>
              </a:lnSpc>
              <a:defRPr/>
            </a:pPr>
            <a:endParaRPr lang="en-US" altLang="en-US" sz="2000" dirty="0">
              <a:latin typeface="Arial" panose="020B0604020202020204" pitchFamily="34" charset="0"/>
              <a:cs typeface="Arial" panose="020B0604020202020204" pitchFamily="34" charset="0"/>
            </a:endParaRPr>
          </a:p>
          <a:p>
            <a:pPr eaLnBrk="1" hangingPunct="1">
              <a:lnSpc>
                <a:spcPct val="70000"/>
              </a:lnSpc>
              <a:defRPr/>
            </a:pPr>
            <a:r>
              <a:rPr lang="en-US" altLang="en-US" sz="2000" dirty="0" smtClean="0">
                <a:latin typeface="Arial" panose="020B0604020202020204" pitchFamily="34" charset="0"/>
                <a:cs typeface="Arial" panose="020B0604020202020204" pitchFamily="34" charset="0"/>
              </a:rPr>
              <a:t>An Instructional Design Needs </a:t>
            </a:r>
            <a:r>
              <a:rPr lang="en-US" altLang="en-US" sz="2000" dirty="0">
                <a:latin typeface="Arial" panose="020B0604020202020204" pitchFamily="34" charset="0"/>
                <a:cs typeface="Arial" panose="020B0604020202020204" pitchFamily="34" charset="0"/>
              </a:rPr>
              <a:t>A</a:t>
            </a:r>
            <a:r>
              <a:rPr lang="en-US" altLang="en-US" sz="2000" dirty="0" smtClean="0">
                <a:latin typeface="Arial" panose="020B0604020202020204" pitchFamily="34" charset="0"/>
                <a:cs typeface="Arial" panose="020B0604020202020204" pitchFamily="34" charset="0"/>
              </a:rPr>
              <a:t>ssessment was completed to develop strategies for faculty development and individual consultation. </a:t>
            </a:r>
          </a:p>
          <a:p>
            <a:pPr eaLnBrk="1" hangingPunct="1">
              <a:lnSpc>
                <a:spcPct val="70000"/>
              </a:lnSpc>
              <a:defRPr/>
            </a:pPr>
            <a:r>
              <a:rPr lang="en-US" altLang="en-US" sz="2000" dirty="0" smtClean="0">
                <a:latin typeface="Arial" panose="020B0604020202020204" pitchFamily="34" charset="0"/>
                <a:cs typeface="Arial" panose="020B0604020202020204" pitchFamily="34" charset="0"/>
              </a:rPr>
              <a:t>Work with faculty helped improve the student experience in the online classroom </a:t>
            </a:r>
          </a:p>
        </p:txBody>
      </p:sp>
      <p:cxnSp>
        <p:nvCxnSpPr>
          <p:cNvPr id="5" name="Straight Connector 4"/>
          <p:cNvCxnSpPr/>
          <p:nvPr/>
        </p:nvCxnSpPr>
        <p:spPr>
          <a:xfrm>
            <a:off x="-1588" y="1778000"/>
            <a:ext cx="12192001" cy="19050"/>
          </a:xfrm>
          <a:prstGeom prst="line">
            <a:avLst/>
          </a:prstGeom>
          <a:ln w="95250">
            <a:solidFill>
              <a:schemeClr val="tx2">
                <a:lumMod val="10000"/>
              </a:schemeClr>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1588" y="168275"/>
            <a:ext cx="12192001" cy="19050"/>
          </a:xfrm>
          <a:prstGeom prst="line">
            <a:avLst/>
          </a:prstGeom>
          <a:ln w="95250">
            <a:solidFill>
              <a:schemeClr val="tx2">
                <a:lumMod val="10000"/>
              </a:schemeClr>
            </a:solidFill>
          </a:ln>
        </p:spPr>
        <p:style>
          <a:lnRef idx="1">
            <a:schemeClr val="accent1"/>
          </a:lnRef>
          <a:fillRef idx="0">
            <a:schemeClr val="accent1"/>
          </a:fillRef>
          <a:effectRef idx="0">
            <a:schemeClr val="accent1"/>
          </a:effectRef>
          <a:fontRef idx="minor">
            <a:schemeClr val="tx1"/>
          </a:fontRef>
        </p:style>
      </p:cxnSp>
      <p:pic>
        <p:nvPicPr>
          <p:cNvPr id="4" name="Picture 3"/>
          <p:cNvPicPr>
            <a:picLocks noChangeAspect="1"/>
          </p:cNvPicPr>
          <p:nvPr/>
        </p:nvPicPr>
        <p:blipFill>
          <a:blip r:embed="rId3"/>
          <a:stretch>
            <a:fillRect/>
          </a:stretch>
        </p:blipFill>
        <p:spPr>
          <a:xfrm>
            <a:off x="1506832" y="3391788"/>
            <a:ext cx="2476500" cy="1781175"/>
          </a:xfrm>
          <a:prstGeom prst="rect">
            <a:avLst/>
          </a:prstGeom>
        </p:spPr>
      </p:pic>
      <p:sp>
        <p:nvSpPr>
          <p:cNvPr id="7" name="Explosion 1 6"/>
          <p:cNvSpPr/>
          <p:nvPr/>
        </p:nvSpPr>
        <p:spPr>
          <a:xfrm rot="21413346">
            <a:off x="3460582" y="3083349"/>
            <a:ext cx="2133949" cy="1585739"/>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smtClean="0"/>
          </a:p>
          <a:p>
            <a:pPr algn="ctr"/>
            <a:r>
              <a:rPr lang="en-US" sz="2000" dirty="0" smtClean="0"/>
              <a:t>New  </a:t>
            </a:r>
          </a:p>
          <a:p>
            <a:pPr algn="ctr"/>
            <a:r>
              <a:rPr lang="en-US" sz="2000" dirty="0" smtClean="0"/>
              <a:t>Nov. 2017</a:t>
            </a:r>
          </a:p>
          <a:p>
            <a:pPr algn="ctr"/>
            <a:endParaRPr lang="en-US" dirty="0"/>
          </a:p>
        </p:txBody>
      </p:sp>
    </p:spTree>
    <p:extLst>
      <p:ext uri="{BB962C8B-B14F-4D97-AF65-F5344CB8AC3E}">
        <p14:creationId xmlns:p14="http://schemas.microsoft.com/office/powerpoint/2010/main" val="112466743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296EBC"/>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cap="none" dirty="0" smtClean="0">
                <a:solidFill>
                  <a:srgbClr val="296EBC"/>
                </a:solidFill>
                <a:latin typeface="Arial Narrow" panose="020B0606020202030204" pitchFamily="34" charset="0"/>
                <a:ea typeface="+mj-ea"/>
                <a:cs typeface="+mj-cs"/>
              </a:rPr>
              <a:t>Faculty Development Workshops </a:t>
            </a:r>
            <a:endParaRPr lang="en-US" cap="none" dirty="0">
              <a:solidFill>
                <a:srgbClr val="296EBC"/>
              </a:solidFill>
              <a:latin typeface="Arial Narrow" panose="020B0606020202030204" pitchFamily="34" charset="0"/>
              <a:ea typeface="+mj-ea"/>
              <a:cs typeface="+mj-cs"/>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7930448"/>
              </p:ext>
            </p:extLst>
          </p:nvPr>
        </p:nvGraphicFramePr>
        <p:xfrm>
          <a:off x="1203325" y="2011363"/>
          <a:ext cx="9328800" cy="4605487"/>
        </p:xfrm>
        <a:graphic>
          <a:graphicData uri="http://schemas.openxmlformats.org/drawingml/2006/table">
            <a:tbl>
              <a:tblPr firstRow="1" bandRow="1">
                <a:tableStyleId>{5C22544A-7EE6-4342-B048-85BDC9FD1C3A}</a:tableStyleId>
              </a:tblPr>
              <a:tblGrid>
                <a:gridCol w="2189870">
                  <a:extLst>
                    <a:ext uri="{9D8B030D-6E8A-4147-A177-3AD203B41FA5}">
                      <a16:colId xmlns:a16="http://schemas.microsoft.com/office/drawing/2014/main" xmlns="" val="20000"/>
                    </a:ext>
                  </a:extLst>
                </a:gridCol>
                <a:gridCol w="7138930">
                  <a:extLst>
                    <a:ext uri="{9D8B030D-6E8A-4147-A177-3AD203B41FA5}">
                      <a16:colId xmlns:a16="http://schemas.microsoft.com/office/drawing/2014/main" xmlns="" val="20001"/>
                    </a:ext>
                  </a:extLst>
                </a:gridCol>
              </a:tblGrid>
              <a:tr h="393616">
                <a:tc>
                  <a:txBody>
                    <a:bodyPr/>
                    <a:lstStyle/>
                    <a:p>
                      <a:r>
                        <a:rPr lang="en-US" dirty="0" smtClean="0"/>
                        <a:t>Workshop</a:t>
                      </a:r>
                      <a:endParaRPr lang="en-US" dirty="0"/>
                    </a:p>
                  </a:txBody>
                  <a:tcPr/>
                </a:tc>
                <a:tc>
                  <a:txBody>
                    <a:bodyPr/>
                    <a:lstStyle/>
                    <a:p>
                      <a:r>
                        <a:rPr lang="en-US" dirty="0" smtClean="0"/>
                        <a:t>Description</a:t>
                      </a:r>
                      <a:r>
                        <a:rPr lang="en-US" baseline="0" dirty="0" smtClean="0"/>
                        <a:t> </a:t>
                      </a:r>
                      <a:endParaRPr lang="en-US" dirty="0"/>
                    </a:p>
                  </a:txBody>
                  <a:tcPr/>
                </a:tc>
                <a:extLst>
                  <a:ext uri="{0D108BD9-81ED-4DB2-BD59-A6C34878D82A}">
                    <a16:rowId xmlns:a16="http://schemas.microsoft.com/office/drawing/2014/main" xmlns="" val="10000"/>
                  </a:ext>
                </a:extLst>
              </a:tr>
              <a:tr h="759644">
                <a:tc>
                  <a:txBody>
                    <a:bodyPr/>
                    <a:lstStyle/>
                    <a:p>
                      <a:r>
                        <a:rPr lang="en-US" dirty="0" smtClean="0"/>
                        <a:t>Instructional Design in the</a:t>
                      </a:r>
                      <a:r>
                        <a:rPr lang="en-US" baseline="0" dirty="0" smtClean="0"/>
                        <a:t> SON</a:t>
                      </a:r>
                      <a:endParaRPr lang="en-US" dirty="0"/>
                    </a:p>
                  </a:txBody>
                  <a:tcPr/>
                </a:tc>
                <a:tc>
                  <a:txBody>
                    <a:bodyPr/>
                    <a:lstStyle/>
                    <a:p>
                      <a:r>
                        <a:rPr lang="en-US" dirty="0" smtClean="0"/>
                        <a:t>Overview of ID services,</a:t>
                      </a:r>
                      <a:r>
                        <a:rPr lang="en-US" baseline="0" dirty="0" smtClean="0"/>
                        <a:t> opportunities for professional development, tools and resources.</a:t>
                      </a:r>
                      <a:endParaRPr lang="en-US" dirty="0"/>
                    </a:p>
                  </a:txBody>
                  <a:tcPr/>
                </a:tc>
                <a:extLst>
                  <a:ext uri="{0D108BD9-81ED-4DB2-BD59-A6C34878D82A}">
                    <a16:rowId xmlns:a16="http://schemas.microsoft.com/office/drawing/2014/main" xmlns="" val="10001"/>
                  </a:ext>
                </a:extLst>
              </a:tr>
              <a:tr h="1389489">
                <a:tc>
                  <a:txBody>
                    <a:bodyPr/>
                    <a:lstStyle/>
                    <a:p>
                      <a:r>
                        <a:rPr lang="en-US" dirty="0" smtClean="0"/>
                        <a:t>H5P: Online Interactivity and Accessibility</a:t>
                      </a:r>
                      <a:endParaRPr lang="en-US" dirty="0"/>
                    </a:p>
                  </a:txBody>
                  <a:tcPr/>
                </a:tc>
                <a:tc>
                  <a:txBody>
                    <a:bodyPr/>
                    <a:lstStyle/>
                    <a:p>
                      <a:r>
                        <a:rPr lang="en-US" dirty="0" smtClean="0"/>
                        <a:t>How to build a more engaging, interactive</a:t>
                      </a:r>
                      <a:r>
                        <a:rPr lang="en-US" baseline="0" dirty="0" smtClean="0"/>
                        <a:t> student learning experience. Tools to ensure ADA accessibility in online course materials, incorporate interactive videos and learning games, and utilize student self-assessments.</a:t>
                      </a:r>
                    </a:p>
                  </a:txBody>
                  <a:tcPr/>
                </a:tc>
                <a:extLst>
                  <a:ext uri="{0D108BD9-81ED-4DB2-BD59-A6C34878D82A}">
                    <a16:rowId xmlns:a16="http://schemas.microsoft.com/office/drawing/2014/main" xmlns="" val="10002"/>
                  </a:ext>
                </a:extLst>
              </a:tr>
              <a:tr h="1148338">
                <a:tc>
                  <a:txBody>
                    <a:bodyPr/>
                    <a:lstStyle/>
                    <a:p>
                      <a:r>
                        <a:rPr lang="en-US" dirty="0" smtClean="0"/>
                        <a:t>LMS Course</a:t>
                      </a:r>
                      <a:r>
                        <a:rPr lang="en-US" baseline="0" dirty="0" smtClean="0"/>
                        <a:t> Cleanup</a:t>
                      </a:r>
                      <a:endParaRPr lang="en-US" dirty="0"/>
                    </a:p>
                  </a:txBody>
                  <a:tcPr/>
                </a:tc>
                <a:tc>
                  <a:txBody>
                    <a:bodyPr/>
                    <a:lstStyle/>
                    <a:p>
                      <a:r>
                        <a:rPr lang="en-US" baseline="0" dirty="0" smtClean="0"/>
                        <a:t>Well designed and organized online course sites make learning easier for students and instructors.  Enhance site design can help provide clear instructions, and help students understand how to interact effectively. </a:t>
                      </a:r>
                    </a:p>
                  </a:txBody>
                  <a:tcPr/>
                </a:tc>
                <a:extLst>
                  <a:ext uri="{0D108BD9-81ED-4DB2-BD59-A6C34878D82A}">
                    <a16:rowId xmlns:a16="http://schemas.microsoft.com/office/drawing/2014/main" xmlns="" val="10003"/>
                  </a:ext>
                </a:extLst>
              </a:tr>
              <a:tr h="896655">
                <a:tc>
                  <a:txBody>
                    <a:bodyPr/>
                    <a:lstStyle/>
                    <a:p>
                      <a:r>
                        <a:rPr lang="en-US" dirty="0" smtClean="0"/>
                        <a:t>Effective Educational Video</a:t>
                      </a:r>
                      <a:endParaRPr lang="en-US" dirty="0"/>
                    </a:p>
                  </a:txBody>
                  <a:tcPr/>
                </a:tc>
                <a:tc>
                  <a:txBody>
                    <a:bodyPr/>
                    <a:lstStyle/>
                    <a:p>
                      <a:r>
                        <a:rPr lang="en-US" baseline="0" dirty="0" smtClean="0"/>
                        <a:t>Video is an important part of higher education, and especially hybrid and online courses. Tools to create engaging educational video for students. </a:t>
                      </a:r>
                    </a:p>
                    <a:p>
                      <a:endParaRPr lang="en-US" baseline="0" dirty="0" smtClean="0"/>
                    </a:p>
                  </a:txBody>
                  <a:tcPr/>
                </a:tc>
                <a:extLst>
                  <a:ext uri="{0D108BD9-81ED-4DB2-BD59-A6C34878D82A}">
                    <a16:rowId xmlns:a16="http://schemas.microsoft.com/office/drawing/2014/main" xmlns="" val="10004"/>
                  </a:ext>
                </a:extLst>
              </a:tr>
            </a:tbl>
          </a:graphicData>
        </a:graphic>
      </p:graphicFrame>
      <p:cxnSp>
        <p:nvCxnSpPr>
          <p:cNvPr id="5" name="Straight Connector 4"/>
          <p:cNvCxnSpPr/>
          <p:nvPr/>
        </p:nvCxnSpPr>
        <p:spPr>
          <a:xfrm>
            <a:off x="-1588" y="1778000"/>
            <a:ext cx="12192001" cy="19050"/>
          </a:xfrm>
          <a:prstGeom prst="line">
            <a:avLst/>
          </a:prstGeom>
          <a:ln w="95250">
            <a:solidFill>
              <a:schemeClr val="tx2">
                <a:lumMod val="10000"/>
              </a:schemeClr>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1588" y="168275"/>
            <a:ext cx="12192001" cy="19050"/>
          </a:xfrm>
          <a:prstGeom prst="line">
            <a:avLst/>
          </a:prstGeom>
          <a:ln w="95250">
            <a:solidFill>
              <a:schemeClr val="tx2">
                <a:lumMod val="1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0409247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anded">
  <a:themeElements>
    <a:clrScheme name="Custom 10">
      <a:dk1>
        <a:srgbClr val="0080FF"/>
      </a:dk1>
      <a:lt1>
        <a:srgbClr val="FFFFFF"/>
      </a:lt1>
      <a:dk2>
        <a:srgbClr val="099BDD"/>
      </a:dk2>
      <a:lt2>
        <a:srgbClr val="F2F2F2"/>
      </a:lt2>
      <a:accent1>
        <a:srgbClr val="FFC000"/>
      </a:accent1>
      <a:accent2>
        <a:srgbClr val="A5D028"/>
      </a:accent2>
      <a:accent3>
        <a:srgbClr val="08CC78"/>
      </a:accent3>
      <a:accent4>
        <a:srgbClr val="F24099"/>
      </a:accent4>
      <a:accent5>
        <a:srgbClr val="828288"/>
      </a:accent5>
      <a:accent6>
        <a:srgbClr val="F56617"/>
      </a:accent6>
      <a:hlink>
        <a:srgbClr val="005DBA"/>
      </a:hlink>
      <a:folHlink>
        <a:srgbClr val="6C606A"/>
      </a:folHlink>
    </a:clrScheme>
    <a:fontScheme name="Banded">
      <a:majorFont>
        <a:latin typeface="Corbel"/>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nded">
      <a:fillStyleLst>
        <a:solidFill>
          <a:schemeClr val="phClr"/>
        </a:solidFill>
        <a:gradFill rotWithShape="1">
          <a:gsLst>
            <a:gs pos="0">
              <a:schemeClr val="phClr">
                <a:tint val="65000"/>
                <a:satMod val="120000"/>
                <a:lumMod val="107000"/>
              </a:schemeClr>
            </a:gs>
            <a:gs pos="50000">
              <a:schemeClr val="phClr">
                <a:tint val="70000"/>
                <a:satMod val="124000"/>
                <a:lumMod val="103000"/>
              </a:schemeClr>
            </a:gs>
            <a:gs pos="100000">
              <a:schemeClr val="phClr">
                <a:tint val="85000"/>
                <a:satMod val="120000"/>
                <a:lumMod val="100000"/>
              </a:schemeClr>
            </a:gs>
          </a:gsLst>
          <a:lin ang="5400000" scaled="0"/>
        </a:gradFill>
        <a:gradFill rotWithShape="1">
          <a:gsLst>
            <a:gs pos="0">
              <a:schemeClr val="phClr">
                <a:tint val="85000"/>
                <a:shade val="98000"/>
                <a:satMod val="110000"/>
                <a:lumMod val="103000"/>
              </a:schemeClr>
            </a:gs>
            <a:gs pos="50000">
              <a:schemeClr val="phClr">
                <a:shade val="85000"/>
                <a:satMod val="105000"/>
                <a:lumMod val="100000"/>
              </a:schemeClr>
            </a:gs>
            <a:gs pos="100000">
              <a:schemeClr val="phClr">
                <a:shade val="60000"/>
                <a:satMod val="12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15875" dir="5400000" algn="ctr" rotWithShape="0">
              <a:srgbClr val="000000">
                <a:alpha val="68000"/>
              </a:srgbClr>
            </a:outerShdw>
          </a:effectLst>
        </a:effectStyle>
        <a:effectStyle>
          <a:effectLst>
            <a:outerShdw blurRad="88900" dist="27940" dir="5400000" algn="ctr" rotWithShape="0">
              <a:srgbClr val="000000">
                <a:alpha val="63000"/>
              </a:srgbClr>
            </a:outerShdw>
          </a:effectLst>
        </a:effectStyle>
      </a:effectStyleLst>
      <a:bgFillStyleLst>
        <a:solidFill>
          <a:schemeClr val="phClr"/>
        </a:solidFill>
        <a:blipFill rotWithShape="1">
          <a:blip xmlns:r="http://schemas.openxmlformats.org/officeDocument/2006/relationships" r:embed="rId1">
            <a:duotone>
              <a:schemeClr val="phClr"/>
              <a:schemeClr val="phClr">
                <a:shade val="91000"/>
                <a:satMod val="105000"/>
              </a:schemeClr>
            </a:duotone>
          </a:blip>
          <a:tile tx="0" ty="0" sx="100000" sy="100000" flip="none" algn="tl"/>
        </a:blipFill>
        <a:gradFill rotWithShape="1">
          <a:gsLst>
            <a:gs pos="0">
              <a:schemeClr val="phClr">
                <a:tint val="100000"/>
                <a:shade val="0"/>
                <a:satMod val="100000"/>
              </a:schemeClr>
            </a:gs>
            <a:gs pos="100000">
              <a:schemeClr val="phClr">
                <a:shade val="100000"/>
                <a:satMod val="100000"/>
              </a:schemeClr>
            </a:gs>
          </a:gsLst>
          <a:lin ang="5400000" scaled="0"/>
        </a:gradFill>
      </a:bgFillStyleLst>
    </a:fmtScheme>
  </a:themeElements>
  <a:objectDefaults/>
  <a:extraClrSchemeLst/>
  <a:extLst>
    <a:ext uri="{05A4C25C-085E-4340-85A3-A5531E510DB2}">
      <thm15:themeFamily xmlns:thm15="http://schemas.microsoft.com/office/thememl/2012/main" xmlns="" name="Banded" id="{98DFF888-2449-4D28-977C-6306C017633E}" vid="{9792607F-9579-4224-82FF-9C88C3E1E53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Override1.xml><?xml version="1.0" encoding="utf-8"?>
<a:themeOverride xmlns:a="http://schemas.openxmlformats.org/drawingml/2006/main">
  <a:clrScheme name="Custom 10">
    <a:dk1>
      <a:srgbClr val="0080FF"/>
    </a:dk1>
    <a:lt1>
      <a:srgbClr val="FFFFFF"/>
    </a:lt1>
    <a:dk2>
      <a:srgbClr val="099BDD"/>
    </a:dk2>
    <a:lt2>
      <a:srgbClr val="F2F2F2"/>
    </a:lt2>
    <a:accent1>
      <a:srgbClr val="FFC000"/>
    </a:accent1>
    <a:accent2>
      <a:srgbClr val="A5D028"/>
    </a:accent2>
    <a:accent3>
      <a:srgbClr val="08CC78"/>
    </a:accent3>
    <a:accent4>
      <a:srgbClr val="F24099"/>
    </a:accent4>
    <a:accent5>
      <a:srgbClr val="828288"/>
    </a:accent5>
    <a:accent6>
      <a:srgbClr val="F56617"/>
    </a:accent6>
    <a:hlink>
      <a:srgbClr val="005DBA"/>
    </a:hlink>
    <a:folHlink>
      <a:srgbClr val="6C606A"/>
    </a:folHlink>
  </a:clrScheme>
</a:themeOverride>
</file>

<file path=docProps/app.xml><?xml version="1.0" encoding="utf-8"?>
<Properties xmlns="http://schemas.openxmlformats.org/officeDocument/2006/extended-properties" xmlns:vt="http://schemas.openxmlformats.org/officeDocument/2006/docPropsVTypes">
  <Template>Banded</Template>
  <TotalTime>5455</TotalTime>
  <Words>1770</Words>
  <Application>Microsoft Office PowerPoint</Application>
  <PresentationFormat>Custom</PresentationFormat>
  <Paragraphs>152</Paragraphs>
  <Slides>11</Slides>
  <Notes>11</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Banded</vt:lpstr>
      <vt:lpstr>NDMU Rn to BSN CREDO:  Curriculum Revisions to expand delivery Options</vt:lpstr>
      <vt:lpstr>CREDO: Curriculum Revisions to Expand Delivery Options </vt:lpstr>
      <vt:lpstr>OBJECTIVES</vt:lpstr>
      <vt:lpstr>OBJECTIVE 1: Curriculum Update</vt:lpstr>
      <vt:lpstr>OBJECTIVE 1: Curriculum Update</vt:lpstr>
      <vt:lpstr>OBJECTIVE 2: Graduation </vt:lpstr>
      <vt:lpstr>OBJECTIVE 3: Online Delivery Option</vt:lpstr>
      <vt:lpstr>Refining and Re-evaluating Online Delivery</vt:lpstr>
      <vt:lpstr>Faculty Development Workshops </vt:lpstr>
      <vt:lpstr>OBJECTIVE 4: Research and Dissemination</vt:lpstr>
      <vt:lpstr>THE FUTURE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Thornton, Marleen</dc:creator>
  <cp:lastModifiedBy>Kimberly Ford</cp:lastModifiedBy>
  <cp:revision>83</cp:revision>
  <cp:lastPrinted>2018-06-14T05:26:12Z</cp:lastPrinted>
  <dcterms:created xsi:type="dcterms:W3CDTF">2015-09-21T23:12:49Z</dcterms:created>
  <dcterms:modified xsi:type="dcterms:W3CDTF">2018-06-26T21:28:53Z</dcterms:modified>
</cp:coreProperties>
</file>