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26" r:id="rId3"/>
    <p:sldId id="327" r:id="rId4"/>
    <p:sldId id="330" r:id="rId5"/>
    <p:sldId id="331" r:id="rId6"/>
    <p:sldId id="333" r:id="rId7"/>
    <p:sldId id="335" r:id="rId8"/>
    <p:sldId id="328" r:id="rId9"/>
    <p:sldId id="334" r:id="rId10"/>
    <p:sldId id="329" r:id="rId11"/>
    <p:sldId id="286" r:id="rId12"/>
  </p:sldIdLst>
  <p:sldSz cx="9144000" cy="6858000" type="screen4x3"/>
  <p:notesSz cx="6858000" cy="9144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66427" autoAdjust="0"/>
  </p:normalViewPr>
  <p:slideViewPr>
    <p:cSldViewPr>
      <p:cViewPr varScale="1">
        <p:scale>
          <a:sx n="49" d="100"/>
          <a:sy n="49" d="100"/>
        </p:scale>
        <p:origin x="-2220" y="-96"/>
      </p:cViewPr>
      <p:guideLst>
        <p:guide orient="horz" pos="2160"/>
        <p:guide pos="2880"/>
      </p:guideLst>
    </p:cSldViewPr>
  </p:slideViewPr>
  <p:outlineViewPr>
    <p:cViewPr>
      <p:scale>
        <a:sx n="33" d="100"/>
        <a:sy n="33" d="100"/>
      </p:scale>
      <p:origin x="0" y="39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27022F24-6EA5-4890-B831-C38952A1EE6E}" type="datetimeFigureOut">
              <a:rPr lang="en-US"/>
              <a:pPr>
                <a:defRPr/>
              </a:pPr>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D9095D6-F9C9-494E-BE5B-209E7C9F3121}" type="slidenum">
              <a:rPr lang="en-US" altLang="en-US"/>
              <a:pPr>
                <a:defRPr/>
              </a:pPr>
              <a:t>‹#›</a:t>
            </a:fld>
            <a:endParaRPr lang="en-US" altLang="en-US"/>
          </a:p>
        </p:txBody>
      </p:sp>
    </p:spTree>
    <p:extLst>
      <p:ext uri="{BB962C8B-B14F-4D97-AF65-F5344CB8AC3E}">
        <p14:creationId xmlns:p14="http://schemas.microsoft.com/office/powerpoint/2010/main" val="4193366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9095D6-F9C9-494E-BE5B-209E7C9F3121}" type="slidenum">
              <a:rPr lang="en-US" altLang="en-US" smtClean="0"/>
              <a:pPr>
                <a:defRPr/>
              </a:pPr>
              <a:t>1</a:t>
            </a:fld>
            <a:endParaRPr lang="en-US" altLang="en-US"/>
          </a:p>
        </p:txBody>
      </p:sp>
    </p:spTree>
    <p:extLst>
      <p:ext uri="{BB962C8B-B14F-4D97-AF65-F5344CB8AC3E}">
        <p14:creationId xmlns:p14="http://schemas.microsoft.com/office/powerpoint/2010/main" val="105724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aseline="0" dirty="0" smtClean="0"/>
          </a:p>
          <a:p>
            <a:r>
              <a:rPr lang="en-US" altLang="en-US" baseline="0" dirty="0" smtClean="0"/>
              <a:t>Notable issues related to teaching psych mental health nursing – limited placement availability, random encounters, limited interaction with some patient diagnoses.  </a:t>
            </a:r>
          </a:p>
          <a:p>
            <a:endParaRPr lang="en-US" altLang="en-US" baseline="0" dirty="0" smtClean="0"/>
          </a:p>
          <a:p>
            <a:r>
              <a:rPr lang="en-US" altLang="en-US" baseline="0" dirty="0" smtClean="0"/>
              <a:t>Started using SPE to teach communication skills in 2010.  Traditional methods using role play and IPR.</a:t>
            </a:r>
          </a:p>
          <a:p>
            <a:endParaRPr lang="en-US" altLang="en-US" baseline="0" dirty="0" smtClean="0"/>
          </a:p>
          <a:p>
            <a:r>
              <a:rPr lang="en-US" altLang="en-US" baseline="0" dirty="0" smtClean="0"/>
              <a:t>Noted significant improvements in communication skills, decrease in anxiety, ability to assess students in key areas.  </a:t>
            </a:r>
          </a:p>
          <a:p>
            <a:endParaRPr lang="en-US" altLang="en-US" baseline="0" dirty="0" smtClean="0"/>
          </a:p>
          <a:p>
            <a:r>
              <a:rPr lang="en-US" altLang="en-US" baseline="0" dirty="0" smtClean="0"/>
              <a:t>Also noted that core skills could be taught and evaluated.  </a:t>
            </a:r>
            <a:endParaRPr lang="en-US"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E019767-17AC-43DC-9505-E72552440F9F}" type="slidenum">
              <a:rPr lang="en-US" altLang="en-US"/>
              <a:pPr/>
              <a:t>2</a:t>
            </a:fld>
            <a:endParaRPr lang="en-US" altLang="en-US"/>
          </a:p>
        </p:txBody>
      </p:sp>
    </p:spTree>
    <p:extLst>
      <p:ext uri="{BB962C8B-B14F-4D97-AF65-F5344CB8AC3E}">
        <p14:creationId xmlns:p14="http://schemas.microsoft.com/office/powerpoint/2010/main" val="1083106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Toolkit has Learning</a:t>
            </a:r>
            <a:r>
              <a:rPr lang="en-US" baseline="0" dirty="0" smtClean="0"/>
              <a:t> Objectives, Pre-Assignment activity (reading), Video Vignette, Assignment (Reflection, Questions), Post Assignment (SPE with feedback rubric and other activities).  Faculty Toolkit contains dialog of vignette and answers to questions.  </a:t>
            </a:r>
          </a:p>
          <a:p>
            <a:endParaRPr lang="en-US" baseline="0" dirty="0" smtClean="0"/>
          </a:p>
          <a:p>
            <a:r>
              <a:rPr lang="en-US" baseline="0" dirty="0" smtClean="0"/>
              <a:t>Developed by Psych Faculty and Consultants with content expertise </a:t>
            </a:r>
            <a:endParaRPr lang="en-US" dirty="0"/>
          </a:p>
        </p:txBody>
      </p:sp>
      <p:sp>
        <p:nvSpPr>
          <p:cNvPr id="4" name="Slide Number Placeholder 3"/>
          <p:cNvSpPr>
            <a:spLocks noGrp="1"/>
          </p:cNvSpPr>
          <p:nvPr>
            <p:ph type="sldNum" sz="quarter" idx="10"/>
          </p:nvPr>
        </p:nvSpPr>
        <p:spPr/>
        <p:txBody>
          <a:bodyPr/>
          <a:lstStyle/>
          <a:p>
            <a:pPr>
              <a:defRPr/>
            </a:pPr>
            <a:fld id="{2D9095D6-F9C9-494E-BE5B-209E7C9F3121}" type="slidenum">
              <a:rPr lang="en-US" altLang="en-US" smtClean="0"/>
              <a:pPr>
                <a:defRPr/>
              </a:pPr>
              <a:t>3</a:t>
            </a:fld>
            <a:endParaRPr lang="en-US" altLang="en-US"/>
          </a:p>
        </p:txBody>
      </p:sp>
    </p:spTree>
    <p:extLst>
      <p:ext uri="{BB962C8B-B14F-4D97-AF65-F5344CB8AC3E}">
        <p14:creationId xmlns:p14="http://schemas.microsoft.com/office/powerpoint/2010/main" val="1109342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10-15 minute encounter</a:t>
            </a:r>
            <a:r>
              <a:rPr lang="en-US" baseline="0" dirty="0" smtClean="0"/>
              <a:t> </a:t>
            </a:r>
          </a:p>
          <a:p>
            <a:endParaRPr lang="en-US" baseline="0" dirty="0" smtClean="0"/>
          </a:p>
          <a:p>
            <a:r>
              <a:rPr lang="en-US" baseline="0" dirty="0" smtClean="0"/>
              <a:t>Clinical Day – groups of 7-9 observe each other and provide peer feedback</a:t>
            </a:r>
          </a:p>
          <a:p>
            <a:endParaRPr lang="en-US" baseline="0" dirty="0" smtClean="0"/>
          </a:p>
          <a:p>
            <a:r>
              <a:rPr lang="en-US" baseline="0" dirty="0" smtClean="0"/>
              <a:t>Also feedback from faculty and staff (formative and summative) using rubric – time used to process and facilitate learning.  Working with consultant to provide standardization to the </a:t>
            </a:r>
            <a:r>
              <a:rPr lang="en-US" baseline="0" smtClean="0"/>
              <a:t>debriefing process.</a:t>
            </a:r>
            <a:endParaRPr lang="en-US" baseline="0" dirty="0" smtClean="0"/>
          </a:p>
          <a:p>
            <a:endParaRPr lang="en-US" baseline="0" dirty="0" smtClean="0"/>
          </a:p>
          <a:p>
            <a:r>
              <a:rPr lang="en-US" baseline="0" dirty="0" smtClean="0"/>
              <a:t>Student watches recording and completes self-assessment – focus in on communication techniques, what they did well, areas for improvement</a:t>
            </a:r>
            <a:endParaRPr lang="en-US" dirty="0" smtClean="0"/>
          </a:p>
        </p:txBody>
      </p:sp>
      <p:sp>
        <p:nvSpPr>
          <p:cNvPr id="4" name="Slide Number Placeholder 3"/>
          <p:cNvSpPr>
            <a:spLocks noGrp="1"/>
          </p:cNvSpPr>
          <p:nvPr>
            <p:ph type="sldNum" sz="quarter" idx="10"/>
          </p:nvPr>
        </p:nvSpPr>
        <p:spPr/>
        <p:txBody>
          <a:bodyPr/>
          <a:lstStyle/>
          <a:p>
            <a:pPr>
              <a:defRPr/>
            </a:pPr>
            <a:fld id="{2D9095D6-F9C9-494E-BE5B-209E7C9F3121}" type="slidenum">
              <a:rPr lang="en-US" altLang="en-US" smtClean="0"/>
              <a:pPr>
                <a:defRPr/>
              </a:pPr>
              <a:t>9</a:t>
            </a:fld>
            <a:endParaRPr lang="en-US" altLang="en-US"/>
          </a:p>
        </p:txBody>
      </p:sp>
    </p:spTree>
    <p:extLst>
      <p:ext uri="{BB962C8B-B14F-4D97-AF65-F5344CB8AC3E}">
        <p14:creationId xmlns:p14="http://schemas.microsoft.com/office/powerpoint/2010/main" val="1881910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like</a:t>
            </a:r>
            <a:r>
              <a:rPr lang="en-US" baseline="0" dirty="0" smtClean="0"/>
              <a:t> to add toolkits for crisis intervention, collaboration with multidisciplinary team, medication issues (i.e. Lithium toxicity, NMS, EPS, etc.)</a:t>
            </a:r>
          </a:p>
          <a:p>
            <a:endParaRPr lang="en-US" baseline="0" dirty="0" smtClean="0"/>
          </a:p>
          <a:p>
            <a:endParaRPr lang="en-US" baseline="0" dirty="0" smtClean="0"/>
          </a:p>
          <a:p>
            <a:r>
              <a:rPr lang="en-US" baseline="0" dirty="0" smtClean="0"/>
              <a:t>Presentation accepted for MNA Annual Convention this month.  Abstracts submitted for Drexel Sim-EDU conference in Florida for March and QSEN convention in San Antonio for May.  </a:t>
            </a:r>
          </a:p>
          <a:p>
            <a:endParaRPr lang="en-US" baseline="0" dirty="0" smtClean="0"/>
          </a:p>
          <a:p>
            <a:r>
              <a:rPr lang="en-US" baseline="0" dirty="0" smtClean="0"/>
              <a:t>Will be working on publication over the winter break.</a:t>
            </a:r>
          </a:p>
          <a:p>
            <a:endParaRPr lang="en-US" baseline="0" dirty="0" smtClean="0"/>
          </a:p>
          <a:p>
            <a:r>
              <a:rPr lang="en-US" baseline="0" dirty="0" smtClean="0"/>
              <a:t>Currently drafting an IRB proposal for study.</a:t>
            </a:r>
          </a:p>
          <a:p>
            <a:endParaRPr lang="en-US" dirty="0"/>
          </a:p>
        </p:txBody>
      </p:sp>
      <p:sp>
        <p:nvSpPr>
          <p:cNvPr id="4" name="Slide Number Placeholder 3"/>
          <p:cNvSpPr>
            <a:spLocks noGrp="1"/>
          </p:cNvSpPr>
          <p:nvPr>
            <p:ph type="sldNum" sz="quarter" idx="10"/>
          </p:nvPr>
        </p:nvSpPr>
        <p:spPr/>
        <p:txBody>
          <a:bodyPr/>
          <a:lstStyle/>
          <a:p>
            <a:pPr>
              <a:defRPr/>
            </a:pPr>
            <a:fld id="{2D9095D6-F9C9-494E-BE5B-209E7C9F3121}" type="slidenum">
              <a:rPr lang="en-US" altLang="en-US" smtClean="0"/>
              <a:pPr>
                <a:defRPr/>
              </a:pPr>
              <a:t>10</a:t>
            </a:fld>
            <a:endParaRPr lang="en-US" altLang="en-US"/>
          </a:p>
        </p:txBody>
      </p:sp>
    </p:spTree>
    <p:extLst>
      <p:ext uri="{BB962C8B-B14F-4D97-AF65-F5344CB8AC3E}">
        <p14:creationId xmlns:p14="http://schemas.microsoft.com/office/powerpoint/2010/main" val="29912190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828800"/>
            <a:ext cx="7772400" cy="1470025"/>
          </a:xfrm>
        </p:spPr>
        <p:txBody>
          <a:bodyPr/>
          <a:lstStyle>
            <a:lvl1pPr>
              <a:defRPr>
                <a:solidFill>
                  <a:srgbClr val="FFFFCC"/>
                </a:solidFill>
              </a:defRPr>
            </a:lvl1pPr>
          </a:lstStyle>
          <a:p>
            <a:r>
              <a:rPr lang="en-US"/>
              <a:t>Click to edit Master title style</a:t>
            </a:r>
          </a:p>
        </p:txBody>
      </p:sp>
      <p:sp>
        <p:nvSpPr>
          <p:cNvPr id="4099" name="Rectangle 3"/>
          <p:cNvSpPr>
            <a:spLocks noGrp="1" noChangeArrowheads="1"/>
          </p:cNvSpPr>
          <p:nvPr>
            <p:ph type="subTitle" idx="1"/>
          </p:nvPr>
        </p:nvSpPr>
        <p:spPr>
          <a:xfrm>
            <a:off x="1371600" y="3429000"/>
            <a:ext cx="6400800" cy="1752600"/>
          </a:xfrm>
        </p:spPr>
        <p:txBody>
          <a:bodyPr/>
          <a:lstStyle>
            <a:lvl1pPr marL="0" indent="0" algn="ctr">
              <a:buFontTx/>
              <a:buNone/>
              <a:defRPr>
                <a:solidFill>
                  <a:srgbClr val="FFFFCC"/>
                </a:solidFill>
              </a:defRPr>
            </a:lvl1pPr>
          </a:lstStyle>
          <a:p>
            <a:r>
              <a:rPr lang="en-US"/>
              <a:t>Click to edit Master subtitle style</a:t>
            </a:r>
          </a:p>
        </p:txBody>
      </p:sp>
      <p:sp>
        <p:nvSpPr>
          <p:cNvPr id="4" name="Rectangle 4"/>
          <p:cNvSpPr>
            <a:spLocks noGrp="1" noChangeArrowheads="1"/>
          </p:cNvSpPr>
          <p:nvPr>
            <p:ph type="dt" sz="half" idx="10"/>
          </p:nvPr>
        </p:nvSpPr>
        <p:spPr>
          <a:xfrm>
            <a:off x="152400" y="6245225"/>
            <a:ext cx="21336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438400" y="6245225"/>
            <a:ext cx="3200400" cy="47625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5791200" y="6245225"/>
            <a:ext cx="1143000" cy="476250"/>
          </a:xfrm>
        </p:spPr>
        <p:txBody>
          <a:bodyPr/>
          <a:lstStyle>
            <a:lvl1pPr>
              <a:defRPr smtClean="0"/>
            </a:lvl1pPr>
          </a:lstStyle>
          <a:p>
            <a:pPr>
              <a:defRPr/>
            </a:pPr>
            <a:fld id="{F0536DE6-24E7-4A71-A566-7411EF656633}" type="slidenum">
              <a:rPr lang="en-US" altLang="en-US"/>
              <a:pPr>
                <a:defRPr/>
              </a:pPr>
              <a:t>‹#›</a:t>
            </a:fld>
            <a:endParaRPr lang="en-US" altLang="en-US"/>
          </a:p>
        </p:txBody>
      </p:sp>
    </p:spTree>
    <p:extLst>
      <p:ext uri="{BB962C8B-B14F-4D97-AF65-F5344CB8AC3E}">
        <p14:creationId xmlns:p14="http://schemas.microsoft.com/office/powerpoint/2010/main" val="3710608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2A6F39-3C22-4901-B013-BC9D2DB7DB94}" type="slidenum">
              <a:rPr lang="en-US" altLang="en-US"/>
              <a:pPr>
                <a:defRPr/>
              </a:pPr>
              <a:t>‹#›</a:t>
            </a:fld>
            <a:endParaRPr lang="en-US" altLang="en-US"/>
          </a:p>
        </p:txBody>
      </p:sp>
    </p:spTree>
    <p:extLst>
      <p:ext uri="{BB962C8B-B14F-4D97-AF65-F5344CB8AC3E}">
        <p14:creationId xmlns:p14="http://schemas.microsoft.com/office/powerpoint/2010/main" val="75294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1981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791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1E97A4-BBA3-403A-B76C-93B07A9DB02A}" type="slidenum">
              <a:rPr lang="en-US" altLang="en-US"/>
              <a:pPr>
                <a:defRPr/>
              </a:pPr>
              <a:t>‹#›</a:t>
            </a:fld>
            <a:endParaRPr lang="en-US" altLang="en-US"/>
          </a:p>
        </p:txBody>
      </p:sp>
    </p:spTree>
    <p:extLst>
      <p:ext uri="{BB962C8B-B14F-4D97-AF65-F5344CB8AC3E}">
        <p14:creationId xmlns:p14="http://schemas.microsoft.com/office/powerpoint/2010/main" val="96362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0C873B-88A0-409F-94AD-F24FFEE7A501}" type="slidenum">
              <a:rPr lang="en-US" altLang="en-US"/>
              <a:pPr>
                <a:defRPr/>
              </a:pPr>
              <a:t>‹#›</a:t>
            </a:fld>
            <a:endParaRPr lang="en-US" altLang="en-US"/>
          </a:p>
        </p:txBody>
      </p:sp>
    </p:spTree>
    <p:extLst>
      <p:ext uri="{BB962C8B-B14F-4D97-AF65-F5344CB8AC3E}">
        <p14:creationId xmlns:p14="http://schemas.microsoft.com/office/powerpoint/2010/main" val="315424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848509-2AC2-49A2-9E2A-EBD63452CF9D}" type="slidenum">
              <a:rPr lang="en-US" altLang="en-US"/>
              <a:pPr>
                <a:defRPr/>
              </a:pPr>
              <a:t>‹#›</a:t>
            </a:fld>
            <a:endParaRPr lang="en-US" altLang="en-US"/>
          </a:p>
        </p:txBody>
      </p:sp>
    </p:spTree>
    <p:extLst>
      <p:ext uri="{BB962C8B-B14F-4D97-AF65-F5344CB8AC3E}">
        <p14:creationId xmlns:p14="http://schemas.microsoft.com/office/powerpoint/2010/main" val="744270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E3DD-F13D-4BDB-B9A3-73D03F738982}" type="slidenum">
              <a:rPr lang="en-US" altLang="en-US"/>
              <a:pPr>
                <a:defRPr/>
              </a:pPr>
              <a:t>‹#›</a:t>
            </a:fld>
            <a:endParaRPr lang="en-US" altLang="en-US"/>
          </a:p>
        </p:txBody>
      </p:sp>
    </p:spTree>
    <p:extLst>
      <p:ext uri="{BB962C8B-B14F-4D97-AF65-F5344CB8AC3E}">
        <p14:creationId xmlns:p14="http://schemas.microsoft.com/office/powerpoint/2010/main" val="339305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6F7F2EF-1B89-44D2-B28E-6302DE671630}" type="slidenum">
              <a:rPr lang="en-US" altLang="en-US"/>
              <a:pPr>
                <a:defRPr/>
              </a:pPr>
              <a:t>‹#›</a:t>
            </a:fld>
            <a:endParaRPr lang="en-US" altLang="en-US"/>
          </a:p>
        </p:txBody>
      </p:sp>
    </p:spTree>
    <p:extLst>
      <p:ext uri="{BB962C8B-B14F-4D97-AF65-F5344CB8AC3E}">
        <p14:creationId xmlns:p14="http://schemas.microsoft.com/office/powerpoint/2010/main" val="100651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70AC4D3-621A-4C9A-A5C0-8CF8375C5548}" type="slidenum">
              <a:rPr lang="en-US" altLang="en-US"/>
              <a:pPr>
                <a:defRPr/>
              </a:pPr>
              <a:t>‹#›</a:t>
            </a:fld>
            <a:endParaRPr lang="en-US" altLang="en-US"/>
          </a:p>
        </p:txBody>
      </p:sp>
    </p:spTree>
    <p:extLst>
      <p:ext uri="{BB962C8B-B14F-4D97-AF65-F5344CB8AC3E}">
        <p14:creationId xmlns:p14="http://schemas.microsoft.com/office/powerpoint/2010/main" val="576499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2E0191E-4680-4200-A576-EC05A16596CA}" type="slidenum">
              <a:rPr lang="en-US" altLang="en-US"/>
              <a:pPr>
                <a:defRPr/>
              </a:pPr>
              <a:t>‹#›</a:t>
            </a:fld>
            <a:endParaRPr lang="en-US" altLang="en-US"/>
          </a:p>
        </p:txBody>
      </p:sp>
    </p:spTree>
    <p:extLst>
      <p:ext uri="{BB962C8B-B14F-4D97-AF65-F5344CB8AC3E}">
        <p14:creationId xmlns:p14="http://schemas.microsoft.com/office/powerpoint/2010/main" val="74649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9B5E03-DBE1-4899-983C-38742088BE92}" type="slidenum">
              <a:rPr lang="en-US" altLang="en-US"/>
              <a:pPr>
                <a:defRPr/>
              </a:pPr>
              <a:t>‹#›</a:t>
            </a:fld>
            <a:endParaRPr lang="en-US" altLang="en-US"/>
          </a:p>
        </p:txBody>
      </p:sp>
    </p:spTree>
    <p:extLst>
      <p:ext uri="{BB962C8B-B14F-4D97-AF65-F5344CB8AC3E}">
        <p14:creationId xmlns:p14="http://schemas.microsoft.com/office/powerpoint/2010/main" val="890310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BEDF9C-9221-492C-A725-D2D6746104BF}" type="slidenum">
              <a:rPr lang="en-US" altLang="en-US"/>
              <a:pPr>
                <a:defRPr/>
              </a:pPr>
              <a:t>‹#›</a:t>
            </a:fld>
            <a:endParaRPr lang="en-US" altLang="en-US"/>
          </a:p>
        </p:txBody>
      </p:sp>
    </p:spTree>
    <p:extLst>
      <p:ext uri="{BB962C8B-B14F-4D97-AF65-F5344CB8AC3E}">
        <p14:creationId xmlns:p14="http://schemas.microsoft.com/office/powerpoint/2010/main" val="413965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274638"/>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90600" y="1600200"/>
            <a:ext cx="7696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90600" y="6245225"/>
            <a:ext cx="2057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0960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Georgia" pitchFamily="18" charset="0"/>
              </a:defRPr>
            </a:lvl1pPr>
          </a:lstStyle>
          <a:p>
            <a:pPr>
              <a:defRPr/>
            </a:pPr>
            <a:fld id="{6B33AB88-FD8A-4E81-B46E-BD48F81FF21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rgbClr val="800000"/>
          </a:solidFill>
          <a:latin typeface="+mj-lt"/>
          <a:ea typeface="+mj-ea"/>
          <a:cs typeface="+mj-cs"/>
        </a:defRPr>
      </a:lvl1pPr>
      <a:lvl2pPr algn="ctr" rtl="0" eaLnBrk="0" fontAlgn="base" hangingPunct="0">
        <a:spcBef>
          <a:spcPct val="0"/>
        </a:spcBef>
        <a:spcAft>
          <a:spcPct val="0"/>
        </a:spcAft>
        <a:defRPr sz="4400">
          <a:solidFill>
            <a:srgbClr val="800000"/>
          </a:solidFill>
          <a:latin typeface="Georgia" pitchFamily="18" charset="0"/>
        </a:defRPr>
      </a:lvl2pPr>
      <a:lvl3pPr algn="ctr" rtl="0" eaLnBrk="0" fontAlgn="base" hangingPunct="0">
        <a:spcBef>
          <a:spcPct val="0"/>
        </a:spcBef>
        <a:spcAft>
          <a:spcPct val="0"/>
        </a:spcAft>
        <a:defRPr sz="4400">
          <a:solidFill>
            <a:srgbClr val="800000"/>
          </a:solidFill>
          <a:latin typeface="Georgia" pitchFamily="18" charset="0"/>
        </a:defRPr>
      </a:lvl3pPr>
      <a:lvl4pPr algn="ctr" rtl="0" eaLnBrk="0" fontAlgn="base" hangingPunct="0">
        <a:spcBef>
          <a:spcPct val="0"/>
        </a:spcBef>
        <a:spcAft>
          <a:spcPct val="0"/>
        </a:spcAft>
        <a:defRPr sz="4400">
          <a:solidFill>
            <a:srgbClr val="800000"/>
          </a:solidFill>
          <a:latin typeface="Georgia" pitchFamily="18" charset="0"/>
        </a:defRPr>
      </a:lvl4pPr>
      <a:lvl5pPr algn="ctr" rtl="0" eaLnBrk="0" fontAlgn="base" hangingPunct="0">
        <a:spcBef>
          <a:spcPct val="0"/>
        </a:spcBef>
        <a:spcAft>
          <a:spcPct val="0"/>
        </a:spcAft>
        <a:defRPr sz="4400">
          <a:solidFill>
            <a:srgbClr val="800000"/>
          </a:solidFill>
          <a:latin typeface="Georgia" pitchFamily="18" charset="0"/>
        </a:defRPr>
      </a:lvl5pPr>
      <a:lvl6pPr marL="457200" algn="ctr" rtl="0" fontAlgn="base">
        <a:spcBef>
          <a:spcPct val="0"/>
        </a:spcBef>
        <a:spcAft>
          <a:spcPct val="0"/>
        </a:spcAft>
        <a:defRPr sz="4400">
          <a:solidFill>
            <a:srgbClr val="800000"/>
          </a:solidFill>
          <a:latin typeface="Georgia" pitchFamily="18" charset="0"/>
        </a:defRPr>
      </a:lvl6pPr>
      <a:lvl7pPr marL="914400" algn="ctr" rtl="0" fontAlgn="base">
        <a:spcBef>
          <a:spcPct val="0"/>
        </a:spcBef>
        <a:spcAft>
          <a:spcPct val="0"/>
        </a:spcAft>
        <a:defRPr sz="4400">
          <a:solidFill>
            <a:srgbClr val="800000"/>
          </a:solidFill>
          <a:latin typeface="Georgia" pitchFamily="18" charset="0"/>
        </a:defRPr>
      </a:lvl7pPr>
      <a:lvl8pPr marL="1371600" algn="ctr" rtl="0" fontAlgn="base">
        <a:spcBef>
          <a:spcPct val="0"/>
        </a:spcBef>
        <a:spcAft>
          <a:spcPct val="0"/>
        </a:spcAft>
        <a:defRPr sz="4400">
          <a:solidFill>
            <a:srgbClr val="800000"/>
          </a:solidFill>
          <a:latin typeface="Georgia" pitchFamily="18" charset="0"/>
        </a:defRPr>
      </a:lvl8pPr>
      <a:lvl9pPr marL="1828800" algn="ctr" rtl="0" fontAlgn="base">
        <a:spcBef>
          <a:spcPct val="0"/>
        </a:spcBef>
        <a:spcAft>
          <a:spcPct val="0"/>
        </a:spcAft>
        <a:defRPr sz="4400">
          <a:solidFill>
            <a:srgbClr val="800000"/>
          </a:solidFill>
          <a:latin typeface="Georgia"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76200"/>
            <a:ext cx="6858000" cy="4800600"/>
          </a:xfrm>
        </p:spPr>
        <p:txBody>
          <a:bodyPr/>
          <a:lstStyle/>
          <a:p>
            <a:pPr eaLnBrk="1" hangingPunct="1"/>
            <a:r>
              <a:rPr lang="en-US" altLang="en-US" dirty="0" smtClean="0">
                <a:solidFill>
                  <a:schemeClr val="bg1"/>
                </a:solidFill>
              </a:rPr>
              <a:t/>
            </a:r>
            <a:br>
              <a:rPr lang="en-US" altLang="en-US" dirty="0" smtClean="0">
                <a:solidFill>
                  <a:schemeClr val="bg1"/>
                </a:solidFill>
              </a:rPr>
            </a:br>
            <a:r>
              <a:rPr lang="en-US" altLang="en-US" dirty="0" smtClean="0">
                <a:solidFill>
                  <a:schemeClr val="bg1"/>
                </a:solidFill>
              </a:rPr>
              <a:t>Toolkits and Standardized Patient Experiences: Developing Core Psychiatric Mental Health Nursing  Skills</a:t>
            </a:r>
            <a:endParaRPr lang="en-US" altLang="en-US" dirty="0" smtClean="0">
              <a:solidFill>
                <a:srgbClr val="800000"/>
              </a:solidFill>
            </a:endParaRPr>
          </a:p>
        </p:txBody>
      </p:sp>
      <p:sp>
        <p:nvSpPr>
          <p:cNvPr id="3075" name="Rectangle 3"/>
          <p:cNvSpPr>
            <a:spLocks noGrp="1" noChangeArrowheads="1"/>
          </p:cNvSpPr>
          <p:nvPr>
            <p:ph type="subTitle" idx="1"/>
          </p:nvPr>
        </p:nvSpPr>
        <p:spPr>
          <a:xfrm>
            <a:off x="1371600" y="4724400"/>
            <a:ext cx="6400800" cy="838200"/>
          </a:xfrm>
        </p:spPr>
        <p:txBody>
          <a:bodyPr/>
          <a:lstStyle/>
          <a:p>
            <a:pPr eaLnBrk="1" hangingPunct="1"/>
            <a:r>
              <a:rPr lang="en-US" altLang="en-US" dirty="0" smtClean="0"/>
              <a:t>Debra Webster </a:t>
            </a:r>
            <a:r>
              <a:rPr lang="en-US" altLang="en-US" dirty="0" err="1" smtClean="0"/>
              <a:t>Ed.D</a:t>
            </a:r>
            <a:r>
              <a:rPr lang="en-US" altLang="en-US" dirty="0" smtClean="0"/>
              <a:t>, RNBC, CNE</a:t>
            </a:r>
          </a:p>
        </p:txBody>
      </p:sp>
      <p:sp>
        <p:nvSpPr>
          <p:cNvPr id="2" name="TextBox 1"/>
          <p:cNvSpPr txBox="1"/>
          <p:nvPr/>
        </p:nvSpPr>
        <p:spPr>
          <a:xfrm flipH="1">
            <a:off x="685800" y="5715000"/>
            <a:ext cx="3200400" cy="646331"/>
          </a:xfrm>
          <a:prstGeom prst="rect">
            <a:avLst/>
          </a:prstGeom>
          <a:noFill/>
        </p:spPr>
        <p:txBody>
          <a:bodyPr wrap="square" rtlCol="0">
            <a:spAutoFit/>
          </a:bodyPr>
          <a:lstStyle/>
          <a:p>
            <a:r>
              <a:rPr lang="en-US" dirty="0" smtClean="0"/>
              <a:t>NSP II Grant</a:t>
            </a:r>
          </a:p>
          <a:p>
            <a:r>
              <a:rPr lang="en-US" dirty="0" smtClean="0"/>
              <a:t>2014-2016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From Here</a:t>
            </a:r>
            <a:endParaRPr lang="en-US" dirty="0"/>
          </a:p>
        </p:txBody>
      </p:sp>
      <p:sp>
        <p:nvSpPr>
          <p:cNvPr id="3" name="Content Placeholder 2"/>
          <p:cNvSpPr>
            <a:spLocks noGrp="1"/>
          </p:cNvSpPr>
          <p:nvPr>
            <p:ph idx="1"/>
          </p:nvPr>
        </p:nvSpPr>
        <p:spPr/>
        <p:txBody>
          <a:bodyPr/>
          <a:lstStyle/>
          <a:p>
            <a:r>
              <a:rPr lang="en-US" dirty="0" smtClean="0"/>
              <a:t>Refinement of Feedback Rubrics</a:t>
            </a:r>
          </a:p>
          <a:p>
            <a:r>
              <a:rPr lang="en-US" dirty="0" smtClean="0"/>
              <a:t>Web Access of Toolkits</a:t>
            </a:r>
          </a:p>
          <a:p>
            <a:r>
              <a:rPr lang="en-US" dirty="0" smtClean="0"/>
              <a:t>Development of Additional Toolkits</a:t>
            </a:r>
          </a:p>
          <a:p>
            <a:r>
              <a:rPr lang="en-US" dirty="0" smtClean="0"/>
              <a:t>Presentations and Publications</a:t>
            </a:r>
          </a:p>
          <a:p>
            <a:r>
              <a:rPr lang="en-US" dirty="0" smtClean="0"/>
              <a:t>Research Studies</a:t>
            </a:r>
            <a:endParaRPr lang="en-US" dirty="0"/>
          </a:p>
        </p:txBody>
      </p:sp>
    </p:spTree>
    <p:extLst>
      <p:ext uri="{BB962C8B-B14F-4D97-AF65-F5344CB8AC3E}">
        <p14:creationId xmlns:p14="http://schemas.microsoft.com/office/powerpoint/2010/main" val="4052066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z="6600" smtClean="0"/>
              <a:t>Questions?</a:t>
            </a:r>
          </a:p>
        </p:txBody>
      </p:sp>
      <p:sp>
        <p:nvSpPr>
          <p:cNvPr id="14339" name="Content Placeholder 2"/>
          <p:cNvSpPr>
            <a:spLocks noGrp="1"/>
          </p:cNvSpPr>
          <p:nvPr>
            <p:ph idx="1"/>
          </p:nvPr>
        </p:nvSpPr>
        <p:spPr/>
        <p:txBody>
          <a:bodyPr/>
          <a:lstStyle/>
          <a:p>
            <a:endParaRPr lang="en-US" altLang="en-US" smtClean="0"/>
          </a:p>
          <a:p>
            <a:endParaRPr lang="en-US" altLang="en-US" smtClean="0"/>
          </a:p>
          <a:p>
            <a:endParaRPr lang="en-US" altLang="en-US" smtClean="0"/>
          </a:p>
          <a:p>
            <a:endParaRPr lang="en-US" altLang="en-US" smtClean="0"/>
          </a:p>
          <a:p>
            <a:endParaRPr lang="en-US" altLang="en-US" smtClean="0"/>
          </a:p>
          <a:p>
            <a:pPr algn="ctr">
              <a:buFontTx/>
              <a:buNone/>
            </a:pPr>
            <a:r>
              <a:rPr lang="en-US" altLang="en-US" sz="4000" smtClean="0"/>
              <a:t>Thanks for your participation.</a:t>
            </a:r>
          </a:p>
        </p:txBody>
      </p:sp>
      <p:pic>
        <p:nvPicPr>
          <p:cNvPr id="34818" name="Picture 2" descr="C:\Documents and Settings\demcdowell\Local Settings\Temporary Internet Files\Content.IE5\WN6SFUZM\MC900441902[1].wmf"/>
          <p:cNvPicPr>
            <a:picLocks noChangeAspect="1" noChangeArrowheads="1"/>
          </p:cNvPicPr>
          <p:nvPr/>
        </p:nvPicPr>
        <p:blipFill>
          <a:blip r:embed="rId2" cstate="print">
            <a:duotone>
              <a:prstClr val="black"/>
              <a:srgbClr val="D9C3A5">
                <a:tint val="50000"/>
                <a:satMod val="180000"/>
              </a:srgbClr>
            </a:duotone>
          </a:blip>
          <a:srcRect/>
          <a:stretch>
            <a:fillRect/>
          </a:stretch>
        </p:blipFill>
        <p:spPr bwMode="auto">
          <a:xfrm>
            <a:off x="3352800" y="1371600"/>
            <a:ext cx="2501569" cy="29559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t>Background</a:t>
            </a:r>
          </a:p>
        </p:txBody>
      </p:sp>
      <p:sp>
        <p:nvSpPr>
          <p:cNvPr id="3" name="Content Placeholder 2"/>
          <p:cNvSpPr>
            <a:spLocks noGrp="1"/>
          </p:cNvSpPr>
          <p:nvPr>
            <p:ph idx="1"/>
          </p:nvPr>
        </p:nvSpPr>
        <p:spPr/>
        <p:txBody>
          <a:bodyPr/>
          <a:lstStyle/>
          <a:p>
            <a:r>
              <a:rPr lang="en-US" altLang="en-US" dirty="0"/>
              <a:t>Student Anxiety</a:t>
            </a:r>
          </a:p>
          <a:p>
            <a:r>
              <a:rPr lang="en-US" altLang="en-US" dirty="0"/>
              <a:t>Stigma of Mental Illness</a:t>
            </a:r>
          </a:p>
          <a:p>
            <a:r>
              <a:rPr lang="en-US" altLang="en-US" dirty="0"/>
              <a:t>Traditional Methods of </a:t>
            </a:r>
            <a:r>
              <a:rPr lang="en-US" altLang="en-US" dirty="0" smtClean="0"/>
              <a:t>Instruction</a:t>
            </a:r>
          </a:p>
          <a:p>
            <a:r>
              <a:rPr lang="en-US" altLang="en-US" dirty="0" smtClean="0"/>
              <a:t>Limited Clinical Placements</a:t>
            </a:r>
          </a:p>
          <a:p>
            <a:r>
              <a:rPr lang="en-US" altLang="en-US" dirty="0" smtClean="0"/>
              <a:t>Random Patient Encounters</a:t>
            </a:r>
          </a:p>
          <a:p>
            <a:r>
              <a:rPr lang="en-US" altLang="en-US" dirty="0" smtClean="0"/>
              <a:t>Core </a:t>
            </a:r>
            <a:r>
              <a:rPr lang="en-US" altLang="en-US" dirty="0"/>
              <a:t>Skills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Toolkits</a:t>
            </a:r>
            <a:endParaRPr lang="en-US" dirty="0"/>
          </a:p>
        </p:txBody>
      </p:sp>
      <p:sp>
        <p:nvSpPr>
          <p:cNvPr id="3" name="Content Placeholder 2"/>
          <p:cNvSpPr>
            <a:spLocks noGrp="1"/>
          </p:cNvSpPr>
          <p:nvPr>
            <p:ph idx="1"/>
          </p:nvPr>
        </p:nvSpPr>
        <p:spPr>
          <a:xfrm>
            <a:off x="990600" y="1417638"/>
            <a:ext cx="7696200" cy="4708525"/>
          </a:xfrm>
        </p:spPr>
        <p:txBody>
          <a:bodyPr/>
          <a:lstStyle/>
          <a:p>
            <a:r>
              <a:rPr lang="en-US" dirty="0" smtClean="0"/>
              <a:t>Year 1</a:t>
            </a:r>
          </a:p>
          <a:p>
            <a:pPr marL="0" indent="0">
              <a:buNone/>
            </a:pPr>
            <a:r>
              <a:rPr lang="en-US" dirty="0"/>
              <a:t> </a:t>
            </a:r>
            <a:r>
              <a:rPr lang="en-US" dirty="0" smtClean="0"/>
              <a:t>    Professional Boundaries and   </a:t>
            </a:r>
          </a:p>
          <a:p>
            <a:pPr marL="0" indent="0">
              <a:buNone/>
            </a:pPr>
            <a:r>
              <a:rPr lang="en-US" dirty="0"/>
              <a:t> </a:t>
            </a:r>
            <a:r>
              <a:rPr lang="en-US" dirty="0" smtClean="0"/>
              <a:t>       Therapeutic Communication</a:t>
            </a:r>
          </a:p>
          <a:p>
            <a:pPr marL="0" indent="0">
              <a:buNone/>
            </a:pPr>
            <a:r>
              <a:rPr lang="en-US" dirty="0"/>
              <a:t> </a:t>
            </a:r>
            <a:r>
              <a:rPr lang="en-US" dirty="0" smtClean="0"/>
              <a:t>    </a:t>
            </a:r>
          </a:p>
          <a:p>
            <a:pPr marL="0" indent="0">
              <a:buNone/>
            </a:pPr>
            <a:r>
              <a:rPr lang="en-US" dirty="0"/>
              <a:t> </a:t>
            </a:r>
            <a:r>
              <a:rPr lang="en-US" dirty="0" smtClean="0"/>
              <a:t>    Managing Hallucinations and    </a:t>
            </a:r>
          </a:p>
          <a:p>
            <a:pPr marL="0" indent="0">
              <a:buNone/>
            </a:pPr>
            <a:r>
              <a:rPr lang="en-US" dirty="0"/>
              <a:t> </a:t>
            </a:r>
            <a:r>
              <a:rPr lang="en-US" dirty="0" smtClean="0"/>
              <a:t>       Delusions</a:t>
            </a:r>
          </a:p>
          <a:p>
            <a:pPr marL="0" indent="0">
              <a:buNone/>
            </a:pPr>
            <a:r>
              <a:rPr lang="en-US" dirty="0"/>
              <a:t> </a:t>
            </a:r>
            <a:r>
              <a:rPr lang="en-US" dirty="0" smtClean="0"/>
              <a:t>    </a:t>
            </a:r>
          </a:p>
          <a:p>
            <a:pPr marL="0" indent="0">
              <a:buNone/>
            </a:pPr>
            <a:r>
              <a:rPr lang="en-US" dirty="0"/>
              <a:t> </a:t>
            </a:r>
            <a:r>
              <a:rPr lang="en-US" dirty="0" smtClean="0"/>
              <a:t>    Assessing Suicidal Behavior</a:t>
            </a:r>
          </a:p>
          <a:p>
            <a:pPr marL="0" indent="0">
              <a:buNone/>
            </a:pPr>
            <a:endParaRPr lang="en-US" dirty="0"/>
          </a:p>
        </p:txBody>
      </p:sp>
    </p:spTree>
    <p:extLst>
      <p:ext uri="{BB962C8B-B14F-4D97-AF65-F5344CB8AC3E}">
        <p14:creationId xmlns:p14="http://schemas.microsoft.com/office/powerpoint/2010/main" val="243187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924800" cy="1219200"/>
          </a:xfrm>
        </p:spPr>
        <p:txBody>
          <a:bodyPr/>
          <a:lstStyle/>
          <a:p>
            <a:r>
              <a:rPr lang="en-US" sz="1800" b="1" dirty="0"/>
              <a:t>Tool Kit 1 – Student Assignment   </a:t>
            </a:r>
            <a:r>
              <a:rPr lang="en-US" sz="1800" dirty="0"/>
              <a:t/>
            </a:r>
            <a:br>
              <a:rPr lang="en-US" sz="1800" dirty="0"/>
            </a:br>
            <a:r>
              <a:rPr lang="en-US" sz="1800" b="1" dirty="0"/>
              <a:t>    Title – Therapeutic Communication   </a:t>
            </a:r>
            <a:br>
              <a:rPr lang="en-US" sz="1800" b="1" dirty="0"/>
            </a:br>
            <a:r>
              <a:rPr lang="en-US" sz="1800" b="1" dirty="0"/>
              <a:t>       and Professional Boundaries</a:t>
            </a:r>
            <a:endParaRPr lang="en-US" sz="1800" dirty="0"/>
          </a:p>
        </p:txBody>
      </p:sp>
      <p:sp>
        <p:nvSpPr>
          <p:cNvPr id="3" name="Content Placeholder 2"/>
          <p:cNvSpPr>
            <a:spLocks noGrp="1"/>
          </p:cNvSpPr>
          <p:nvPr>
            <p:ph idx="1"/>
          </p:nvPr>
        </p:nvSpPr>
        <p:spPr>
          <a:xfrm>
            <a:off x="990600" y="1219200"/>
            <a:ext cx="8153400" cy="5638800"/>
          </a:xfrm>
        </p:spPr>
        <p:txBody>
          <a:bodyPr/>
          <a:lstStyle/>
          <a:p>
            <a:pPr marL="0" indent="0">
              <a:buNone/>
            </a:pPr>
            <a:r>
              <a:rPr lang="en-US" sz="2800" i="1" dirty="0" smtClean="0"/>
              <a:t>Objectives</a:t>
            </a:r>
            <a:endParaRPr lang="en-US" sz="2800" dirty="0"/>
          </a:p>
          <a:p>
            <a:pPr marL="0" indent="0">
              <a:buNone/>
            </a:pPr>
            <a:r>
              <a:rPr lang="en-US" sz="2000" dirty="0"/>
              <a:t>At the completion of this clinical experience, the student will be able to:</a:t>
            </a:r>
            <a:br>
              <a:rPr lang="en-US" sz="2000" dirty="0"/>
            </a:br>
            <a:r>
              <a:rPr lang="en-US" sz="2000" dirty="0"/>
              <a:t>1. Discuss how empathy, genuineness, and positive regard impact the </a:t>
            </a:r>
            <a:r>
              <a:rPr lang="en-US" sz="2000" dirty="0" smtClean="0"/>
              <a:t> </a:t>
            </a:r>
          </a:p>
          <a:p>
            <a:pPr marL="0" indent="0">
              <a:buNone/>
            </a:pPr>
            <a:r>
              <a:rPr lang="en-US" sz="2000" dirty="0"/>
              <a:t> </a:t>
            </a:r>
            <a:r>
              <a:rPr lang="en-US" sz="2000" dirty="0" smtClean="0"/>
              <a:t>    nurse-patient </a:t>
            </a:r>
            <a:r>
              <a:rPr lang="en-US" sz="2000" dirty="0"/>
              <a:t>relationship</a:t>
            </a:r>
            <a:br>
              <a:rPr lang="en-US" sz="2000" dirty="0"/>
            </a:br>
            <a:r>
              <a:rPr lang="en-US" sz="2000" dirty="0"/>
              <a:t>2. Compare and contrast therapeutic versus social relationships</a:t>
            </a:r>
            <a:br>
              <a:rPr lang="en-US" sz="2000" dirty="0"/>
            </a:br>
            <a:r>
              <a:rPr lang="en-US" sz="2000" dirty="0"/>
              <a:t>3. Define transference and countertransference</a:t>
            </a:r>
            <a:br>
              <a:rPr lang="en-US" sz="2000" dirty="0"/>
            </a:br>
            <a:r>
              <a:rPr lang="en-US" sz="2000" dirty="0"/>
              <a:t>4. Identify factors that affect communication</a:t>
            </a:r>
            <a:br>
              <a:rPr lang="en-US" sz="2000" dirty="0"/>
            </a:br>
            <a:r>
              <a:rPr lang="en-US" sz="2000" dirty="0"/>
              <a:t>5. Identify and discuss therapeutic and non-therapeutic </a:t>
            </a:r>
            <a:endParaRPr lang="en-US" sz="2000" dirty="0" smtClean="0"/>
          </a:p>
          <a:p>
            <a:pPr marL="0" indent="0">
              <a:buNone/>
            </a:pPr>
            <a:r>
              <a:rPr lang="en-US" sz="2000" dirty="0"/>
              <a:t> </a:t>
            </a:r>
            <a:r>
              <a:rPr lang="en-US" sz="2000" dirty="0" smtClean="0"/>
              <a:t>   communication techniques</a:t>
            </a:r>
            <a:br>
              <a:rPr lang="en-US" sz="2000" dirty="0" smtClean="0"/>
            </a:br>
            <a:r>
              <a:rPr lang="en-US" sz="2000" dirty="0" smtClean="0"/>
              <a:t>6.  Demonstrate </a:t>
            </a:r>
            <a:r>
              <a:rPr lang="en-US" sz="2000" dirty="0"/>
              <a:t>effective therapeutic communication </a:t>
            </a:r>
            <a:r>
              <a:rPr lang="en-US" sz="2000" dirty="0" smtClean="0"/>
              <a:t>techniques</a:t>
            </a:r>
            <a:r>
              <a:rPr lang="en-US" dirty="0"/>
              <a:t> </a:t>
            </a:r>
          </a:p>
          <a:p>
            <a:pPr marL="0" indent="0">
              <a:buNone/>
            </a:pPr>
            <a:r>
              <a:rPr lang="en-US" sz="2000" i="1" dirty="0"/>
              <a:t>Pre-Assignment activities</a:t>
            </a:r>
            <a:r>
              <a:rPr lang="en-US" sz="2000" dirty="0"/>
              <a:t/>
            </a:r>
            <a:br>
              <a:rPr lang="en-US" sz="2000" dirty="0"/>
            </a:br>
            <a:r>
              <a:rPr lang="en-US" sz="2000" dirty="0" smtClean="0"/>
              <a:t>Read </a:t>
            </a:r>
            <a:r>
              <a:rPr lang="en-US" sz="2000" dirty="0"/>
              <a:t>Chapters 8 and 9 in Halter, M. J. (2014). </a:t>
            </a:r>
            <a:r>
              <a:rPr lang="en-US" sz="2000" dirty="0" err="1"/>
              <a:t>Varcarolis</a:t>
            </a:r>
            <a:r>
              <a:rPr lang="en-US" sz="2000" dirty="0"/>
              <a:t>’ Foundations of Psychiatric Mental Health Nursing: A Clinical Approach. Elsevier St. Louis: Missouri.  (Or selected psychiatric nursing textbook).</a:t>
            </a:r>
            <a:r>
              <a:rPr lang="en-US" sz="1800" dirty="0"/>
              <a:t/>
            </a:r>
            <a:br>
              <a:rPr lang="en-US" sz="1800" dirty="0"/>
            </a:br>
            <a:r>
              <a:rPr lang="en-US" sz="1800" dirty="0"/>
              <a:t/>
            </a:r>
            <a:br>
              <a:rPr lang="en-US" sz="1800" dirty="0"/>
            </a:br>
            <a:endParaRPr lang="en-US" sz="1800" dirty="0"/>
          </a:p>
        </p:txBody>
      </p:sp>
    </p:spTree>
    <p:extLst>
      <p:ext uri="{BB962C8B-B14F-4D97-AF65-F5344CB8AC3E}">
        <p14:creationId xmlns:p14="http://schemas.microsoft.com/office/powerpoint/2010/main" val="152527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715962"/>
          </a:xfrm>
        </p:spPr>
        <p:txBody>
          <a:bodyPr/>
          <a:lstStyle/>
          <a:p>
            <a:r>
              <a:rPr lang="en-US" sz="3200" i="1" dirty="0"/>
              <a:t>Video Vignette Client Description</a:t>
            </a:r>
            <a:r>
              <a:rPr lang="en-US" sz="3200" dirty="0"/>
              <a:t> </a:t>
            </a:r>
            <a:r>
              <a:rPr lang="en-US" dirty="0"/>
              <a:t/>
            </a:r>
            <a:br>
              <a:rPr lang="en-US" dirty="0"/>
            </a:br>
            <a:endParaRPr lang="en-US" dirty="0"/>
          </a:p>
        </p:txBody>
      </p:sp>
      <p:sp>
        <p:nvSpPr>
          <p:cNvPr id="3" name="Content Placeholder 2"/>
          <p:cNvSpPr>
            <a:spLocks noGrp="1"/>
          </p:cNvSpPr>
          <p:nvPr>
            <p:ph idx="1"/>
          </p:nvPr>
        </p:nvSpPr>
        <p:spPr>
          <a:xfrm>
            <a:off x="1143000" y="1219200"/>
            <a:ext cx="7696200" cy="5135563"/>
          </a:xfrm>
        </p:spPr>
        <p:txBody>
          <a:bodyPr/>
          <a:lstStyle/>
          <a:p>
            <a:pPr marL="0" indent="0">
              <a:buNone/>
            </a:pPr>
            <a:r>
              <a:rPr lang="en-US" sz="2000" dirty="0" smtClean="0"/>
              <a:t>25 </a:t>
            </a:r>
            <a:r>
              <a:rPr lang="en-US" sz="2000" dirty="0"/>
              <a:t>year- old Miss Jones currently shares an apartment with </a:t>
            </a:r>
            <a:r>
              <a:rPr lang="en-US" sz="2000" dirty="0" smtClean="0"/>
              <a:t>two female </a:t>
            </a:r>
            <a:r>
              <a:rPr lang="en-US" sz="2000" dirty="0"/>
              <a:t>roommates.  She completed two years of college but dropped out due to issues of anxiety.  She continues to struggle with anxiety daily and has difficulty in social situations.  This has led to difficulty in maintaining a job.  She currently works part-time for an online company taking orders for products.  She has been hospitalized once in the past for mental health issues.  Her psychiatrist prescribed anti-anxiety medication and she has been in outpatient treatment for the past year.  Miss P has one older sister and there is a family history of both anxiety and depression.  Her maternal aunt committed suicide at the age of 40 and her maternal grandmother was hospitalized with depression in her early 30s.  Miss P. presents to the outpatient clinic this morning with complaints of increased anxiety, worry, and difficulty sleeping.  She appears jittery and is having difficulty focusing.  </a:t>
            </a:r>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183612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066800"/>
            <a:ext cx="7924800" cy="5062924"/>
          </a:xfrm>
          <a:prstGeom prst="rect">
            <a:avLst/>
          </a:prstGeom>
        </p:spPr>
        <p:txBody>
          <a:bodyPr wrap="square">
            <a:spAutoFit/>
          </a:bodyPr>
          <a:lstStyle/>
          <a:p>
            <a:pPr marL="0" indent="0">
              <a:buNone/>
            </a:pPr>
            <a:r>
              <a:rPr lang="en-US" sz="1900" dirty="0"/>
              <a:t>Directions - Watch video vignette and complete the following written assignment. Submit to clinical faculty</a:t>
            </a:r>
            <a:r>
              <a:rPr lang="en-US" sz="1900" dirty="0" smtClean="0"/>
              <a:t>.</a:t>
            </a:r>
          </a:p>
          <a:p>
            <a:pPr marL="0" indent="0">
              <a:buNone/>
            </a:pPr>
            <a:r>
              <a:rPr lang="en-US" sz="1900" dirty="0"/>
              <a:t/>
            </a:r>
            <a:br>
              <a:rPr lang="en-US" sz="1900" dirty="0"/>
            </a:br>
            <a:r>
              <a:rPr lang="en-US" sz="1900" dirty="0"/>
              <a:t>1. Write a one to two page reflection about your feelings about working with an individual with mental illness.  </a:t>
            </a:r>
            <a:br>
              <a:rPr lang="en-US" sz="1900" dirty="0"/>
            </a:br>
            <a:r>
              <a:rPr lang="en-US" sz="1900" dirty="0"/>
              <a:t>2. Answer the following questions:</a:t>
            </a:r>
            <a:br>
              <a:rPr lang="en-US" sz="1900" dirty="0"/>
            </a:br>
            <a:r>
              <a:rPr lang="en-US" sz="1900" dirty="0"/>
              <a:t>    a.  What is transference?</a:t>
            </a:r>
            <a:br>
              <a:rPr lang="en-US" sz="1900" dirty="0"/>
            </a:br>
            <a:r>
              <a:rPr lang="en-US" sz="1900" dirty="0"/>
              <a:t>    b.  What is countertransference?</a:t>
            </a:r>
            <a:br>
              <a:rPr lang="en-US" sz="1900" dirty="0"/>
            </a:br>
            <a:r>
              <a:rPr lang="en-US" sz="1900" dirty="0"/>
              <a:t>    c.  Did you observe any issues of transference or countertransference </a:t>
            </a:r>
          </a:p>
          <a:p>
            <a:pPr marL="0" indent="0">
              <a:buNone/>
            </a:pPr>
            <a:r>
              <a:rPr lang="en-US" sz="1900" dirty="0"/>
              <a:t>          in the video?  Discuss in detail  what you observed.</a:t>
            </a:r>
          </a:p>
          <a:p>
            <a:pPr marL="0" indent="0">
              <a:buNone/>
            </a:pPr>
            <a:r>
              <a:rPr lang="en-US" sz="1900" dirty="0"/>
              <a:t>d.  Identify at least three therapeutic communication techniques </a:t>
            </a:r>
          </a:p>
          <a:p>
            <a:pPr marL="0" indent="0">
              <a:buNone/>
            </a:pPr>
            <a:r>
              <a:rPr lang="en-US" sz="1900" dirty="0"/>
              <a:t>        used by nurse in video.  Be specific as to naming the technique </a:t>
            </a:r>
          </a:p>
          <a:p>
            <a:pPr marL="0" indent="0">
              <a:buNone/>
            </a:pPr>
            <a:r>
              <a:rPr lang="en-US" sz="1900" dirty="0"/>
              <a:t>        and what the nurse said.</a:t>
            </a:r>
          </a:p>
          <a:p>
            <a:pPr marL="0" indent="0">
              <a:buNone/>
            </a:pPr>
            <a:r>
              <a:rPr lang="en-US" sz="1900" dirty="0"/>
              <a:t>e.  Identify two non-therapeutic communication techniques used by </a:t>
            </a:r>
          </a:p>
          <a:p>
            <a:pPr marL="0" indent="0">
              <a:buNone/>
            </a:pPr>
            <a:r>
              <a:rPr lang="en-US" sz="1900" dirty="0"/>
              <a:t>        nurse in video.  Be specific naming the technique and what the </a:t>
            </a:r>
          </a:p>
          <a:p>
            <a:pPr marL="0" indent="0">
              <a:buNone/>
            </a:pPr>
            <a:r>
              <a:rPr lang="en-US" sz="1900" dirty="0"/>
              <a:t>        nurse said.  Provide a modification as to what the nurse could </a:t>
            </a:r>
          </a:p>
          <a:p>
            <a:pPr marL="0" indent="0">
              <a:buNone/>
            </a:pPr>
            <a:r>
              <a:rPr lang="en-US" sz="1900" dirty="0"/>
              <a:t>        have said to make the interaction therapeutic in these examples.</a:t>
            </a:r>
          </a:p>
        </p:txBody>
      </p:sp>
    </p:spTree>
    <p:extLst>
      <p:ext uri="{BB962C8B-B14F-4D97-AF65-F5344CB8AC3E}">
        <p14:creationId xmlns:p14="http://schemas.microsoft.com/office/powerpoint/2010/main" val="44350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Post-Clinical Activities</a:t>
            </a:r>
            <a:endParaRPr lang="en-US" dirty="0"/>
          </a:p>
        </p:txBody>
      </p:sp>
      <p:sp>
        <p:nvSpPr>
          <p:cNvPr id="3" name="Content Placeholder 2"/>
          <p:cNvSpPr>
            <a:spLocks noGrp="1"/>
          </p:cNvSpPr>
          <p:nvPr>
            <p:ph idx="1"/>
          </p:nvPr>
        </p:nvSpPr>
        <p:spPr/>
        <p:txBody>
          <a:bodyPr/>
          <a:lstStyle/>
          <a:p>
            <a:r>
              <a:rPr lang="en-US" dirty="0" smtClean="0"/>
              <a:t>Role Play </a:t>
            </a:r>
          </a:p>
          <a:p>
            <a:r>
              <a:rPr lang="en-US" dirty="0" smtClean="0"/>
              <a:t>SPE</a:t>
            </a:r>
          </a:p>
          <a:p>
            <a:r>
              <a:rPr lang="en-US" dirty="0" smtClean="0"/>
              <a:t>Case Study</a:t>
            </a:r>
          </a:p>
          <a:p>
            <a:pPr marL="0" indent="0">
              <a:buNone/>
            </a:pPr>
            <a:endParaRPr lang="en-US" dirty="0" smtClean="0"/>
          </a:p>
          <a:p>
            <a:endParaRPr lang="en-US" dirty="0"/>
          </a:p>
        </p:txBody>
      </p:sp>
    </p:spTree>
    <p:extLst>
      <p:ext uri="{BB962C8B-B14F-4D97-AF65-F5344CB8AC3E}">
        <p14:creationId xmlns:p14="http://schemas.microsoft.com/office/powerpoint/2010/main" val="368108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Toolkits</a:t>
            </a:r>
            <a:endParaRPr lang="en-US" dirty="0"/>
          </a:p>
        </p:txBody>
      </p:sp>
      <p:sp>
        <p:nvSpPr>
          <p:cNvPr id="3" name="Content Placeholder 2"/>
          <p:cNvSpPr>
            <a:spLocks noGrp="1"/>
          </p:cNvSpPr>
          <p:nvPr>
            <p:ph idx="1"/>
          </p:nvPr>
        </p:nvSpPr>
        <p:spPr>
          <a:xfrm>
            <a:off x="990600" y="1417638"/>
            <a:ext cx="7696200" cy="4708525"/>
          </a:xfrm>
        </p:spPr>
        <p:txBody>
          <a:bodyPr/>
          <a:lstStyle/>
          <a:p>
            <a:r>
              <a:rPr lang="en-US" dirty="0" smtClean="0"/>
              <a:t>Year 2</a:t>
            </a:r>
          </a:p>
          <a:p>
            <a:pPr marL="0" indent="0">
              <a:buNone/>
            </a:pPr>
            <a:r>
              <a:rPr lang="en-US" dirty="0"/>
              <a:t> </a:t>
            </a:r>
            <a:r>
              <a:rPr lang="en-US" dirty="0" smtClean="0"/>
              <a:t>    Setting Limits with Manic Patients</a:t>
            </a:r>
          </a:p>
          <a:p>
            <a:pPr marL="0" indent="0">
              <a:buNone/>
            </a:pPr>
            <a:r>
              <a:rPr lang="en-US" dirty="0"/>
              <a:t> </a:t>
            </a:r>
            <a:r>
              <a:rPr lang="en-US" dirty="0" smtClean="0"/>
              <a:t>    </a:t>
            </a:r>
          </a:p>
          <a:p>
            <a:pPr marL="0" indent="0">
              <a:buNone/>
            </a:pPr>
            <a:r>
              <a:rPr lang="en-US" dirty="0"/>
              <a:t> </a:t>
            </a:r>
            <a:r>
              <a:rPr lang="en-US" dirty="0" smtClean="0"/>
              <a:t>    Managing Addiction and Withdrawal</a:t>
            </a:r>
          </a:p>
          <a:p>
            <a:pPr marL="0" indent="0">
              <a:buNone/>
            </a:pPr>
            <a:r>
              <a:rPr lang="en-US" dirty="0"/>
              <a:t> </a:t>
            </a:r>
            <a:r>
              <a:rPr lang="en-US" dirty="0" smtClean="0"/>
              <a:t>       Symptoms</a:t>
            </a:r>
          </a:p>
          <a:p>
            <a:pPr marL="0" indent="0">
              <a:buNone/>
            </a:pPr>
            <a:endParaRPr lang="en-US" dirty="0"/>
          </a:p>
          <a:p>
            <a:pPr marL="0" indent="0">
              <a:buNone/>
            </a:pPr>
            <a:r>
              <a:rPr lang="en-US" dirty="0" smtClean="0"/>
              <a:t>     Communicating with Individuals with     </a:t>
            </a:r>
          </a:p>
          <a:p>
            <a:pPr marL="0" indent="0">
              <a:buNone/>
            </a:pPr>
            <a:r>
              <a:rPr lang="en-US" dirty="0"/>
              <a:t> </a:t>
            </a:r>
            <a:r>
              <a:rPr lang="en-US" dirty="0" smtClean="0"/>
              <a:t>        Dementia</a:t>
            </a:r>
            <a:endParaRPr lang="en-US" dirty="0"/>
          </a:p>
        </p:txBody>
      </p:sp>
    </p:spTree>
    <p:extLst>
      <p:ext uri="{BB962C8B-B14F-4D97-AF65-F5344CB8AC3E}">
        <p14:creationId xmlns:p14="http://schemas.microsoft.com/office/powerpoint/2010/main" val="2207427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Standardized Patient Experience</a:t>
            </a:r>
            <a:endParaRPr lang="en-US" dirty="0"/>
          </a:p>
        </p:txBody>
      </p:sp>
      <p:sp>
        <p:nvSpPr>
          <p:cNvPr id="3" name="Content Placeholder 2"/>
          <p:cNvSpPr>
            <a:spLocks noGrp="1"/>
          </p:cNvSpPr>
          <p:nvPr>
            <p:ph idx="1"/>
          </p:nvPr>
        </p:nvSpPr>
        <p:spPr/>
        <p:txBody>
          <a:bodyPr/>
          <a:lstStyle/>
          <a:p>
            <a:r>
              <a:rPr lang="en-US" dirty="0" smtClean="0"/>
              <a:t>Video Recorded</a:t>
            </a:r>
          </a:p>
          <a:p>
            <a:r>
              <a:rPr lang="en-US" dirty="0" smtClean="0"/>
              <a:t>Live Viewing with Feedback</a:t>
            </a:r>
          </a:p>
          <a:p>
            <a:r>
              <a:rPr lang="en-US" dirty="0" smtClean="0"/>
              <a:t>Group Debriefing</a:t>
            </a:r>
            <a:endParaRPr lang="en-US" dirty="0"/>
          </a:p>
        </p:txBody>
      </p:sp>
    </p:spTree>
    <p:extLst>
      <p:ext uri="{BB962C8B-B14F-4D97-AF65-F5344CB8AC3E}">
        <p14:creationId xmlns:p14="http://schemas.microsoft.com/office/powerpoint/2010/main" val="40672249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5fc1afea6c782da24c7b65b8c35afd32c8f9343"/>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TotalTime>
  <Words>606</Words>
  <Application>Microsoft Office PowerPoint</Application>
  <PresentationFormat>On-screen Show (4:3)</PresentationFormat>
  <Paragraphs>99</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Toolkits and Standardized Patient Experiences: Developing Core Psychiatric Mental Health Nursing  Skills</vt:lpstr>
      <vt:lpstr>Background</vt:lpstr>
      <vt:lpstr>Toolkits</vt:lpstr>
      <vt:lpstr>Tool Kit 1 – Student Assignment        Title – Therapeutic Communication           and Professional Boundaries</vt:lpstr>
      <vt:lpstr>Video Vignette Client Description  </vt:lpstr>
      <vt:lpstr>PowerPoint Presentation</vt:lpstr>
      <vt:lpstr>Suggested Post-Clinical Activities</vt:lpstr>
      <vt:lpstr>Toolkits</vt:lpstr>
      <vt:lpstr>The Standardized Patient Experience</vt:lpstr>
      <vt:lpstr>Where From Here</vt:lpstr>
      <vt:lpstr>Questions?</vt:lpstr>
    </vt:vector>
  </TitlesOfParts>
  <Company>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faculty</dc:creator>
  <cp:lastModifiedBy>Daw, Peggy</cp:lastModifiedBy>
  <cp:revision>127</cp:revision>
  <dcterms:created xsi:type="dcterms:W3CDTF">2004-04-02T19:11:30Z</dcterms:created>
  <dcterms:modified xsi:type="dcterms:W3CDTF">2015-10-05T15:50:08Z</dcterms:modified>
</cp:coreProperties>
</file>