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718" r:id="rId3"/>
    <p:sldId id="713" r:id="rId4"/>
    <p:sldId id="714" r:id="rId5"/>
    <p:sldId id="748" r:id="rId6"/>
    <p:sldId id="715" r:id="rId7"/>
    <p:sldId id="716" r:id="rId8"/>
    <p:sldId id="717" r:id="rId9"/>
    <p:sldId id="656" r:id="rId10"/>
    <p:sldId id="659" r:id="rId11"/>
    <p:sldId id="688" r:id="rId12"/>
    <p:sldId id="711" r:id="rId13"/>
    <p:sldId id="807" r:id="rId14"/>
    <p:sldId id="808" r:id="rId15"/>
    <p:sldId id="819" r:id="rId16"/>
    <p:sldId id="724" r:id="rId17"/>
    <p:sldId id="820" r:id="rId18"/>
    <p:sldId id="797" r:id="rId19"/>
    <p:sldId id="802" r:id="rId20"/>
    <p:sldId id="806" r:id="rId21"/>
    <p:sldId id="799" r:id="rId22"/>
    <p:sldId id="800" r:id="rId23"/>
    <p:sldId id="801" r:id="rId24"/>
    <p:sldId id="821" r:id="rId25"/>
    <p:sldId id="803" r:id="rId26"/>
    <p:sldId id="811" r:id="rId27"/>
    <p:sldId id="810" r:id="rId28"/>
    <p:sldId id="812" r:id="rId29"/>
    <p:sldId id="790" r:id="rId30"/>
    <p:sldId id="792" r:id="rId31"/>
    <p:sldId id="794" r:id="rId32"/>
    <p:sldId id="813" r:id="rId33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n-Shim" initials="NES" lastIdx="4" clrIdx="0"/>
  <p:cmAuthor id="1" name="Ian Axilrod" initials="IA" lastIdx="1" clrIdx="1">
    <p:extLst/>
  </p:cmAuthor>
  <p:cmAuthor id="2" name="Ian Axilrod" initials="IA [2]" lastIdx="1" clrIdx="2">
    <p:extLst/>
  </p:cmAuthor>
  <p:cmAuthor id="3" name="Ian Axilrod" initials="IA [3]" lastIdx="1" clrIdx="3">
    <p:extLst/>
  </p:cmAuthor>
  <p:cmAuthor id="4" name="Ian Axilrod" initials="IA [4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2F5"/>
    <a:srgbClr val="3C1A5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8109" autoAdjust="0"/>
  </p:normalViewPr>
  <p:slideViewPr>
    <p:cSldViewPr snapToGrid="0" snapToObjects="1">
      <p:cViewPr>
        <p:scale>
          <a:sx n="93" d="100"/>
          <a:sy n="93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046" y="-9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/>
          <a:lstStyle>
            <a:lvl1pPr algn="r">
              <a:defRPr sz="1200"/>
            </a:lvl1pPr>
          </a:lstStyle>
          <a:p>
            <a:fld id="{C9FEFF1F-23FD-452A-818C-F49750C2278C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 anchor="b"/>
          <a:lstStyle>
            <a:lvl1pPr algn="r">
              <a:defRPr sz="1200"/>
            </a:lvl1pPr>
          </a:lstStyle>
          <a:p>
            <a:fld id="{1808271A-788F-4B6D-ACF5-4DCF49F526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6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/>
          <a:lstStyle>
            <a:lvl1pPr algn="r">
              <a:defRPr sz="1200"/>
            </a:lvl1pPr>
          </a:lstStyle>
          <a:p>
            <a:fld id="{1F7F2C45-CC57-4E27-9920-784C5301A1FE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4" rIns="93344" bIns="466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4" tIns="46674" rIns="93344" bIns="466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4" rIns="93344" bIns="46674" rtlCol="0" anchor="b"/>
          <a:lstStyle>
            <a:lvl1pPr algn="r">
              <a:defRPr sz="1200"/>
            </a:lvl1pPr>
          </a:lstStyle>
          <a:p>
            <a:fld id="{58DF1FEF-83D9-4550-8D25-408407E061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DB753-8C53-4D76-8678-4D2FF361E29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this healthcare environment, care coordination is becoming more important.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2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managing care, the</a:t>
            </a:r>
            <a:r>
              <a:rPr lang="en-US" baseline="0" dirty="0" smtClean="0"/>
              <a:t> role of health IT is vital.  </a:t>
            </a:r>
            <a:r>
              <a:rPr lang="en-US" dirty="0" smtClean="0"/>
              <a:t>This HSCRC CC model sums</a:t>
            </a:r>
            <a:r>
              <a:rPr lang="en-US" baseline="0" dirty="0" smtClean="0"/>
              <a:t> up the current changes nicely.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7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they prepared for the changes? </a:t>
            </a:r>
          </a:p>
          <a:p>
            <a:r>
              <a:rPr lang="en-US" dirty="0" smtClean="0"/>
              <a:t>Did they have the</a:t>
            </a:r>
            <a:r>
              <a:rPr lang="en-US" baseline="0" dirty="0" smtClean="0"/>
              <a:t> opportunities </a:t>
            </a:r>
            <a:r>
              <a:rPr lang="en-US" dirty="0" smtClean="0"/>
              <a:t>to learn</a:t>
            </a:r>
            <a:r>
              <a:rPr lang="en-US" baseline="0" dirty="0" smtClean="0"/>
              <a:t> about those? </a:t>
            </a:r>
          </a:p>
          <a:p>
            <a:r>
              <a:rPr lang="en-US" baseline="0" dirty="0" smtClean="0"/>
              <a:t>They need retooling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18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in line with the importance of CC in practice, this project focus on the </a:t>
            </a:r>
            <a:r>
              <a:rPr lang="en-US" dirty="0" smtClean="0"/>
              <a:t>RN-BSN</a:t>
            </a:r>
            <a:r>
              <a:rPr lang="en-US" baseline="0" dirty="0" smtClean="0"/>
              <a:t> students because these are practicing nurse who are working on their BSN degree.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3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</a:t>
            </a:r>
            <a:r>
              <a:rPr lang="en-US" baseline="0" dirty="0" smtClean="0"/>
              <a:t> Sheila Hass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6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7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87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9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9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71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7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01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5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62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</a:t>
            </a:r>
            <a:r>
              <a:rPr lang="en-US" baseline="0" dirty="0" smtClean="0"/>
              <a:t> offer an opportunity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9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healthcare</a:t>
            </a:r>
            <a:r>
              <a:rPr lang="en-US" baseline="0" dirty="0" smtClean="0"/>
              <a:t> is moving forward to VBC.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8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261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72745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049"/>
            <a:ext cx="8229600" cy="4821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89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127" y="6161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205" y="716993"/>
            <a:ext cx="8229600" cy="71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0042"/>
            <a:ext cx="8229600" cy="460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610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80537"/>
            <a:ext cx="7772400" cy="1962719"/>
          </a:xfrm>
        </p:spPr>
        <p:txBody>
          <a:bodyPr>
            <a:noAutofit/>
          </a:bodyPr>
          <a:lstStyle/>
          <a:p>
            <a:r>
              <a:rPr lang="en-US" sz="3600" dirty="0"/>
              <a:t>Preparation of Innovative RN-to-BSN Nursing Workforce </a:t>
            </a:r>
            <a:r>
              <a:rPr lang="en-US" sz="3600" dirty="0" smtClean="0"/>
              <a:t>with </a:t>
            </a:r>
            <a:r>
              <a:rPr lang="en-US" sz="3600" dirty="0"/>
              <a:t>Expertise in </a:t>
            </a:r>
            <a:r>
              <a:rPr lang="en-US" sz="3600" dirty="0" smtClean="0">
                <a:solidFill>
                  <a:srgbClr val="1722F5"/>
                </a:solidFill>
              </a:rPr>
              <a:t>Care </a:t>
            </a:r>
            <a:r>
              <a:rPr lang="en-US" sz="3600" dirty="0">
                <a:solidFill>
                  <a:srgbClr val="1722F5"/>
                </a:solidFill>
              </a:rPr>
              <a:t>Coordination </a:t>
            </a:r>
            <a:r>
              <a:rPr lang="en-US" sz="3600" dirty="0" smtClean="0">
                <a:solidFill>
                  <a:srgbClr val="1722F5"/>
                </a:solidFill>
              </a:rPr>
              <a:t>with Health IT</a:t>
            </a:r>
            <a:endParaRPr lang="en-US" sz="3600" dirty="0">
              <a:solidFill>
                <a:srgbClr val="1722F5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531483"/>
            <a:ext cx="6400800" cy="26486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NSP II Grant Project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(7/1/2016 – 6</a:t>
            </a:r>
            <a:r>
              <a:rPr lang="en-US" sz="2800" b="1" dirty="0" smtClean="0">
                <a:solidFill>
                  <a:schemeClr val="tx1"/>
                </a:solidFill>
              </a:rPr>
              <a:t>/30/2019)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Maryland School of Nursing</a:t>
            </a:r>
          </a:p>
        </p:txBody>
      </p:sp>
    </p:spTree>
    <p:extLst>
      <p:ext uri="{BB962C8B-B14F-4D97-AF65-F5344CB8AC3E}">
        <p14:creationId xmlns:p14="http://schemas.microsoft.com/office/powerpoint/2010/main" val="36862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Importance of Care Coordination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049"/>
            <a:ext cx="8229600" cy="4812319"/>
          </a:xfrm>
        </p:spPr>
        <p:txBody>
          <a:bodyPr/>
          <a:lstStyle/>
          <a:p>
            <a:r>
              <a:rPr lang="en-US" dirty="0" smtClean="0"/>
              <a:t>Meet growing demand for accountability within new models of care </a:t>
            </a:r>
          </a:p>
          <a:p>
            <a:r>
              <a:rPr lang="en-US" dirty="0"/>
              <a:t>Must coordinate  </a:t>
            </a:r>
            <a:r>
              <a:rPr lang="en-US" dirty="0">
                <a:solidFill>
                  <a:srgbClr val="FF0000"/>
                </a:solidFill>
              </a:rPr>
              <a:t>a spectrum of care through patient transitions and across multiple practitioners and care settings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88363" y="6448097"/>
            <a:ext cx="513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98773B-78D2-48C3-B625-0F7FF28ACC71}" type="slidenum">
              <a:rPr lang="en-US" sz="1200" smtClean="0"/>
              <a:pPr algn="r"/>
              <a:t>10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625"/>
          <a:stretch/>
        </p:blipFill>
        <p:spPr>
          <a:xfrm>
            <a:off x="3416969" y="3850105"/>
            <a:ext cx="5269832" cy="29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7274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HSCRC Robust CC Infrastructure: Health IT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8036" r="2849" b="9383"/>
          <a:stretch/>
        </p:blipFill>
        <p:spPr bwMode="auto">
          <a:xfrm>
            <a:off x="854242" y="1780674"/>
            <a:ext cx="7618577" cy="50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Current practicing nurses? 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294199"/>
            <a:ext cx="8177697" cy="1666745"/>
            <a:chOff x="381000" y="2294199"/>
            <a:chExt cx="8177697" cy="16667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16217"/>
              <a:ext cx="19050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985" y="2316218"/>
              <a:ext cx="2120627" cy="164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294199"/>
              <a:ext cx="2017986" cy="163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227" y="2324099"/>
              <a:ext cx="2119470" cy="160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5730" y="4795326"/>
            <a:ext cx="5121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Prepared for the changes?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27" y="4343565"/>
            <a:ext cx="2373403" cy="222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RN to BSN </a:t>
            </a:r>
            <a:r>
              <a:rPr lang="en-US" dirty="0" smtClean="0">
                <a:solidFill>
                  <a:srgbClr val="7030A0"/>
                </a:solidFill>
              </a:rPr>
              <a:t>Option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85594"/>
              </p:ext>
            </p:extLst>
          </p:nvPr>
        </p:nvGraphicFramePr>
        <p:xfrm>
          <a:off x="457198" y="2030411"/>
          <a:ext cx="8325854" cy="378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927">
                  <a:extLst>
                    <a:ext uri="{9D8B030D-6E8A-4147-A177-3AD203B41FA5}">
                      <a16:colId xmlns:a16="http://schemas.microsoft.com/office/drawing/2014/main" xmlns="" val="3276071489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xmlns="" val="955609244"/>
                    </a:ext>
                  </a:extLst>
                </a:gridCol>
              </a:tblGrid>
              <a:tr h="1157957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lain" startAt="31"/>
                      </a:pPr>
                      <a:r>
                        <a:rPr lang="en-US" sz="2000" dirty="0" smtClean="0"/>
                        <a:t>Credits (6 core courses; 3 elective courses)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000" dirty="0" smtClean="0"/>
                        <a:t>Full</a:t>
                      </a:r>
                      <a:r>
                        <a:rPr lang="en-US" sz="2000" baseline="0" dirty="0" smtClean="0"/>
                        <a:t> time/part time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000" baseline="0" dirty="0" smtClean="0"/>
                        <a:t>Open pool/dual admission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35876"/>
                  </a:ext>
                </a:extLst>
              </a:tr>
              <a:tr h="4240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Students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Professionals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286301"/>
                  </a:ext>
                </a:extLst>
              </a:tr>
              <a:tr h="4240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Adult learners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Employed in a variety of settings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23366"/>
                  </a:ext>
                </a:extLst>
              </a:tr>
              <a:tr h="7318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Practical</a:t>
                      </a:r>
                      <a:r>
                        <a:rPr lang="en-US" sz="2000" baseline="0" dirty="0" smtClean="0"/>
                        <a:t> and relevant course 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Familiar</a:t>
                      </a:r>
                      <a:r>
                        <a:rPr lang="en-US" sz="2000" baseline="0" dirty="0" smtClean="0"/>
                        <a:t> with care coordination and management concepts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72117"/>
                  </a:ext>
                </a:extLst>
              </a:tr>
              <a:tr h="10455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Appreciate role of BSN prepared nurse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Participate in workplace performance improvement activities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46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060690"/>
              </p:ext>
            </p:extLst>
          </p:nvPr>
        </p:nvGraphicFramePr>
        <p:xfrm>
          <a:off x="324853" y="1440056"/>
          <a:ext cx="8506326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698268">
                  <a:extLst>
                    <a:ext uri="{9D8B030D-6E8A-4147-A177-3AD203B41FA5}">
                      <a16:colId xmlns:a16="http://schemas.microsoft.com/office/drawing/2014/main" xmlns="" val="1067483173"/>
                    </a:ext>
                  </a:extLst>
                </a:gridCol>
                <a:gridCol w="7182416">
                  <a:extLst>
                    <a:ext uri="{9D8B030D-6E8A-4147-A177-3AD203B41FA5}">
                      <a16:colId xmlns:a16="http://schemas.microsoft.com/office/drawing/2014/main" xmlns="" val="124955327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xmlns="" val="1907488020"/>
                    </a:ext>
                  </a:extLst>
                </a:gridCol>
              </a:tblGrid>
              <a:tr h="185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Semester/Course for Full Time Plan of Study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904034"/>
                  </a:ext>
                </a:extLst>
              </a:tr>
              <a:tr h="185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Semester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246994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450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 to BSN Transition: Implications for Practice, Policy and the Profession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2050152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452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Research and Evidence Based Care for the Registered Nurse	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7354659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454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Pathophysiologic Implications to Patient Assessment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1064525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418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Elective- Care Coordination I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1716"/>
                  </a:ext>
                </a:extLst>
              </a:tr>
              <a:tr h="185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 Semester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7112195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460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Informatics for the Registered Nurse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744146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462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Leadership and Management for the Registered Nurse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769251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467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Nursing Essentials for the Registered Nurse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15857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418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Elective- Care Coordination II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659893"/>
                  </a:ext>
                </a:extLst>
              </a:tr>
              <a:tr h="371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 418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Elective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097624"/>
                  </a:ext>
                </a:extLst>
              </a:tr>
              <a:tr h="185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2424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 to BSN Program of Study Credits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23" marR="53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2884872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9385" y="732170"/>
            <a:ext cx="52852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solidFill>
                  <a:srgbClr val="7030A0"/>
                </a:solidFill>
              </a:rPr>
              <a:t>RN to BSN Plan of Study</a:t>
            </a:r>
          </a:p>
        </p:txBody>
      </p:sp>
    </p:spTree>
    <p:extLst>
      <p:ext uri="{BB962C8B-B14F-4D97-AF65-F5344CB8AC3E}">
        <p14:creationId xmlns:p14="http://schemas.microsoft.com/office/powerpoint/2010/main" val="19719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7335"/>
            <a:ext cx="8229600" cy="72745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Project Progress/Selected Accomplishments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896866"/>
            <a:ext cx="8795084" cy="727452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Development of New RN-BSN Focus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Development of Expert Panel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with a strong expert panel, including practice experts and nurse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21" y="3042223"/>
            <a:ext cx="5638957" cy="377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3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51"/>
            <a:ext cx="8229600" cy="72745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Recruitment Efforts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098"/>
            <a:ext cx="8229600" cy="4821381"/>
          </a:xfrm>
        </p:spPr>
        <p:txBody>
          <a:bodyPr/>
          <a:lstStyle/>
          <a:p>
            <a:pPr lvl="0"/>
            <a:r>
              <a:rPr lang="en-US" sz="2400" dirty="0"/>
              <a:t>Established infrastructure, policies and procedures </a:t>
            </a:r>
            <a:r>
              <a:rPr lang="en-US" sz="2400" b="1" dirty="0"/>
              <a:t>for a new RN-BSN focus area.</a:t>
            </a:r>
          </a:p>
          <a:p>
            <a:pPr lvl="0"/>
            <a:r>
              <a:rPr lang="en-US" sz="2400" dirty="0"/>
              <a:t>Developed recruitment materials and started advertising the program.</a:t>
            </a:r>
          </a:p>
          <a:p>
            <a:pPr lvl="0"/>
            <a:r>
              <a:rPr lang="en-US" sz="2400" dirty="0"/>
              <a:t>Recruitment efforts (new focus area and courses)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22" y="3673019"/>
            <a:ext cx="4773953" cy="318498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Project: A Brief Overview </a:t>
            </a:r>
          </a:p>
          <a:p>
            <a:r>
              <a:rPr lang="en-US" dirty="0" smtClean="0"/>
              <a:t>Significance of the Topic / Target Group  </a:t>
            </a:r>
          </a:p>
          <a:p>
            <a:r>
              <a:rPr lang="en-US" dirty="0"/>
              <a:t>Project Progress/Selected Accomplishments </a:t>
            </a:r>
            <a:endParaRPr lang="en-US" dirty="0" smtClean="0"/>
          </a:p>
          <a:p>
            <a:r>
              <a:rPr lang="en-US" dirty="0" smtClean="0"/>
              <a:t>Expanded Goals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213"/>
            <a:ext cx="8229600" cy="508071"/>
          </a:xfrm>
        </p:spPr>
        <p:txBody>
          <a:bodyPr>
            <a:normAutofit fontScale="90000"/>
          </a:bodyPr>
          <a:lstStyle/>
          <a:p>
            <a:r>
              <a:rPr lang="en-US" sz="2800" u="sng" dirty="0" smtClean="0"/>
              <a:t>RN-BSN Fall 2017: New Students </a:t>
            </a:r>
            <a:endParaRPr lang="en-US" sz="2800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31151"/>
              </p:ext>
            </p:extLst>
          </p:nvPr>
        </p:nvGraphicFramePr>
        <p:xfrm>
          <a:off x="689809" y="1251284"/>
          <a:ext cx="7996989" cy="236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511">
                  <a:extLst>
                    <a:ext uri="{9D8B030D-6E8A-4147-A177-3AD203B41FA5}">
                      <a16:colId xmlns:a16="http://schemas.microsoft.com/office/drawing/2014/main" xmlns="" val="2297521595"/>
                    </a:ext>
                  </a:extLst>
                </a:gridCol>
                <a:gridCol w="3479478">
                  <a:extLst>
                    <a:ext uri="{9D8B030D-6E8A-4147-A177-3AD203B41FA5}">
                      <a16:colId xmlns:a16="http://schemas.microsoft.com/office/drawing/2014/main" xmlns="" val="2763560268"/>
                    </a:ext>
                  </a:extLst>
                </a:gridCol>
              </a:tblGrid>
              <a:tr h="581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Among </a:t>
                      </a:r>
                      <a:r>
                        <a:rPr lang="en-US" sz="2000" dirty="0" smtClean="0">
                          <a:effectLst/>
                        </a:rPr>
                        <a:t>Total Applied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Among </a:t>
                      </a:r>
                      <a:r>
                        <a:rPr lang="en-US" sz="2000" dirty="0" smtClean="0">
                          <a:effectLst/>
                        </a:rPr>
                        <a:t>Total </a:t>
                      </a:r>
                      <a:r>
                        <a:rPr lang="en-US" sz="2000" dirty="0">
                          <a:effectLst/>
                        </a:rPr>
                        <a:t>Accepted </a:t>
                      </a:r>
                      <a:r>
                        <a:rPr lang="en-US" sz="2000" dirty="0" smtClean="0">
                          <a:effectLst/>
                        </a:rPr>
                        <a:t>Our Offer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4263442"/>
                  </a:ext>
                </a:extLst>
              </a:tr>
              <a:tr h="408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 RN-BSN’s applied fall 2017: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120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45 accepted our offer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134509"/>
                  </a:ext>
                </a:extLst>
              </a:tr>
              <a:tr h="55546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 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CC-HIT focus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question: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marL="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116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4075" marR="0" indent="-34131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of accepted students answered question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572939"/>
                  </a:ext>
                </a:extLst>
              </a:tr>
              <a:tr h="5554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Yes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focus question: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66 (57%)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4725" marR="0" indent="-51117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13 (40%)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accepted students 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13452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9176"/>
              </p:ext>
            </p:extLst>
          </p:nvPr>
        </p:nvGraphicFramePr>
        <p:xfrm>
          <a:off x="689811" y="4492352"/>
          <a:ext cx="7996989" cy="236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511">
                  <a:extLst>
                    <a:ext uri="{9D8B030D-6E8A-4147-A177-3AD203B41FA5}">
                      <a16:colId xmlns:a16="http://schemas.microsoft.com/office/drawing/2014/main" xmlns="" val="2200348496"/>
                    </a:ext>
                  </a:extLst>
                </a:gridCol>
                <a:gridCol w="3479478">
                  <a:extLst>
                    <a:ext uri="{9D8B030D-6E8A-4147-A177-3AD203B41FA5}">
                      <a16:colId xmlns:a16="http://schemas.microsoft.com/office/drawing/2014/main" xmlns="" val="2894049407"/>
                    </a:ext>
                  </a:extLst>
                </a:gridCol>
              </a:tblGrid>
              <a:tr h="581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Among </a:t>
                      </a:r>
                      <a:r>
                        <a:rPr lang="en-US" sz="2000" dirty="0" smtClean="0">
                          <a:effectLst/>
                        </a:rPr>
                        <a:t>Total Applied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Among </a:t>
                      </a:r>
                      <a:r>
                        <a:rPr lang="en-US" sz="2000" dirty="0" smtClean="0">
                          <a:effectLst/>
                        </a:rPr>
                        <a:t>Total </a:t>
                      </a:r>
                      <a:r>
                        <a:rPr lang="en-US" sz="2000" dirty="0">
                          <a:effectLst/>
                        </a:rPr>
                        <a:t>Accepted </a:t>
                      </a:r>
                      <a:r>
                        <a:rPr lang="en-US" sz="2000" dirty="0" smtClean="0">
                          <a:effectLst/>
                        </a:rPr>
                        <a:t>Our Offer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3282672"/>
                  </a:ext>
                </a:extLst>
              </a:tr>
              <a:tr h="408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 RN-BSN’s applied fall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2018:           176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76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accepted our offer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94771"/>
                  </a:ext>
                </a:extLst>
              </a:tr>
              <a:tr h="55546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Total 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CC-HIT focus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question: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marL="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4075" marR="0" indent="-34131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68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of accepted students answered question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866925"/>
                  </a:ext>
                </a:extLst>
              </a:tr>
              <a:tr h="5554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Yes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to focus question: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92 (56%)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4725" marR="0" indent="-51117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 (54 %)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accepted students answered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92977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97223" y="3869062"/>
            <a:ext cx="554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RN-BSN Spring &amp; Fall 2018: New Students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51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71"/>
            <a:ext cx="8229600" cy="72745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Course Development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0" y="2514600"/>
            <a:ext cx="6270921" cy="408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16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Care Coordination I: </a:t>
            </a:r>
            <a:r>
              <a:rPr lang="en-US" sz="2800" b="1" dirty="0"/>
              <a:t>Theoretical Foundations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118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71"/>
            <a:ext cx="8229600" cy="72745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Course Development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662" y="1686885"/>
            <a:ext cx="856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Care Coordination II: </a:t>
            </a:r>
            <a:r>
              <a:rPr lang="en-US" sz="2800" b="1" dirty="0"/>
              <a:t>Process &amp; Outcome Measurement and </a:t>
            </a:r>
            <a:endParaRPr lang="en-US" sz="2800" b="1" dirty="0" smtClean="0"/>
          </a:p>
          <a:p>
            <a:pPr algn="ctr"/>
            <a:r>
              <a:rPr lang="en-US" sz="2800" b="1" dirty="0"/>
              <a:t> </a:t>
            </a:r>
            <a:r>
              <a:rPr lang="en-US" sz="2800" b="1" dirty="0" smtClean="0"/>
              <a:t>      Practice </a:t>
            </a:r>
            <a:r>
              <a:rPr lang="en-US" sz="2800" b="1" dirty="0"/>
              <a:t>Improvement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734"/>
          <a:stretch/>
        </p:blipFill>
        <p:spPr>
          <a:xfrm>
            <a:off x="1018733" y="2770496"/>
            <a:ext cx="7539790" cy="39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Online Courses: Development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on practical application</a:t>
            </a:r>
          </a:p>
          <a:p>
            <a:pPr lvl="1"/>
            <a:r>
              <a:rPr lang="en-US" dirty="0" smtClean="0"/>
              <a:t>Scenario-driven discussions and deliverables </a:t>
            </a:r>
          </a:p>
          <a:p>
            <a:pPr lvl="1"/>
            <a:r>
              <a:rPr lang="en-US" dirty="0" smtClean="0"/>
              <a:t>Opportunities to learn from experts (e.g., expert interviews)</a:t>
            </a:r>
          </a:p>
          <a:p>
            <a:pPr lvl="1"/>
            <a:r>
              <a:rPr lang="en-US" dirty="0" smtClean="0"/>
              <a:t>Incorporation of CC expert interviews (video) in lectures </a:t>
            </a:r>
            <a:endParaRPr lang="en-US" sz="1000" dirty="0" smtClean="0"/>
          </a:p>
          <a:p>
            <a:pPr marL="457200" lvl="1" indent="0">
              <a:buNone/>
            </a:pPr>
            <a:r>
              <a:rPr lang="en-US" sz="1000" dirty="0" smtClean="0"/>
              <a:t> </a:t>
            </a:r>
          </a:p>
          <a:p>
            <a:r>
              <a:rPr lang="en-US" dirty="0" smtClean="0"/>
              <a:t>Facilitated group work </a:t>
            </a:r>
          </a:p>
          <a:p>
            <a:pPr lvl="1"/>
            <a:r>
              <a:rPr lang="en-US" dirty="0" smtClean="0"/>
              <a:t>Group discussions </a:t>
            </a:r>
          </a:p>
          <a:p>
            <a:pPr lvl="1"/>
            <a:r>
              <a:rPr lang="en-US" dirty="0" smtClean="0"/>
              <a:t>Peer evaluation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533140"/>
            <a:ext cx="8795084" cy="727452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Pilot Implementation of New Courses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010"/>
            <a:ext cx="8229600" cy="7274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Online Courses: Implementation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1420547"/>
            <a:ext cx="8229600" cy="4821381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Offered CC1 and CC 2 (460 is being offered).</a:t>
            </a:r>
          </a:p>
          <a:p>
            <a:pPr lvl="0"/>
            <a:r>
              <a:rPr lang="en-US" sz="2600" dirty="0" smtClean="0"/>
              <a:t>Implemented pre-post evaluation measures.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5" y="2549284"/>
            <a:ext cx="5582652" cy="42035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69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810"/>
            <a:ext cx="8229600" cy="7274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Student </a:t>
            </a:r>
            <a:r>
              <a:rPr lang="en-US" sz="3600" dirty="0" smtClean="0">
                <a:solidFill>
                  <a:srgbClr val="7030A0"/>
                </a:solidFill>
              </a:rPr>
              <a:t>Comments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9" y="1708483"/>
            <a:ext cx="8355931" cy="473995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Why </a:t>
            </a:r>
            <a:r>
              <a:rPr lang="en-US" sz="2600" b="1" dirty="0"/>
              <a:t>are you interested in the </a:t>
            </a:r>
            <a:r>
              <a:rPr lang="en-US" sz="2600" b="1" dirty="0" smtClean="0"/>
              <a:t>Care Coordination </a:t>
            </a:r>
            <a:r>
              <a:rPr lang="en-US" sz="2600" b="1" dirty="0"/>
              <a:t>focus area?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used to work in care coordination and think it is extremely useful in many different settings.”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 develop my nursing patient care coordination, ability to provide quality care for patients, and reduce patient readmission.”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I'd like to eventually go into care coordination.”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Better patient care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Important for the management of chronic diseases”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Student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045"/>
            <a:ext cx="8229600" cy="5011386"/>
          </a:xfrm>
        </p:spPr>
        <p:txBody>
          <a:bodyPr>
            <a:normAutofit/>
          </a:bodyPr>
          <a:lstStyle/>
          <a:p>
            <a:r>
              <a:rPr lang="en-US" i="1" dirty="0" smtClean="0"/>
              <a:t>“</a:t>
            </a:r>
            <a:r>
              <a:rPr lang="en-US" dirty="0" smtClean="0"/>
              <a:t>The </a:t>
            </a:r>
            <a:r>
              <a:rPr lang="en-US" dirty="0"/>
              <a:t>discussion board, modules, and </a:t>
            </a:r>
            <a:r>
              <a:rPr lang="en-US" dirty="0" smtClean="0"/>
              <a:t>assignments </a:t>
            </a:r>
            <a:r>
              <a:rPr lang="en-US" dirty="0"/>
              <a:t>contributed to my learning</a:t>
            </a:r>
            <a:r>
              <a:rPr lang="en-US" dirty="0" smtClean="0"/>
              <a:t>. I </a:t>
            </a:r>
            <a:r>
              <a:rPr lang="en-US" dirty="0"/>
              <a:t>learned about Patient Engagement and </a:t>
            </a:r>
            <a:r>
              <a:rPr lang="en-US" dirty="0" smtClean="0"/>
              <a:t>Self-Management,  Care Coordination </a:t>
            </a:r>
            <a:r>
              <a:rPr lang="en-US" dirty="0"/>
              <a:t>and Population </a:t>
            </a:r>
            <a:r>
              <a:rPr lang="en-US" dirty="0" smtClean="0"/>
              <a:t>Health. </a:t>
            </a:r>
            <a:r>
              <a:rPr lang="en-US" dirty="0"/>
              <a:t>I also interviewed a case manager at my job</a:t>
            </a:r>
            <a:r>
              <a:rPr lang="en-US" dirty="0" smtClean="0"/>
              <a:t>. I </a:t>
            </a:r>
            <a:r>
              <a:rPr lang="en-US" dirty="0"/>
              <a:t>learned how critical the role of a Nurse is in </a:t>
            </a:r>
            <a:r>
              <a:rPr lang="en-US" dirty="0" smtClean="0"/>
              <a:t>care </a:t>
            </a:r>
            <a:r>
              <a:rPr lang="en-US" dirty="0"/>
              <a:t>coordination </a:t>
            </a:r>
            <a:r>
              <a:rPr lang="en-US" dirty="0" smtClean="0"/>
              <a:t>and </a:t>
            </a:r>
            <a:r>
              <a:rPr lang="en-US" dirty="0"/>
              <a:t>patient discharge. I love the video explanation of the case study. I love the group discussion board, with </a:t>
            </a:r>
            <a:r>
              <a:rPr lang="en-US" dirty="0" smtClean="0"/>
              <a:t>all linking to </a:t>
            </a:r>
            <a:r>
              <a:rPr lang="en-US" dirty="0"/>
              <a:t>leadership roles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Student Accomplishments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Graduates </a:t>
            </a:r>
            <a:r>
              <a:rPr lang="en-US" dirty="0"/>
              <a:t>with Focus Area on Transcript</a:t>
            </a:r>
          </a:p>
          <a:p>
            <a:pPr lvl="1"/>
            <a:r>
              <a:rPr lang="en-US" dirty="0"/>
              <a:t>1 in fall 2017</a:t>
            </a:r>
          </a:p>
          <a:p>
            <a:pPr lvl="1"/>
            <a:r>
              <a:rPr lang="en-US" dirty="0"/>
              <a:t>6 in spring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Some students are in the pipeline.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Additional Accomplishments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049"/>
            <a:ext cx="8229600" cy="47989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dirty="0" smtClean="0"/>
              <a:t>Outreach Efforts</a:t>
            </a:r>
          </a:p>
          <a:p>
            <a:pPr lvl="1"/>
            <a:r>
              <a:rPr lang="en-US" dirty="0" smtClean="0"/>
              <a:t>Collaboration in teaching between faculty members and practicing experts.</a:t>
            </a:r>
          </a:p>
          <a:p>
            <a:pPr lvl="2"/>
            <a:r>
              <a:rPr lang="en-US" sz="2400" dirty="0" smtClean="0"/>
              <a:t>Engagement </a:t>
            </a:r>
            <a:r>
              <a:rPr lang="en-US" sz="2400" dirty="0"/>
              <a:t>of nurse leaders </a:t>
            </a:r>
            <a:r>
              <a:rPr lang="en-US" sz="2400" dirty="0" smtClean="0"/>
              <a:t>and </a:t>
            </a:r>
            <a:r>
              <a:rPr lang="en-US" sz="2400" dirty="0"/>
              <a:t>care managers in </a:t>
            </a:r>
            <a:r>
              <a:rPr lang="en-US" sz="2400" dirty="0" smtClean="0"/>
              <a:t>curriculum </a:t>
            </a:r>
            <a:r>
              <a:rPr lang="en-US" sz="2400" dirty="0"/>
              <a:t>development and lectures </a:t>
            </a:r>
          </a:p>
          <a:p>
            <a:pPr lvl="1"/>
            <a:r>
              <a:rPr lang="en-US" dirty="0" smtClean="0"/>
              <a:t>Webinar sessions for UMMC case managers</a:t>
            </a:r>
          </a:p>
          <a:p>
            <a:pPr lvl="1"/>
            <a:r>
              <a:rPr lang="en-US" dirty="0" smtClean="0"/>
              <a:t>Introduction of the courses to the director and managers of the UMMC ambulatory care centers. </a:t>
            </a:r>
          </a:p>
          <a:p>
            <a:pPr lvl="1"/>
            <a:r>
              <a:rPr lang="en-US" dirty="0" smtClean="0"/>
              <a:t>Presentation of CC content to parish nurse care coordinators’ group</a:t>
            </a:r>
          </a:p>
          <a:p>
            <a:pPr lvl="1"/>
            <a:r>
              <a:rPr lang="en-US" dirty="0" smtClean="0"/>
              <a:t>Offering Webinars to hospitals </a:t>
            </a:r>
          </a:p>
          <a:p>
            <a:pPr lvl="1"/>
            <a:endParaRPr lang="en-US" sz="1100" dirty="0" smtClean="0"/>
          </a:p>
          <a:p>
            <a:r>
              <a:rPr lang="en-US" dirty="0"/>
              <a:t>Dissemination</a:t>
            </a:r>
          </a:p>
          <a:p>
            <a:pPr lvl="1"/>
            <a:r>
              <a:rPr lang="en-US" dirty="0"/>
              <a:t>AACN Baccalaureate </a:t>
            </a:r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71"/>
            <a:ext cx="8229600" cy="72745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Project Goals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5863"/>
            <a:ext cx="8373979" cy="4821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Overall Project Goal</a:t>
            </a:r>
          </a:p>
          <a:p>
            <a:pPr marL="400050" lvl="1" indent="0">
              <a:buNone/>
            </a:pPr>
            <a:r>
              <a:rPr lang="en-US" sz="2600" dirty="0">
                <a:latin typeface="+mj-lt"/>
              </a:rPr>
              <a:t>To prepare a new cadre of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the BSN nursing workforce </a:t>
            </a:r>
            <a:r>
              <a:rPr lang="en-US" sz="2600" dirty="0">
                <a:latin typeface="+mj-lt"/>
              </a:rPr>
              <a:t>with advanced knowledge and skills in care coordination </a:t>
            </a:r>
            <a:r>
              <a:rPr lang="en-US" sz="2600" dirty="0" smtClean="0">
                <a:latin typeface="+mj-lt"/>
              </a:rPr>
              <a:t>(CC) supported </a:t>
            </a:r>
            <a:r>
              <a:rPr lang="en-US" sz="2600" dirty="0">
                <a:latin typeface="+mj-lt"/>
              </a:rPr>
              <a:t>by health IT (CC-HIT) 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  <a:latin typeface="+mj-lt"/>
              </a:rPr>
              <a:t>Goals of  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3000" b="1" dirty="0">
                <a:solidFill>
                  <a:srgbClr val="7030A0"/>
                </a:solidFill>
                <a:latin typeface="+mj-lt"/>
              </a:rPr>
              <a:t>Planning Grant</a:t>
            </a:r>
            <a:endParaRPr lang="en-US" sz="3000" dirty="0">
              <a:solidFill>
                <a:srgbClr val="7030A0"/>
              </a:solidFill>
              <a:latin typeface="+mj-lt"/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sz="2600" dirty="0" smtClean="0">
                <a:latin typeface="+mj-lt"/>
              </a:rPr>
              <a:t>To </a:t>
            </a:r>
            <a:r>
              <a:rPr lang="en-US" sz="2600" dirty="0">
                <a:latin typeface="+mj-lt"/>
              </a:rPr>
              <a:t>develop and implement an optional CC-HIT focus area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within the RN-to-BSN program </a:t>
            </a:r>
            <a:endParaRPr lang="en-US" sz="2600" b="1" dirty="0" smtClean="0">
              <a:solidFill>
                <a:srgbClr val="FF0000"/>
              </a:solidFill>
              <a:latin typeface="+mj-lt"/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sz="2600" dirty="0" smtClean="0">
                <a:latin typeface="+mj-lt"/>
              </a:rPr>
              <a:t>To assess </a:t>
            </a:r>
            <a:r>
              <a:rPr lang="en-US" sz="2600" dirty="0">
                <a:latin typeface="+mj-lt"/>
              </a:rPr>
              <a:t>its preliminary impact for the next multi-year implementation project.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Ultimate Project Impact</a:t>
            </a:r>
          </a:p>
          <a:p>
            <a:pPr marL="400050" lvl="1" indent="0">
              <a:buNone/>
            </a:pPr>
            <a:r>
              <a:rPr lang="en-US" sz="2600" dirty="0">
                <a:latin typeface="+mj-lt"/>
              </a:rPr>
              <a:t>Improved patient outcomes and healthcare efficiency in </a:t>
            </a:r>
            <a:r>
              <a:rPr lang="en-US" sz="2600" dirty="0" smtClean="0">
                <a:latin typeface="+mj-lt"/>
              </a:rPr>
              <a:t>Maryland hospitals</a:t>
            </a:r>
          </a:p>
          <a:p>
            <a:pPr marL="400050" lvl="1" indent="0">
              <a:buNone/>
            </a:pPr>
            <a:endParaRPr lang="en-US" sz="1100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[Guiding Principles: Practically applicable CC courses]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54616"/>
            <a:ext cx="8349916" cy="3370838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Many lessons learned from the project!</a:t>
            </a:r>
            <a:br>
              <a:rPr lang="en-US" sz="3600" i="1" dirty="0" smtClean="0">
                <a:solidFill>
                  <a:srgbClr val="7030A0"/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</a:rPr>
              <a:t/>
            </a:r>
            <a:br>
              <a:rPr lang="en-US" sz="3600" i="1" dirty="0" smtClean="0">
                <a:solidFill>
                  <a:srgbClr val="7030A0"/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</a:rPr>
              <a:t>Many </a:t>
            </a:r>
            <a:r>
              <a:rPr lang="en-US" sz="3600" i="1" smtClean="0">
                <a:solidFill>
                  <a:srgbClr val="7030A0"/>
                </a:solidFill>
              </a:rPr>
              <a:t>more work </a:t>
            </a:r>
            <a:r>
              <a:rPr lang="en-US" sz="3600" i="1" dirty="0" smtClean="0">
                <a:solidFill>
                  <a:srgbClr val="7030A0"/>
                </a:solidFill>
              </a:rPr>
              <a:t>can be done with the output from this NSP II grant project!</a:t>
            </a:r>
            <a:br>
              <a:rPr lang="en-US" sz="3600" i="1" dirty="0" smtClean="0">
                <a:solidFill>
                  <a:srgbClr val="7030A0"/>
                </a:solidFill>
              </a:rPr>
            </a:br>
            <a:r>
              <a:rPr lang="en-US" sz="3600" i="1" dirty="0">
                <a:solidFill>
                  <a:srgbClr val="7030A0"/>
                </a:solidFill>
              </a:rPr>
              <a:t/>
            </a:r>
            <a:br>
              <a:rPr lang="en-US" sz="3600" i="1" dirty="0">
                <a:solidFill>
                  <a:srgbClr val="7030A0"/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</a:rPr>
              <a:t/>
            </a:r>
            <a:br>
              <a:rPr lang="en-US" sz="3600" i="1" dirty="0" smtClean="0">
                <a:solidFill>
                  <a:srgbClr val="7030A0"/>
                </a:solidFill>
              </a:rPr>
            </a:br>
            <a:r>
              <a:rPr lang="en-US" sz="3600" i="1" dirty="0">
                <a:solidFill>
                  <a:srgbClr val="7030A0"/>
                </a:solidFill>
              </a:rPr>
              <a:t/>
            </a:r>
            <a:br>
              <a:rPr lang="en-US" sz="3600" i="1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235116" y="3705726"/>
            <a:ext cx="794084" cy="120315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631" y="5125454"/>
            <a:ext cx="878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Impact on Patient Outcomes and </a:t>
            </a:r>
            <a:r>
              <a:rPr lang="en-US" sz="3200" b="1" dirty="0" smtClean="0">
                <a:solidFill>
                  <a:srgbClr val="FF0000"/>
                </a:solidFill>
              </a:rPr>
              <a:t>Nursing Practice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350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862"/>
            <a:ext cx="8229600" cy="7274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Expanded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105"/>
            <a:ext cx="8229600" cy="463981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Goal </a:t>
            </a:r>
            <a:r>
              <a:rPr lang="en-US" sz="2400" b="1" dirty="0">
                <a:solidFill>
                  <a:schemeClr val="dk1"/>
                </a:solidFill>
              </a:rPr>
              <a:t>1: </a:t>
            </a:r>
            <a:r>
              <a:rPr lang="en-US" sz="2400" dirty="0">
                <a:solidFill>
                  <a:schemeClr val="dk1"/>
                </a:solidFill>
              </a:rPr>
              <a:t>Offering CC courses to BSN and RN-MS students and soliciting support from nurse leaders in hospitals.</a:t>
            </a:r>
          </a:p>
          <a:p>
            <a:pPr marL="0" indent="0"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dk1"/>
                </a:solidFill>
              </a:rPr>
              <a:t>Goal 2:</a:t>
            </a:r>
            <a:r>
              <a:rPr lang="en-US" sz="2400" dirty="0">
                <a:solidFill>
                  <a:schemeClr val="dk1"/>
                </a:solidFill>
              </a:rPr>
              <a:t> Reformat CC courses to fit practicing nurses’ needs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(Free Online Care Coordination Toolkit) </a:t>
            </a: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dk1"/>
                </a:solidFill>
              </a:rPr>
              <a:t> </a:t>
            </a:r>
            <a:endParaRPr lang="en-US" sz="1000" dirty="0" smtClean="0">
              <a:solidFill>
                <a:schemeClr val="dk1"/>
              </a:solidFill>
            </a:endParaRPr>
          </a:p>
          <a:p>
            <a:pPr lvl="1">
              <a:buFont typeface="Courier New" panose="02070309020205020404" pitchFamily="49" charset="0"/>
              <a:buChar char="-"/>
            </a:pPr>
            <a:r>
              <a:rPr lang="en-US" dirty="0" smtClean="0">
                <a:solidFill>
                  <a:schemeClr val="dk1"/>
                </a:solidFill>
              </a:rPr>
              <a:t>Share </a:t>
            </a:r>
            <a:r>
              <a:rPr lang="en-US" dirty="0">
                <a:solidFill>
                  <a:schemeClr val="dk1"/>
                </a:solidFill>
              </a:rPr>
              <a:t>the </a:t>
            </a:r>
            <a:r>
              <a:rPr lang="en-US" dirty="0" smtClean="0">
                <a:solidFill>
                  <a:schemeClr val="dk1"/>
                </a:solidFill>
              </a:rPr>
              <a:t>courses/toolkit with the </a:t>
            </a:r>
            <a:r>
              <a:rPr lang="en-US" dirty="0">
                <a:solidFill>
                  <a:schemeClr val="dk1"/>
                </a:solidFill>
              </a:rPr>
              <a:t>NSP II Nurse Residency </a:t>
            </a:r>
            <a:r>
              <a:rPr lang="en-US" dirty="0" smtClean="0">
                <a:solidFill>
                  <a:schemeClr val="dk1"/>
                </a:solidFill>
              </a:rPr>
              <a:t>Program</a:t>
            </a:r>
          </a:p>
          <a:p>
            <a:pPr lvl="1">
              <a:buFont typeface="Courier New" panose="02070309020205020404" pitchFamily="49" charset="0"/>
              <a:buChar char="-"/>
            </a:pPr>
            <a:r>
              <a:rPr lang="en-US" dirty="0">
                <a:solidFill>
                  <a:schemeClr val="dk1"/>
                </a:solidFill>
              </a:rPr>
              <a:t>Open the toolkit  to practicing nurses </a:t>
            </a:r>
          </a:p>
          <a:p>
            <a:pPr lvl="1">
              <a:buFont typeface="Courier New" panose="02070309020205020404" pitchFamily="49" charset="0"/>
              <a:buChar char="-"/>
            </a:pPr>
            <a:r>
              <a:rPr lang="en-US" dirty="0">
                <a:solidFill>
                  <a:schemeClr val="dk1"/>
                </a:solidFill>
              </a:rPr>
              <a:t>Store the toolkit </a:t>
            </a:r>
            <a:r>
              <a:rPr lang="en-US" dirty="0" smtClean="0">
                <a:solidFill>
                  <a:schemeClr val="dk1"/>
                </a:solidFill>
              </a:rPr>
              <a:t>on the MHEC </a:t>
            </a:r>
            <a:r>
              <a:rPr lang="en-US" dirty="0">
                <a:solidFill>
                  <a:schemeClr val="dk1"/>
                </a:solidFill>
              </a:rPr>
              <a:t>website</a:t>
            </a:r>
          </a:p>
          <a:p>
            <a:pPr lvl="1">
              <a:buFont typeface="Courier New" panose="02070309020205020404" pitchFamily="49" charset="0"/>
              <a:buChar char="-"/>
            </a:pPr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40938" y="5435556"/>
            <a:ext cx="6964600" cy="1189831"/>
            <a:chOff x="381000" y="2294199"/>
            <a:chExt cx="8177697" cy="166674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16217"/>
              <a:ext cx="19050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985" y="2316218"/>
              <a:ext cx="2120627" cy="164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294199"/>
              <a:ext cx="2017986" cy="163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227" y="2324099"/>
              <a:ext cx="2119470" cy="160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5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78" y="1510270"/>
            <a:ext cx="3638109" cy="38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-152400" y="3077817"/>
            <a:ext cx="8229600" cy="279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 &amp; A </a:t>
            </a:r>
          </a:p>
          <a:p>
            <a:r>
              <a:rPr lang="en-US" dirty="0" smtClean="0"/>
              <a:t>Suggestions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A5AA476-10FE-48A2-B708-32C7306A6AE5}" type="slidenum">
              <a:rPr lang="en-US" sz="1100" smtClean="0">
                <a:solidFill>
                  <a:schemeClr val="tx1"/>
                </a:solidFill>
              </a:rPr>
              <a:pPr algn="ctr"/>
              <a:t>32</a:t>
            </a:fld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CC-HIT Focus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045"/>
            <a:ext cx="8229600" cy="5011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000" b="1" dirty="0"/>
              <a:t>Strengths of the </a:t>
            </a:r>
            <a:r>
              <a:rPr lang="en-US" sz="3000" b="1" dirty="0" smtClean="0"/>
              <a:t>focus area</a:t>
            </a:r>
            <a:endParaRPr lang="en-U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RN-to-BSN </a:t>
            </a:r>
            <a:r>
              <a:rPr lang="en-US" sz="2600" dirty="0"/>
              <a:t>students </a:t>
            </a:r>
            <a:r>
              <a:rPr lang="en-US" sz="2600" dirty="0" smtClean="0"/>
              <a:t> are </a:t>
            </a:r>
            <a:r>
              <a:rPr lang="en-US" sz="2600" dirty="0"/>
              <a:t>already in the workforce and need BSN education that is applicable to their practice.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No increase in required credits (elective credits used)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1722F5"/>
                </a:solidFill>
              </a:rPr>
              <a:t>Official recognition of focus area (CC-HIT) on the transcript </a:t>
            </a:r>
            <a:endParaRPr lang="en-US" sz="2600" b="1" dirty="0">
              <a:solidFill>
                <a:srgbClr val="1722F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986"/>
            <a:ext cx="8229600" cy="53708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Expanded Project Team </a:t>
            </a:r>
            <a:r>
              <a:rPr lang="en-US" sz="4000" b="1" dirty="0">
                <a:solidFill>
                  <a:srgbClr val="7030A0"/>
                </a:solidFill>
              </a:rPr>
              <a:t>Structure 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1" y="2151149"/>
            <a:ext cx="8881749" cy="26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rgbClr val="7030A0"/>
                </a:solidFill>
              </a:rPr>
              <a:t>UMSON Project </a:t>
            </a:r>
            <a:r>
              <a:rPr lang="en-US" dirty="0">
                <a:solidFill>
                  <a:srgbClr val="7030A0"/>
                </a:solidFill>
              </a:rPr>
              <a:t>Team: Investigators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Nahm</a:t>
            </a:r>
            <a:r>
              <a:rPr lang="en-US" b="1" dirty="0"/>
              <a:t>, Eun-Shim, PhD, RN, </a:t>
            </a:r>
            <a:r>
              <a:rPr lang="en-US" b="1" dirty="0" smtClean="0"/>
              <a:t>FAAN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Professor</a:t>
            </a:r>
            <a:r>
              <a:rPr lang="en-US" dirty="0"/>
              <a:t>, &amp; Program Director, Nursing </a:t>
            </a:r>
            <a:r>
              <a:rPr lang="en-US" dirty="0" smtClean="0"/>
              <a:t>Informatics</a:t>
            </a:r>
          </a:p>
          <a:p>
            <a:r>
              <a:rPr lang="en-US" dirty="0"/>
              <a:t> </a:t>
            </a:r>
            <a:r>
              <a:rPr lang="en-US" b="1" dirty="0" smtClean="0"/>
              <a:t>Nina </a:t>
            </a:r>
            <a:r>
              <a:rPr lang="en-US" b="1" dirty="0"/>
              <a:t>Trocky, DNP, RN, NE-BC, CCRA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Associate </a:t>
            </a:r>
            <a:r>
              <a:rPr lang="en-US" dirty="0"/>
              <a:t>Dean for the </a:t>
            </a:r>
            <a:r>
              <a:rPr lang="en-US" dirty="0" smtClean="0"/>
              <a:t>Baccalaureate Program</a:t>
            </a:r>
            <a:endParaRPr lang="en-US" b="1" dirty="0"/>
          </a:p>
          <a:p>
            <a:r>
              <a:rPr lang="en-US" b="1" dirty="0" smtClean="0"/>
              <a:t>Linda Costa, PhD, RN</a:t>
            </a:r>
            <a:r>
              <a:rPr lang="en-US" b="1" dirty="0"/>
              <a:t>, NEA-BC, </a:t>
            </a:r>
            <a:r>
              <a:rPr lang="en-US" dirty="0"/>
              <a:t>Assistant Professor, </a:t>
            </a:r>
            <a:r>
              <a:rPr lang="en-US" dirty="0" smtClean="0"/>
              <a:t>UMSON</a:t>
            </a:r>
            <a:r>
              <a:rPr lang="en-US" dirty="0"/>
              <a:t> </a:t>
            </a:r>
            <a:r>
              <a:rPr lang="en-US" dirty="0" smtClean="0"/>
              <a:t>(course development)</a:t>
            </a:r>
          </a:p>
          <a:p>
            <a:r>
              <a:rPr lang="en-US" b="1" dirty="0"/>
              <a:t>Lynn Chen, PhD, </a:t>
            </a:r>
            <a:r>
              <a:rPr lang="en-US" dirty="0"/>
              <a:t>Assistant Professor, UMSON,  </a:t>
            </a:r>
          </a:p>
          <a:p>
            <a:pPr marL="0" indent="0">
              <a:buNone/>
            </a:pPr>
            <a:r>
              <a:rPr lang="en-US" dirty="0"/>
              <a:t>     Evaluator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60"/>
            <a:ext cx="8229600" cy="7274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Expert Panel </a:t>
            </a:r>
            <a:r>
              <a:rPr lang="en-US" dirty="0" smtClean="0">
                <a:solidFill>
                  <a:srgbClr val="7030A0"/>
                </a:solidFill>
              </a:rPr>
              <a:t>Members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(CC, HIT, Pt Outcomes, Administration)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6316"/>
              </p:ext>
            </p:extLst>
          </p:nvPr>
        </p:nvGraphicFramePr>
        <p:xfrm>
          <a:off x="436726" y="1945378"/>
          <a:ext cx="8707274" cy="4852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3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3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4555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b="1" dirty="0" smtClean="0"/>
                        <a:t>Sheila Haas, PhD, RN, FAAN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Dean and Professor Emeritus,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Loyola University Chicago, School of Nursing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/>
                        <a:t>Benjamin Laughton MBA, MSN, CRNP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Senior Director of Clinical Informatics,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University of Maryland Medical Center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4233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b="1" dirty="0" smtClean="0"/>
                        <a:t>Lisa Rowen, DNSc, RN, CENP, FAAN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Senior Vice President of Patient Care Services &amp; Chief Nursing Officer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University of Maryland Medical Center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/>
                        <a:t>Rebecca Brotemarkle, PhD, RN, CCM , ACRN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Assistant Professor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University of Maryland School of Nursing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4555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b="1" dirty="0" smtClean="0"/>
                        <a:t>Sherry B. Perkins, PhD, RN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Executive VP/COO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Dimensions Healthcare System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b="1" dirty="0" smtClean="0"/>
                        <a:t>Beth Kilmoyer, DNP, RN-BC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Nursing Informatics Manger,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Mercy Medical Center 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5321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b="1" dirty="0" smtClean="0"/>
                        <a:t>Ingrid Connerney, DrPH, RN, CPPS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914900" algn="l"/>
                        </a:tabLst>
                      </a:pPr>
                      <a:r>
                        <a:rPr lang="en-US" sz="1800" dirty="0" smtClean="0"/>
                        <a:t>Senior Director, Quality, Safety, and Clinical Effectiveness , University of Maryland Medical Center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/>
                        <a:t>Kristin Seidl, PhD, RN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Director of Quality and Patient Safety Officer </a:t>
                      </a:r>
                    </a:p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University of Maryland Medical Center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188"/>
            <a:ext cx="8229600" cy="11911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Significance of the Topic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Target Group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+mn-lt"/>
              </a:rPr>
              <a:t>Changing HealthCare Models 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 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A5AA476-10FE-48A2-B708-32C7306A6AE5}" type="slidenum">
              <a:rPr lang="en-US" sz="1100" smtClean="0">
                <a:solidFill>
                  <a:schemeClr val="tx1"/>
                </a:solidFill>
              </a:rPr>
              <a:pPr algn="ctr"/>
              <a:t>9</a:t>
            </a:fld>
            <a:endParaRPr lang="en-US" sz="11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/>
          <a:stretch/>
        </p:blipFill>
        <p:spPr bwMode="auto">
          <a:xfrm>
            <a:off x="634624" y="1942244"/>
            <a:ext cx="3623481" cy="308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12714" y="3612519"/>
            <a:ext cx="3337560" cy="2640720"/>
            <a:chOff x="3886198" y="3962399"/>
            <a:chExt cx="2278226" cy="2422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198" y="3962399"/>
              <a:ext cx="2278226" cy="158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594474"/>
              <a:ext cx="227647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8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18878</TotalTime>
  <Words>1306</Words>
  <Application>Microsoft Office PowerPoint</Application>
  <PresentationFormat>On-screen Show (4:3)</PresentationFormat>
  <Paragraphs>273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Preparation of Innovative RN-to-BSN Nursing Workforce with Expertise in Care Coordination with Health IT</vt:lpstr>
      <vt:lpstr>Outline </vt:lpstr>
      <vt:lpstr>Project Goals</vt:lpstr>
      <vt:lpstr>CC-HIT Focus Area</vt:lpstr>
      <vt:lpstr>PowerPoint Presentation</vt:lpstr>
      <vt:lpstr>UMSON Project Team: Investigators </vt:lpstr>
      <vt:lpstr>Expert Panel Members (CC, HIT, Pt Outcomes, Administration)</vt:lpstr>
      <vt:lpstr>Significance of the Topic Target Group  </vt:lpstr>
      <vt:lpstr>Changing HealthCare Models </vt:lpstr>
      <vt:lpstr>Importance of Care Coordination  </vt:lpstr>
      <vt:lpstr>HSCRC Robust CC Infrastructure: Health IT  </vt:lpstr>
      <vt:lpstr>Current practicing nurses? </vt:lpstr>
      <vt:lpstr>RN to BSN Option</vt:lpstr>
      <vt:lpstr>RN to BSN Plan of Study</vt:lpstr>
      <vt:lpstr>PowerPoint Presentation</vt:lpstr>
      <vt:lpstr>Project Progress/Selected Accomplishments </vt:lpstr>
      <vt:lpstr>Development of New RN-BSN Focus Area</vt:lpstr>
      <vt:lpstr>Development of Expert Panel </vt:lpstr>
      <vt:lpstr>Recruitment Efforts </vt:lpstr>
      <vt:lpstr>RN-BSN Fall 2017: New Students </vt:lpstr>
      <vt:lpstr>Course Development </vt:lpstr>
      <vt:lpstr>Course Development </vt:lpstr>
      <vt:lpstr>Online Courses: Development  </vt:lpstr>
      <vt:lpstr>Pilot Implementation of New Courses</vt:lpstr>
      <vt:lpstr>Online Courses: Implementation  </vt:lpstr>
      <vt:lpstr>Student Comments</vt:lpstr>
      <vt:lpstr>Student Comments</vt:lpstr>
      <vt:lpstr>Student Accomplishments </vt:lpstr>
      <vt:lpstr>Additional Accomplishments </vt:lpstr>
      <vt:lpstr>Many lessons learned from the project!  Many more work can be done with the output from this NSP II grant project!    </vt:lpstr>
      <vt:lpstr>Expanded Goals</vt:lpstr>
      <vt:lpstr>PowerPoint Presentation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Kimberly Ford</cp:lastModifiedBy>
  <cp:revision>640</cp:revision>
  <cp:lastPrinted>2017-08-10T11:40:30Z</cp:lastPrinted>
  <dcterms:created xsi:type="dcterms:W3CDTF">2011-06-24T14:29:15Z</dcterms:created>
  <dcterms:modified xsi:type="dcterms:W3CDTF">2018-06-26T21:35:58Z</dcterms:modified>
</cp:coreProperties>
</file>