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96" r:id="rId2"/>
    <p:sldId id="289" r:id="rId3"/>
    <p:sldId id="257" r:id="rId4"/>
    <p:sldId id="299" r:id="rId5"/>
    <p:sldId id="300" r:id="rId6"/>
    <p:sldId id="298" r:id="rId7"/>
    <p:sldId id="301" r:id="rId8"/>
    <p:sldId id="290" r:id="rId9"/>
    <p:sldId id="302" r:id="rId10"/>
    <p:sldId id="311" r:id="rId11"/>
    <p:sldId id="303" r:id="rId12"/>
    <p:sldId id="304" r:id="rId13"/>
    <p:sldId id="305" r:id="rId14"/>
    <p:sldId id="312" r:id="rId15"/>
    <p:sldId id="313" r:id="rId16"/>
    <p:sldId id="306" r:id="rId17"/>
    <p:sldId id="307" r:id="rId18"/>
    <p:sldId id="309" r:id="rId19"/>
    <p:sldId id="31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7B5DD-3C89-464B-886D-C7AFF00D2C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F0FCA-9B99-4AC5-8E13-A549C9E66A22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2400" dirty="0" smtClean="0"/>
            <a:t>ATB 1.0  </a:t>
          </a:r>
        </a:p>
        <a:p>
          <a:pPr algn="l">
            <a:lnSpc>
              <a:spcPct val="90000"/>
            </a:lnSpc>
          </a:pPr>
          <a:r>
            <a:rPr lang="en-US" sz="1800" u="none" dirty="0" smtClean="0">
              <a:solidFill>
                <a:schemeClr val="tx1"/>
              </a:solidFill>
            </a:rPr>
            <a:t>50% enter* 1st semester</a:t>
          </a:r>
          <a:endParaRPr lang="en-US" sz="1800" u="sng" dirty="0">
            <a:solidFill>
              <a:schemeClr val="tx1"/>
            </a:solidFill>
          </a:endParaRPr>
        </a:p>
      </dgm:t>
    </dgm:pt>
    <dgm:pt modelId="{0C11302B-C1F5-40D4-90FA-846D13C88FCC}" type="parTrans" cxnId="{F0641B07-798F-44B9-A606-95DC5C6CF1F5}">
      <dgm:prSet/>
      <dgm:spPr/>
      <dgm:t>
        <a:bodyPr/>
        <a:lstStyle/>
        <a:p>
          <a:endParaRPr lang="en-US"/>
        </a:p>
      </dgm:t>
    </dgm:pt>
    <dgm:pt modelId="{4DCF6B93-2F8C-43FA-A354-FE6E99282AEF}" type="sibTrans" cxnId="{F0641B07-798F-44B9-A606-95DC5C6CF1F5}">
      <dgm:prSet/>
      <dgm:spPr/>
      <dgm:t>
        <a:bodyPr/>
        <a:lstStyle/>
        <a:p>
          <a:endParaRPr lang="en-US"/>
        </a:p>
      </dgm:t>
    </dgm:pt>
    <dgm:pt modelId="{CD9AD91D-158B-4A1E-850B-7989FB3A78E8}">
      <dgm:prSet phldrT="[Text]" custT="1"/>
      <dgm:spPr/>
      <dgm:t>
        <a:bodyPr/>
        <a:lstStyle/>
        <a:p>
          <a:pPr algn="ctr"/>
          <a:r>
            <a:rPr lang="en-US" sz="2400" dirty="0" smtClean="0"/>
            <a:t>ATB 2.0</a:t>
          </a:r>
          <a:endParaRPr lang="en-US" sz="2400" dirty="0" smtClean="0">
            <a:solidFill>
              <a:schemeClr val="tx1"/>
            </a:solidFill>
          </a:endParaRPr>
        </a:p>
        <a:p>
          <a:pPr algn="l"/>
          <a:r>
            <a:rPr lang="en-US" sz="1800" dirty="0" smtClean="0">
              <a:solidFill>
                <a:schemeClr val="tx1"/>
              </a:solidFill>
            </a:rPr>
            <a:t>20% enter* 2</a:t>
          </a:r>
          <a:r>
            <a:rPr lang="en-US" sz="1800" baseline="30000" dirty="0" smtClean="0">
              <a:solidFill>
                <a:schemeClr val="tx1"/>
              </a:solidFill>
            </a:rPr>
            <a:t>nd  </a:t>
          </a:r>
          <a:r>
            <a:rPr lang="en-US" sz="1800" dirty="0" smtClean="0">
              <a:solidFill>
                <a:schemeClr val="tx1"/>
              </a:solidFill>
            </a:rPr>
            <a:t>year</a:t>
          </a:r>
          <a:endParaRPr lang="en-US" sz="1800" dirty="0">
            <a:solidFill>
              <a:schemeClr val="tx1"/>
            </a:solidFill>
          </a:endParaRPr>
        </a:p>
      </dgm:t>
    </dgm:pt>
    <dgm:pt modelId="{D2D74A77-1EE4-46A8-827B-35EB5970C724}" type="parTrans" cxnId="{5F46002F-97B4-4520-8E07-5F4A64501A76}">
      <dgm:prSet/>
      <dgm:spPr/>
      <dgm:t>
        <a:bodyPr/>
        <a:lstStyle/>
        <a:p>
          <a:endParaRPr lang="en-US"/>
        </a:p>
      </dgm:t>
    </dgm:pt>
    <dgm:pt modelId="{1344C8D3-0655-4F17-8F2A-D144C4FCE5AB}" type="sibTrans" cxnId="{5F46002F-97B4-4520-8E07-5F4A64501A76}">
      <dgm:prSet/>
      <dgm:spPr/>
      <dgm:t>
        <a:bodyPr/>
        <a:lstStyle/>
        <a:p>
          <a:endParaRPr lang="en-US"/>
        </a:p>
      </dgm:t>
    </dgm:pt>
    <dgm:pt modelId="{F76770BF-13B0-41D3-9DE0-69C1A7A39F9D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2400" dirty="0" smtClean="0"/>
            <a:t>ATB 3.0  </a:t>
          </a:r>
        </a:p>
        <a:p>
          <a:pPr algn="l">
            <a:lnSpc>
              <a:spcPct val="90000"/>
            </a:lnSpc>
          </a:pPr>
          <a:r>
            <a:rPr lang="en-US" sz="1800" dirty="0" smtClean="0">
              <a:solidFill>
                <a:schemeClr val="tx1"/>
              </a:solidFill>
            </a:rPr>
            <a:t>10% enter*  4</a:t>
          </a:r>
          <a:r>
            <a:rPr lang="en-US" sz="1800" baseline="30000" dirty="0" smtClean="0">
              <a:solidFill>
                <a:schemeClr val="tx1"/>
              </a:solidFill>
            </a:rPr>
            <a:t>th</a:t>
          </a:r>
          <a:r>
            <a:rPr lang="en-US" sz="1800" dirty="0" smtClean="0">
              <a:solidFill>
                <a:schemeClr val="tx1"/>
              </a:solidFill>
            </a:rPr>
            <a:t> semester</a:t>
          </a:r>
        </a:p>
      </dgm:t>
    </dgm:pt>
    <dgm:pt modelId="{7D66386B-C7AE-4093-BC4E-657D9189F811}" type="parTrans" cxnId="{C6EBF2F2-23A7-48AF-A78D-7E8D0E92FB33}">
      <dgm:prSet/>
      <dgm:spPr/>
      <dgm:t>
        <a:bodyPr/>
        <a:lstStyle/>
        <a:p>
          <a:endParaRPr lang="en-US"/>
        </a:p>
      </dgm:t>
    </dgm:pt>
    <dgm:pt modelId="{2DF9EC36-C098-42EC-8466-4C10E2BD5E69}" type="sibTrans" cxnId="{C6EBF2F2-23A7-48AF-A78D-7E8D0E92FB33}">
      <dgm:prSet/>
      <dgm:spPr/>
      <dgm:t>
        <a:bodyPr/>
        <a:lstStyle/>
        <a:p>
          <a:endParaRPr lang="en-US"/>
        </a:p>
      </dgm:t>
    </dgm:pt>
    <dgm:pt modelId="{AD71D604-DBEB-4636-8FE6-CAEF08CC1696}">
      <dgm:prSet custT="1"/>
      <dgm:spPr>
        <a:solidFill>
          <a:schemeClr val="bg1"/>
        </a:solidFill>
      </dgm:spPr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B6473950-B9E5-405F-8975-DB0070853A3D}" type="sibTrans" cxnId="{F0988FBB-7F47-441F-A7A1-6B979EE432A2}">
      <dgm:prSet/>
      <dgm:spPr/>
      <dgm:t>
        <a:bodyPr/>
        <a:lstStyle/>
        <a:p>
          <a:endParaRPr lang="en-US"/>
        </a:p>
      </dgm:t>
    </dgm:pt>
    <dgm:pt modelId="{2B66070B-2919-4E85-B95E-A7928ED4E78E}" type="parTrans" cxnId="{F0988FBB-7F47-441F-A7A1-6B979EE432A2}">
      <dgm:prSet/>
      <dgm:spPr/>
      <dgm:t>
        <a:bodyPr/>
        <a:lstStyle/>
        <a:p>
          <a:endParaRPr lang="en-US"/>
        </a:p>
      </dgm:t>
    </dgm:pt>
    <dgm:pt modelId="{F6C9C843-666A-4446-8280-D033F4BF238A}" type="pres">
      <dgm:prSet presAssocID="{A177B5DD-3C89-464B-886D-C7AFF00D2C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C400B-A334-4644-AB6D-9844F3E80064}" type="pres">
      <dgm:prSet presAssocID="{A177B5DD-3C89-464B-886D-C7AFF00D2C48}" presName="arrow" presStyleLbl="bgShp" presStyleIdx="0" presStyleCnt="1"/>
      <dgm:spPr/>
      <dgm:t>
        <a:bodyPr/>
        <a:lstStyle/>
        <a:p>
          <a:endParaRPr lang="en-US"/>
        </a:p>
      </dgm:t>
    </dgm:pt>
    <dgm:pt modelId="{317C1AF0-37B0-4B67-9A6C-930E740B8D85}" type="pres">
      <dgm:prSet presAssocID="{A177B5DD-3C89-464B-886D-C7AFF00D2C48}" presName="linearProcess" presStyleCnt="0"/>
      <dgm:spPr/>
    </dgm:pt>
    <dgm:pt modelId="{E764A62C-BD99-4F74-80D9-0FDCD6BBD491}" type="pres">
      <dgm:prSet presAssocID="{13AF0FCA-9B99-4AC5-8E13-A549C9E66A2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3978-E7B2-4438-A607-A113FAEB436C}" type="pres">
      <dgm:prSet presAssocID="{4DCF6B93-2F8C-43FA-A354-FE6E99282AEF}" presName="sibTrans" presStyleCnt="0"/>
      <dgm:spPr/>
    </dgm:pt>
    <dgm:pt modelId="{74E146FA-A0A1-435D-874E-F280C5E77058}" type="pres">
      <dgm:prSet presAssocID="{CD9AD91D-158B-4A1E-850B-7989FB3A78E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01CA-2C98-457E-B589-876960FCB8F4}" type="pres">
      <dgm:prSet presAssocID="{1344C8D3-0655-4F17-8F2A-D144C4FCE5AB}" presName="sibTrans" presStyleCnt="0"/>
      <dgm:spPr/>
    </dgm:pt>
    <dgm:pt modelId="{3E66CF93-69CB-4AB0-A1F9-A9DBD23CDDBB}" type="pres">
      <dgm:prSet presAssocID="{F76770BF-13B0-41D3-9DE0-69C1A7A39F9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F6FF5-32E9-4767-BB19-2E4FAABE0BAD}" type="pres">
      <dgm:prSet presAssocID="{2DF9EC36-C098-42EC-8466-4C10E2BD5E69}" presName="sibTrans" presStyleCnt="0"/>
      <dgm:spPr/>
    </dgm:pt>
    <dgm:pt modelId="{24B59B3B-9EED-45C7-83DE-050FE4F71E90}" type="pres">
      <dgm:prSet presAssocID="{AD71D604-DBEB-4636-8FE6-CAEF08CC16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F334A-0009-4B33-9FAD-15138FFB1799}" type="presOf" srcId="{AD71D604-DBEB-4636-8FE6-CAEF08CC1696}" destId="{24B59B3B-9EED-45C7-83DE-050FE4F71E90}" srcOrd="0" destOrd="0" presId="urn:microsoft.com/office/officeart/2005/8/layout/hProcess9"/>
    <dgm:cxn modelId="{F0988FBB-7F47-441F-A7A1-6B979EE432A2}" srcId="{A177B5DD-3C89-464B-886D-C7AFF00D2C48}" destId="{AD71D604-DBEB-4636-8FE6-CAEF08CC1696}" srcOrd="3" destOrd="0" parTransId="{2B66070B-2919-4E85-B95E-A7928ED4E78E}" sibTransId="{B6473950-B9E5-405F-8975-DB0070853A3D}"/>
    <dgm:cxn modelId="{E809A9BD-C3C0-458D-8CFE-B217327CB478}" type="presOf" srcId="{13AF0FCA-9B99-4AC5-8E13-A549C9E66A22}" destId="{E764A62C-BD99-4F74-80D9-0FDCD6BBD491}" srcOrd="0" destOrd="0" presId="urn:microsoft.com/office/officeart/2005/8/layout/hProcess9"/>
    <dgm:cxn modelId="{C5C6E791-15D7-4CAC-944B-D8C862437CD3}" type="presOf" srcId="{A177B5DD-3C89-464B-886D-C7AFF00D2C48}" destId="{F6C9C843-666A-4446-8280-D033F4BF238A}" srcOrd="0" destOrd="0" presId="urn:microsoft.com/office/officeart/2005/8/layout/hProcess9"/>
    <dgm:cxn modelId="{C6EBF2F2-23A7-48AF-A78D-7E8D0E92FB33}" srcId="{A177B5DD-3C89-464B-886D-C7AFF00D2C48}" destId="{F76770BF-13B0-41D3-9DE0-69C1A7A39F9D}" srcOrd="2" destOrd="0" parTransId="{7D66386B-C7AE-4093-BC4E-657D9189F811}" sibTransId="{2DF9EC36-C098-42EC-8466-4C10E2BD5E69}"/>
    <dgm:cxn modelId="{F0641B07-798F-44B9-A606-95DC5C6CF1F5}" srcId="{A177B5DD-3C89-464B-886D-C7AFF00D2C48}" destId="{13AF0FCA-9B99-4AC5-8E13-A549C9E66A22}" srcOrd="0" destOrd="0" parTransId="{0C11302B-C1F5-40D4-90FA-846D13C88FCC}" sibTransId="{4DCF6B93-2F8C-43FA-A354-FE6E99282AEF}"/>
    <dgm:cxn modelId="{94F9863A-BB7B-469E-8D9E-BEB1CE151452}" type="presOf" srcId="{F76770BF-13B0-41D3-9DE0-69C1A7A39F9D}" destId="{3E66CF93-69CB-4AB0-A1F9-A9DBD23CDDBB}" srcOrd="0" destOrd="0" presId="urn:microsoft.com/office/officeart/2005/8/layout/hProcess9"/>
    <dgm:cxn modelId="{F0EF9B6D-3109-49B0-9D67-A776D2AB7A8B}" type="presOf" srcId="{CD9AD91D-158B-4A1E-850B-7989FB3A78E8}" destId="{74E146FA-A0A1-435D-874E-F280C5E77058}" srcOrd="0" destOrd="0" presId="urn:microsoft.com/office/officeart/2005/8/layout/hProcess9"/>
    <dgm:cxn modelId="{5F46002F-97B4-4520-8E07-5F4A64501A76}" srcId="{A177B5DD-3C89-464B-886D-C7AFF00D2C48}" destId="{CD9AD91D-158B-4A1E-850B-7989FB3A78E8}" srcOrd="1" destOrd="0" parTransId="{D2D74A77-1EE4-46A8-827B-35EB5970C724}" sibTransId="{1344C8D3-0655-4F17-8F2A-D144C4FCE5AB}"/>
    <dgm:cxn modelId="{B0DB89B9-1A4B-4D6B-8682-7961AB9C9121}" type="presParOf" srcId="{F6C9C843-666A-4446-8280-D033F4BF238A}" destId="{B96C400B-A334-4644-AB6D-9844F3E80064}" srcOrd="0" destOrd="0" presId="urn:microsoft.com/office/officeart/2005/8/layout/hProcess9"/>
    <dgm:cxn modelId="{6A30177D-E621-481A-94BA-2025D48619BE}" type="presParOf" srcId="{F6C9C843-666A-4446-8280-D033F4BF238A}" destId="{317C1AF0-37B0-4B67-9A6C-930E740B8D85}" srcOrd="1" destOrd="0" presId="urn:microsoft.com/office/officeart/2005/8/layout/hProcess9"/>
    <dgm:cxn modelId="{94718B1B-08D4-40C1-AAFF-FD7E02BF73AC}" type="presParOf" srcId="{317C1AF0-37B0-4B67-9A6C-930E740B8D85}" destId="{E764A62C-BD99-4F74-80D9-0FDCD6BBD491}" srcOrd="0" destOrd="0" presId="urn:microsoft.com/office/officeart/2005/8/layout/hProcess9"/>
    <dgm:cxn modelId="{28D6D078-3AEB-42DE-A050-E13CE3D9B084}" type="presParOf" srcId="{317C1AF0-37B0-4B67-9A6C-930E740B8D85}" destId="{B65B3978-E7B2-4438-A607-A113FAEB436C}" srcOrd="1" destOrd="0" presId="urn:microsoft.com/office/officeart/2005/8/layout/hProcess9"/>
    <dgm:cxn modelId="{7309C5A0-A0BF-4D5B-92BC-13EE17507456}" type="presParOf" srcId="{317C1AF0-37B0-4B67-9A6C-930E740B8D85}" destId="{74E146FA-A0A1-435D-874E-F280C5E77058}" srcOrd="2" destOrd="0" presId="urn:microsoft.com/office/officeart/2005/8/layout/hProcess9"/>
    <dgm:cxn modelId="{DE62F048-6985-479B-8E2D-535B5B2FC818}" type="presParOf" srcId="{317C1AF0-37B0-4B67-9A6C-930E740B8D85}" destId="{7E2601CA-2C98-457E-B589-876960FCB8F4}" srcOrd="3" destOrd="0" presId="urn:microsoft.com/office/officeart/2005/8/layout/hProcess9"/>
    <dgm:cxn modelId="{1F018A33-CFC6-4DF4-85AC-B4D363A1F143}" type="presParOf" srcId="{317C1AF0-37B0-4B67-9A6C-930E740B8D85}" destId="{3E66CF93-69CB-4AB0-A1F9-A9DBD23CDDBB}" srcOrd="4" destOrd="0" presId="urn:microsoft.com/office/officeart/2005/8/layout/hProcess9"/>
    <dgm:cxn modelId="{A59B7F23-EB2F-4468-918B-CC2D2A95212D}" type="presParOf" srcId="{317C1AF0-37B0-4B67-9A6C-930E740B8D85}" destId="{151F6FF5-32E9-4767-BB19-2E4FAABE0BAD}" srcOrd="5" destOrd="0" presId="urn:microsoft.com/office/officeart/2005/8/layout/hProcess9"/>
    <dgm:cxn modelId="{B3CCB12E-A23B-4820-8D22-D64151ED6D75}" type="presParOf" srcId="{317C1AF0-37B0-4B67-9A6C-930E740B8D85}" destId="{24B59B3B-9EED-45C7-83DE-050FE4F71E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C400B-A334-4644-AB6D-9844F3E80064}">
      <dsp:nvSpPr>
        <dsp:cNvPr id="0" name=""/>
        <dsp:cNvSpPr/>
      </dsp:nvSpPr>
      <dsp:spPr>
        <a:xfrm>
          <a:off x="523050" y="0"/>
          <a:ext cx="5927907" cy="3505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4A62C-BD99-4F74-80D9-0FDCD6BBD491}">
      <dsp:nvSpPr>
        <dsp:cNvPr id="0" name=""/>
        <dsp:cNvSpPr/>
      </dsp:nvSpPr>
      <dsp:spPr>
        <a:xfrm>
          <a:off x="2383" y="1051559"/>
          <a:ext cx="1548720" cy="140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ATB 1.0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50% enter* 1st semester</a:t>
          </a:r>
          <a:endParaRPr lang="en-US" sz="1800" u="sng" kern="1200" dirty="0">
            <a:solidFill>
              <a:schemeClr val="tx1"/>
            </a:solidFill>
          </a:endParaRPr>
        </a:p>
      </dsp:txBody>
      <dsp:txXfrm>
        <a:off x="70827" y="1120003"/>
        <a:ext cx="1411832" cy="1265192"/>
      </dsp:txXfrm>
    </dsp:sp>
    <dsp:sp modelId="{74E146FA-A0A1-435D-874E-F280C5E77058}">
      <dsp:nvSpPr>
        <dsp:cNvPr id="0" name=""/>
        <dsp:cNvSpPr/>
      </dsp:nvSpPr>
      <dsp:spPr>
        <a:xfrm>
          <a:off x="1809224" y="1051559"/>
          <a:ext cx="1548720" cy="140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ATB 2.0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20% enter* 2</a:t>
          </a:r>
          <a:r>
            <a:rPr lang="en-US" sz="1800" kern="1200" baseline="30000" dirty="0" smtClean="0">
              <a:solidFill>
                <a:schemeClr val="tx1"/>
              </a:solidFill>
            </a:rPr>
            <a:t>nd  </a:t>
          </a:r>
          <a:r>
            <a:rPr lang="en-US" sz="1800" kern="1200" dirty="0" smtClean="0">
              <a:solidFill>
                <a:schemeClr val="tx1"/>
              </a:solidFill>
            </a:rPr>
            <a:t>year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77668" y="1120003"/>
        <a:ext cx="1411832" cy="1265192"/>
      </dsp:txXfrm>
    </dsp:sp>
    <dsp:sp modelId="{3E66CF93-69CB-4AB0-A1F9-A9DBD23CDDBB}">
      <dsp:nvSpPr>
        <dsp:cNvPr id="0" name=""/>
        <dsp:cNvSpPr/>
      </dsp:nvSpPr>
      <dsp:spPr>
        <a:xfrm>
          <a:off x="3616064" y="1051559"/>
          <a:ext cx="1548720" cy="140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ATB 3.0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10% enter*  4</a:t>
          </a:r>
          <a:r>
            <a:rPr lang="en-US" sz="1800" kern="1200" baseline="30000" dirty="0" smtClean="0">
              <a:solidFill>
                <a:schemeClr val="tx1"/>
              </a:solidFill>
            </a:rPr>
            <a:t>th</a:t>
          </a:r>
          <a:r>
            <a:rPr lang="en-US" sz="1800" kern="1200" dirty="0" smtClean="0">
              <a:solidFill>
                <a:schemeClr val="tx1"/>
              </a:solidFill>
            </a:rPr>
            <a:t> semester</a:t>
          </a:r>
        </a:p>
      </dsp:txBody>
      <dsp:txXfrm>
        <a:off x="3684508" y="1120003"/>
        <a:ext cx="1411832" cy="1265192"/>
      </dsp:txXfrm>
    </dsp:sp>
    <dsp:sp modelId="{24B59B3B-9EED-45C7-83DE-050FE4F71E90}">
      <dsp:nvSpPr>
        <dsp:cNvPr id="0" name=""/>
        <dsp:cNvSpPr/>
      </dsp:nvSpPr>
      <dsp:spPr>
        <a:xfrm>
          <a:off x="5422904" y="1051559"/>
          <a:ext cx="1548720" cy="140208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5491348" y="1120003"/>
        <a:ext cx="1411832" cy="126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E789-2A83-4548-A02D-CFB5D99386EC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1DCF-8429-4928-948D-6C3C2782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addition to increasing the number of BSN prepared nurses, nurse educators </a:t>
            </a:r>
            <a:r>
              <a:rPr lang="en-US" baseline="0" dirty="0" smtClean="0"/>
              <a:t>have been challenged to examine ways we can increase the diversity of the nursing workforce.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CCBC’s student population is quite diverse and we are seeing that diversity reflected in ATB participation.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OCNE Article title: 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Start-up to Sustainability: A Decade of Collaboration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the Future of Nursing (2017) by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Gubrud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Angela G. Spencer, and Linda Wagner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 o OCNE’ s implementation, national data indicated that 9.6 percent of community college nursing graduates completed a BSN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 s of ear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ADN ( Health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urces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Administration, 2010, section 9.3, p. 204). In the first three years the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OCNE cur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culum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as of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fered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an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of 30 p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ercent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par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tner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college students transitioned to OHSU to complete the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BSN degree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Munkvold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2012), a rate that continues to the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day (Figure 1). Several ADN graduates who transitioned to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OHSU have since returned to partner community colleges to serve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instructors, and many OCNE students have gone on to graduate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r o g r am s 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c l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g m a s t e r’ s o f s c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e , m a s t e r’ s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r s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g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education, doctor of philosophy, and nurse practitioner programs.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9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1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3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recent CNN Money article with the headline:  </a:t>
            </a:r>
            <a:r>
              <a:rPr lang="en-US" i="1" dirty="0" smtClean="0"/>
              <a:t>Nursing Schools are Rejecting Thousands</a:t>
            </a:r>
            <a:r>
              <a:rPr lang="en-US" i="1" baseline="0" dirty="0" smtClean="0"/>
              <a:t> of Applicants in the Middle of a Nursing Shortage</a:t>
            </a:r>
            <a:r>
              <a:rPr lang="en-US" i="1" dirty="0" smtClean="0"/>
              <a:t> </a:t>
            </a:r>
            <a:r>
              <a:rPr lang="en-US" dirty="0" smtClean="0"/>
              <a:t>has again highlighted what we as educators know – we continue to turn away many qualified applicants</a:t>
            </a:r>
            <a:r>
              <a:rPr lang="en-US" baseline="0" dirty="0" smtClean="0"/>
              <a:t> from BSN nursing programs each year.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ATB is providing another pathway to the BSN for this group of applicants.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470D3C-3F57-4553-9C39-DBA7B26E2DE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log.ccbcmd.edu/at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user?screen_name=CNNMone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ey.cnn.com/2018/04/30/news/economy/nursing-school-rejections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wons@ccbcmd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6" y="2058335"/>
            <a:ext cx="8686800" cy="22641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3600" i="1" dirty="0" smtClean="0"/>
              <a:t> </a:t>
            </a:r>
            <a:br>
              <a:rPr lang="en-US" sz="3600" i="1" dirty="0" smtClean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4000" dirty="0"/>
              <a:t>NSP II 17-102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i="1" dirty="0" smtClean="0"/>
              <a:t>Expanded Pathways to the BSN: </a:t>
            </a:r>
            <a:r>
              <a:rPr lang="en-US" sz="4000" b="1" i="1" dirty="0" smtClean="0"/>
              <a:t>ATB 1-2-3 </a:t>
            </a:r>
            <a:r>
              <a:rPr lang="en-US" sz="6000" b="1" i="1" dirty="0" smtClean="0"/>
              <a:t/>
            </a:r>
            <a:br>
              <a:rPr lang="en-US" sz="6000" b="1" i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700" b="1" i="1" dirty="0">
                <a:effectLst/>
              </a:rPr>
              <a:t/>
            </a:r>
            <a:br>
              <a:rPr lang="en-US" sz="2700" b="1" i="1" dirty="0">
                <a:effectLst/>
              </a:rPr>
            </a:br>
            <a:endParaRPr lang="en-US" sz="2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5334000"/>
            <a:ext cx="7877175" cy="152400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Karen Wons, MS, RN, CNE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Associate Professor, Project Director ATB Grant NSPII 17-102</a:t>
            </a:r>
          </a:p>
          <a:p>
            <a:r>
              <a:rPr lang="en-US" sz="1400" dirty="0">
                <a:solidFill>
                  <a:schemeClr val="tx1"/>
                </a:solidFill>
              </a:rPr>
              <a:t>NSPII Project Director’s Meeting: June </a:t>
            </a:r>
            <a:r>
              <a:rPr lang="en-US" sz="1400" dirty="0" smtClean="0">
                <a:solidFill>
                  <a:schemeClr val="tx1"/>
                </a:solidFill>
              </a:rPr>
              <a:t>14, 2018</a:t>
            </a:r>
            <a:endParaRPr lang="en-US" sz="1400" dirty="0"/>
          </a:p>
        </p:txBody>
      </p:sp>
      <p:pic>
        <p:nvPicPr>
          <p:cNvPr id="4" name="Picture 3" descr="Frostburg State Universi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9" y="3814550"/>
            <a:ext cx="1747084" cy="88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ren\Documents\NDMU 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178" y="3733799"/>
            <a:ext cx="1219200" cy="110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evenson Universit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6" y="3981478"/>
            <a:ext cx="2105025" cy="61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ows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0399" y="3789733"/>
            <a:ext cx="1546375" cy="871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2812" y="409209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8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i="1" dirty="0" smtClean="0"/>
              <a:t>ATB Faculty Resource Website</a:t>
            </a:r>
            <a:endParaRPr lang="en-US" sz="3200" b="1" i="1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http://blog.ccbcmd.edu/atb/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838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Goal # 1 - Met</a:t>
            </a:r>
            <a:endParaRPr lang="en-US" dirty="0"/>
          </a:p>
        </p:txBody>
      </p:sp>
      <p:pic>
        <p:nvPicPr>
          <p:cNvPr id="12" name="Picture 11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1582627"/>
            <a:ext cx="8686800" cy="1603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19" y="3950039"/>
            <a:ext cx="2565481" cy="23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412" y="297476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6000" dirty="0" smtClean="0"/>
              <a:t>ATB 1.0 Option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5" y="1550204"/>
            <a:ext cx="8851134" cy="51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Trending ATB – Non-ATB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Trending ATB – Non-ATB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591056"/>
            <a:ext cx="8686801" cy="51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35931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 universities still may accept additional 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ATB 2.0 Enrollment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01547"/>
              </p:ext>
            </p:extLst>
          </p:nvPr>
        </p:nvGraphicFramePr>
        <p:xfrm>
          <a:off x="460612" y="1905000"/>
          <a:ext cx="8229600" cy="419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9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8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7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Year/Partner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Spring ATB 2.0 Enrollment #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Fall ATB 2.0  Enrollment #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5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2016 (4 Partners)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Not offered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2017 (4 Partners)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2018 (4 Partners)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*16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09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ATB 3.0 Connection to RN to BSN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Dec 17 responses from Essex grads only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476140"/>
              </p:ext>
            </p:extLst>
          </p:nvPr>
        </p:nvGraphicFramePr>
        <p:xfrm>
          <a:off x="322994" y="1591056"/>
          <a:ext cx="8516205" cy="4456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3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2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2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52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Non-ATB ADN Grads (n)/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Surveyed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Month/Year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Grads Reporting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effectLst/>
                        </a:rPr>
                        <a:t>Have Applied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to RN – BSN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Program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Grads Reporting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effectLst/>
                        </a:rPr>
                        <a:t>Acceptance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 to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RN – BSN Program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Grads Reporting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effectLst/>
                        </a:rPr>
                        <a:t>Plan to Apply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to RN – BSN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&lt; 6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mos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Grads Reporting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effectLst/>
                        </a:rPr>
                        <a:t>Plan to Apply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to RN – BSN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6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mos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 – 1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yr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Grads Reporting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effectLst/>
                        </a:rPr>
                        <a:t>Plan to Apply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to RN – BSN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1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yr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 – 2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yrs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1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N= 61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May 2017 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21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1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N= 26*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Dec 2017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5" marR="6060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29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622" y="2286000"/>
            <a:ext cx="8931378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i="1" dirty="0"/>
              <a:t>Nursing </a:t>
            </a:r>
            <a:r>
              <a:rPr lang="en-US" sz="3300" i="1" dirty="0" smtClean="0"/>
              <a:t>Schools </a:t>
            </a:r>
            <a:r>
              <a:rPr lang="en-US" sz="3300" i="1" dirty="0"/>
              <a:t>are R</a:t>
            </a:r>
            <a:r>
              <a:rPr lang="en-US" sz="3300" i="1" dirty="0" smtClean="0"/>
              <a:t>ejecting </a:t>
            </a:r>
            <a:r>
              <a:rPr lang="en-US" sz="3300" i="1" dirty="0"/>
              <a:t>T</a:t>
            </a:r>
            <a:r>
              <a:rPr lang="en-US" sz="3300" i="1" dirty="0" smtClean="0"/>
              <a:t>housands </a:t>
            </a:r>
            <a:r>
              <a:rPr lang="en-US" sz="3300" i="1" dirty="0"/>
              <a:t>of </a:t>
            </a:r>
            <a:r>
              <a:rPr lang="en-US" sz="3300" i="1" dirty="0" smtClean="0"/>
              <a:t>Applicants </a:t>
            </a:r>
            <a:r>
              <a:rPr lang="en-US" sz="3300" i="1" dirty="0"/>
              <a:t>-- </a:t>
            </a:r>
            <a:r>
              <a:rPr lang="en-US" sz="3300" i="1" dirty="0" smtClean="0"/>
              <a:t>In </a:t>
            </a:r>
            <a:r>
              <a:rPr lang="en-US" sz="3300" i="1" dirty="0"/>
              <a:t>the </a:t>
            </a:r>
            <a:r>
              <a:rPr lang="en-US" sz="3300" i="1" dirty="0" smtClean="0"/>
              <a:t>Middle </a:t>
            </a:r>
            <a:r>
              <a:rPr lang="en-US" sz="3300" i="1" dirty="0"/>
              <a:t>of a </a:t>
            </a:r>
            <a:r>
              <a:rPr lang="en-US" sz="3300" i="1" dirty="0" smtClean="0"/>
              <a:t>Nursing </a:t>
            </a:r>
            <a:r>
              <a:rPr lang="en-US" sz="3300" i="1" dirty="0"/>
              <a:t>S</a:t>
            </a:r>
            <a:r>
              <a:rPr lang="en-US" sz="3300" i="1" dirty="0" smtClean="0"/>
              <a:t>hortage</a:t>
            </a:r>
            <a:endParaRPr lang="en-US" sz="3300" i="1" dirty="0"/>
          </a:p>
          <a:p>
            <a:pPr marL="0" indent="0" fontAlgn="b">
              <a:buNone/>
            </a:pPr>
            <a:r>
              <a:rPr lang="en-US" dirty="0" smtClean="0"/>
              <a:t>by </a:t>
            </a:r>
            <a:r>
              <a:rPr lang="en-US" dirty="0" err="1"/>
              <a:t>Parija</a:t>
            </a:r>
            <a:r>
              <a:rPr lang="en-US" dirty="0"/>
              <a:t> </a:t>
            </a:r>
            <a:r>
              <a:rPr lang="en-US" dirty="0" err="1"/>
              <a:t>Kavilanz</a:t>
            </a:r>
            <a:r>
              <a:rPr lang="en-US" dirty="0"/>
              <a:t>   </a:t>
            </a:r>
            <a:r>
              <a:rPr lang="en-US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CNNMoney</a:t>
            </a:r>
            <a:r>
              <a:rPr lang="en-US" dirty="0"/>
              <a:t> </a:t>
            </a:r>
            <a:r>
              <a:rPr lang="en-US" dirty="0" smtClean="0"/>
              <a:t> April </a:t>
            </a:r>
            <a:r>
              <a:rPr lang="en-US" dirty="0"/>
              <a:t>30, </a:t>
            </a:r>
            <a:r>
              <a:rPr lang="en-US" dirty="0" smtClean="0"/>
              <a:t>2018</a:t>
            </a:r>
          </a:p>
          <a:p>
            <a:pPr marL="0" indent="0" fontAlgn="b">
              <a:buNone/>
            </a:pPr>
            <a:r>
              <a:rPr lang="en-US" sz="1900" dirty="0" smtClean="0">
                <a:hlinkClick r:id="rId4"/>
              </a:rPr>
              <a:t>http</a:t>
            </a:r>
            <a:r>
              <a:rPr lang="en-US" sz="1900" dirty="0">
                <a:hlinkClick r:id="rId4"/>
              </a:rPr>
              <a:t>://</a:t>
            </a:r>
            <a:r>
              <a:rPr lang="en-US" sz="1900" dirty="0" smtClean="0">
                <a:hlinkClick r:id="rId4"/>
              </a:rPr>
              <a:t>money.cnn.com/2018/04/30/news/economy/nursing-school-rejections/index.html</a:t>
            </a:r>
            <a:r>
              <a:rPr lang="en-US" sz="1900" dirty="0" smtClean="0"/>
              <a:t> </a:t>
            </a:r>
            <a:endParaRPr lang="en-US" sz="1900" dirty="0"/>
          </a:p>
          <a:p>
            <a:endParaRPr lang="en-US" dirty="0" smtClean="0"/>
          </a:p>
          <a:p>
            <a:r>
              <a:rPr lang="en-US" dirty="0"/>
              <a:t>According to AACN, U.S. nursing schools </a:t>
            </a:r>
            <a:r>
              <a:rPr lang="en-US" dirty="0" smtClean="0"/>
              <a:t>turned </a:t>
            </a:r>
            <a:r>
              <a:rPr lang="en-US" dirty="0"/>
              <a:t>away 68,922 qualified applicants from baccalaureate and graduate nursing programs in </a:t>
            </a:r>
            <a:r>
              <a:rPr lang="en-US" dirty="0" smtClean="0"/>
              <a:t>2017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ATB is providing additional access to BSN education for this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Access to BSN for </a:t>
            </a:r>
            <a:br>
              <a:rPr lang="en-US" dirty="0" smtClean="0"/>
            </a:br>
            <a:r>
              <a:rPr lang="en-US" dirty="0" smtClean="0"/>
              <a:t>Otherwise Qualified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ATB vs </a:t>
            </a:r>
            <a:r>
              <a:rPr lang="en-US" dirty="0" smtClean="0"/>
              <a:t>National RN Diversity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Source National: AACN,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1" y="2057400"/>
            <a:ext cx="870067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4506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Of note – of OCNE ADN grads in shared curriculum model only 30% reported to transition directly to university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Eligible </a:t>
            </a:r>
            <a:r>
              <a:rPr lang="en-US" sz="1900" dirty="0"/>
              <a:t>ATB </a:t>
            </a:r>
            <a:r>
              <a:rPr lang="en-US" sz="1900" dirty="0" smtClean="0"/>
              <a:t>Students* </a:t>
            </a:r>
            <a:r>
              <a:rPr lang="en-US" sz="1900" dirty="0"/>
              <a:t>= </a:t>
            </a:r>
            <a:r>
              <a:rPr lang="en-US" sz="1900" dirty="0" smtClean="0"/>
              <a:t>those </a:t>
            </a:r>
            <a:r>
              <a:rPr lang="en-US" sz="1900" dirty="0"/>
              <a:t>who could have progressed to point of BSN by Dec. 2017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CCBC ATB Graduation </a:t>
            </a:r>
            <a:r>
              <a:rPr lang="en-US" dirty="0" smtClean="0"/>
              <a:t>Rates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40" y="1591056"/>
            <a:ext cx="7678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ATB BSNs Projected to Snowball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4343400" cy="4572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of 108 BSNs Dec 14 - Dec 17 from TU (earliest partner)</a:t>
            </a:r>
          </a:p>
          <a:p>
            <a:endParaRPr lang="en-US" dirty="0"/>
          </a:p>
          <a:p>
            <a:r>
              <a:rPr lang="en-US" dirty="0" smtClean="0"/>
              <a:t>First </a:t>
            </a:r>
            <a:r>
              <a:rPr lang="en-US" dirty="0"/>
              <a:t>BSNs </a:t>
            </a:r>
            <a:r>
              <a:rPr lang="en-US" dirty="0" smtClean="0"/>
              <a:t>from FSU (7) and NDMU (1) produced in Dec 2017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 milestone </a:t>
            </a:r>
            <a:r>
              <a:rPr lang="en-US" dirty="0" err="1" smtClean="0"/>
              <a:t>Sp</a:t>
            </a:r>
            <a:r>
              <a:rPr lang="en-US" dirty="0" smtClean="0"/>
              <a:t> 2018 – BSNs produced by all four universities!</a:t>
            </a:r>
          </a:p>
          <a:p>
            <a:endParaRPr lang="en-US" dirty="0"/>
          </a:p>
          <a:p>
            <a:r>
              <a:rPr lang="en-US" dirty="0" smtClean="0"/>
              <a:t>42 additional BSNs anticipated to graduate May – August 2018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ATB Program has been made possible with the generous support of two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Nurse Support II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Grants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from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Maryland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Higher Education Commission under the auspices of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Maryland Health Services Cost Review Commission.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for ATB</a:t>
            </a:r>
            <a:endParaRPr lang="en-US" dirty="0"/>
          </a:p>
        </p:txBody>
      </p:sp>
      <p:pic>
        <p:nvPicPr>
          <p:cNvPr id="4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7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reerspages.com/wp-content/uploads/2015/03/questions-and-answer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90" cy="70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9530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Karen Wons, MS, RN, CNE </a:t>
            </a:r>
            <a:r>
              <a:rPr lang="en-US" sz="2800" dirty="0" smtClean="0">
                <a:hlinkClick r:id="rId4"/>
              </a:rPr>
              <a:t>kwons@ccbcmd.edu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443-840-2820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1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8391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Background for ATB model</a:t>
            </a:r>
          </a:p>
          <a:p>
            <a:endParaRPr lang="en-US" sz="2800" dirty="0"/>
          </a:p>
          <a:p>
            <a:r>
              <a:rPr lang="en-US" sz="2800" dirty="0" smtClean="0"/>
              <a:t>Goals </a:t>
            </a:r>
            <a:r>
              <a:rPr lang="en-US" sz="2800" dirty="0"/>
              <a:t>for NSP II 17- 102</a:t>
            </a:r>
          </a:p>
          <a:p>
            <a:pPr marL="0" indent="0">
              <a:buNone/>
            </a:pPr>
            <a:r>
              <a:rPr lang="en-US" sz="2800" dirty="0"/>
              <a:t>    (July 2016 – June 2020)</a:t>
            </a:r>
          </a:p>
          <a:p>
            <a:endParaRPr lang="en-US" sz="2800" dirty="0" smtClean="0"/>
          </a:p>
          <a:p>
            <a:r>
              <a:rPr lang="en-US" sz="2800" dirty="0" smtClean="0"/>
              <a:t>Outcomes to date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05" y="353113"/>
            <a:ext cx="2514600" cy="65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nnovationinpractice.com/.a/6a00e54ef4f376883401b8d0b42aa9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276600" cy="40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ATB’s Launch Fall ‘12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828800"/>
            <a:ext cx="6400800" cy="4830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CCBC </a:t>
            </a:r>
            <a:r>
              <a:rPr lang="en-US" dirty="0" smtClean="0"/>
              <a:t>&amp; Towson </a:t>
            </a:r>
            <a:r>
              <a:rPr lang="en-US" dirty="0"/>
              <a:t>University (TU) </a:t>
            </a:r>
            <a:r>
              <a:rPr lang="en-US" dirty="0" smtClean="0"/>
              <a:t>developed ATB Option in 2011-2012</a:t>
            </a:r>
          </a:p>
          <a:p>
            <a:endParaRPr lang="en-US" sz="800" dirty="0" smtClean="0"/>
          </a:p>
          <a:p>
            <a:r>
              <a:rPr lang="en-US" dirty="0" smtClean="0"/>
              <a:t>First pilot class of 17 </a:t>
            </a:r>
            <a:r>
              <a:rPr lang="en-US" dirty="0" smtClean="0">
                <a:solidFill>
                  <a:srgbClr val="FF0000"/>
                </a:solidFill>
              </a:rPr>
              <a:t>began in fall 2012</a:t>
            </a:r>
          </a:p>
          <a:p>
            <a:pPr lvl="1"/>
            <a:r>
              <a:rPr lang="en-US" dirty="0" smtClean="0"/>
              <a:t>Classes taken at CCBC </a:t>
            </a:r>
            <a:r>
              <a:rPr lang="en-US" u="sng" dirty="0" smtClean="0"/>
              <a:t>and</a:t>
            </a:r>
            <a:r>
              <a:rPr lang="en-US" dirty="0" smtClean="0"/>
              <a:t> TU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degree in May, 2014</a:t>
            </a:r>
          </a:p>
          <a:p>
            <a:pPr lvl="1"/>
            <a:r>
              <a:rPr lang="en-US" dirty="0" smtClean="0"/>
              <a:t>Completed summer, fall terms at TU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BS degree in Dec, 2014</a:t>
            </a:r>
          </a:p>
          <a:p>
            <a:endParaRPr lang="en-US" sz="800" dirty="0" smtClean="0"/>
          </a:p>
          <a:p>
            <a:r>
              <a:rPr lang="en-US" dirty="0" err="1" smtClean="0"/>
              <a:t>Sp</a:t>
            </a:r>
            <a:r>
              <a:rPr lang="en-US" dirty="0" smtClean="0"/>
              <a:t> ‘13 CCBC awarded NSPII grant to expand the ATB option with other universities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4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ATB’s Expansion</a:t>
            </a:r>
            <a:br>
              <a:rPr lang="en-US" dirty="0" smtClean="0"/>
            </a:br>
            <a:r>
              <a:rPr lang="en-US" dirty="0" smtClean="0"/>
              <a:t>Four Partner Options by Fall ‘15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438400"/>
            <a:ext cx="6477000" cy="47855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Towson University (Pub) - F2F/online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Frostburg State U (Pub) - 100% online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r>
              <a:rPr lang="en-US" dirty="0" smtClean="0"/>
              <a:t>Stevenson University (</a:t>
            </a:r>
            <a:r>
              <a:rPr lang="en-US" dirty="0" err="1" smtClean="0"/>
              <a:t>Priv</a:t>
            </a:r>
            <a:r>
              <a:rPr lang="en-US" dirty="0" smtClean="0"/>
              <a:t>) -  blended 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r>
              <a:rPr lang="en-US" dirty="0" smtClean="0"/>
              <a:t>Notre Dame of MD University (</a:t>
            </a:r>
            <a:r>
              <a:rPr lang="en-US" dirty="0" err="1" smtClean="0"/>
              <a:t>Priv</a:t>
            </a:r>
            <a:r>
              <a:rPr lang="en-US" dirty="0" smtClean="0"/>
              <a:t>) - F2F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7170" name="Picture 2" descr="http://www.mesca.com/_template/images/partn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3329583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0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62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Dual </a:t>
            </a:r>
            <a:r>
              <a:rPr lang="en-US" dirty="0"/>
              <a:t>Enrollment </a:t>
            </a:r>
            <a:r>
              <a:rPr lang="en-US" dirty="0" smtClean="0"/>
              <a:t>ATB </a:t>
            </a:r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2358" y="1981200"/>
            <a:ext cx="8712248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6272284" y="31622"/>
            <a:ext cx="2457450" cy="2501899"/>
          </a:xfrm>
          <a:prstGeom prst="diamond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ED7D3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IOM GOAL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2020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kern="1200" dirty="0">
                <a:solidFill>
                  <a:srgbClr val="ED7D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kern="1200" dirty="0">
                <a:solidFill>
                  <a:srgbClr val="ED7D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80%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nurses will have BS degrees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6705600" y="1724025"/>
            <a:ext cx="45085" cy="942975"/>
          </a:xfrm>
          <a:prstGeom prst="ellipse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680045" y="2711449"/>
            <a:ext cx="108585" cy="371475"/>
          </a:xfrm>
          <a:prstGeom prst="triangle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680045" y="2605405"/>
            <a:ext cx="120015" cy="12319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008" y="2492919"/>
            <a:ext cx="8629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Key features: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Complete pre-</a:t>
            </a:r>
            <a:r>
              <a:rPr lang="en-US" sz="2400" dirty="0" err="1">
                <a:solidFill>
                  <a:schemeClr val="tx2"/>
                </a:solidFill>
              </a:rPr>
              <a:t>reqs</a:t>
            </a:r>
            <a:r>
              <a:rPr lang="en-US" sz="2400" dirty="0">
                <a:solidFill>
                  <a:schemeClr val="tx2"/>
                </a:solidFill>
              </a:rPr>
              <a:t> for </a:t>
            </a:r>
            <a:r>
              <a:rPr lang="en-US" sz="2400" b="1" u="sng" dirty="0">
                <a:solidFill>
                  <a:schemeClr val="tx2"/>
                </a:solidFill>
              </a:rPr>
              <a:t>both</a:t>
            </a:r>
            <a:r>
              <a:rPr lang="en-US" sz="2400" dirty="0">
                <a:solidFill>
                  <a:schemeClr val="tx2"/>
                </a:solidFill>
              </a:rPr>
              <a:t> A.S. and B.S. programs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Begin B.S. courses </a:t>
            </a:r>
            <a:r>
              <a:rPr lang="en-US" sz="2400" b="1" u="sng" dirty="0">
                <a:solidFill>
                  <a:schemeClr val="tx2"/>
                </a:solidFill>
              </a:rPr>
              <a:t>while</a:t>
            </a:r>
            <a:r>
              <a:rPr lang="en-US" sz="2400" dirty="0">
                <a:solidFill>
                  <a:schemeClr val="tx2"/>
                </a:solidFill>
              </a:rPr>
              <a:t> enrolled in ADN program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Reduce course repetition where possible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Year round attendance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Take NCLEX-RN upon A.S. degree completion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Begin work as RN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Articulation agreements – 30 credits awarded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Complete B.S. part time  </a:t>
            </a:r>
            <a:r>
              <a:rPr lang="en-US" sz="2400" b="1" u="sng" dirty="0">
                <a:solidFill>
                  <a:schemeClr val="tx2"/>
                </a:solidFill>
              </a:rPr>
              <a:t>within six months to one year</a:t>
            </a:r>
          </a:p>
          <a:p>
            <a:pPr marL="301943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3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92" y="2590800"/>
            <a:ext cx="8565107" cy="3450696"/>
          </a:xfrm>
        </p:spPr>
        <p:txBody>
          <a:bodyPr/>
          <a:lstStyle/>
          <a:p>
            <a:r>
              <a:rPr lang="en-US" dirty="0" smtClean="0"/>
              <a:t>Goal #1    Serve as a resource for other ATB partnerships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Goal #2    </a:t>
            </a:r>
            <a:r>
              <a:rPr lang="en-US" dirty="0"/>
              <a:t>ATB Mission:  </a:t>
            </a:r>
            <a:r>
              <a:rPr lang="en-US" dirty="0" smtClean="0"/>
              <a:t>by 2020 80</a:t>
            </a:r>
            <a:r>
              <a:rPr lang="en-US" dirty="0"/>
              <a:t>% of CCBC nursing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students connect </a:t>
            </a:r>
            <a:r>
              <a:rPr lang="en-US" dirty="0"/>
              <a:t>to BSN </a:t>
            </a:r>
            <a:r>
              <a:rPr lang="en-US" dirty="0" smtClean="0"/>
              <a:t>program before </a:t>
            </a:r>
            <a:r>
              <a:rPr lang="en-US" dirty="0"/>
              <a:t>graduation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Goals </a:t>
            </a:r>
            <a:r>
              <a:rPr lang="en-US" dirty="0"/>
              <a:t>for ATB – NSPII 17-102</a:t>
            </a:r>
            <a:br>
              <a:rPr lang="en-US" dirty="0"/>
            </a:br>
            <a:r>
              <a:rPr lang="en-US" sz="2200" dirty="0" smtClean="0"/>
              <a:t>( July 2016 – June 2020)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69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Goals </a:t>
            </a:r>
            <a:r>
              <a:rPr lang="en-US" dirty="0"/>
              <a:t>for ATB – NSPII 17-102</a:t>
            </a:r>
            <a:br>
              <a:rPr lang="en-US" dirty="0"/>
            </a:br>
            <a:r>
              <a:rPr lang="en-US" sz="2200" dirty="0" smtClean="0"/>
              <a:t>( July 2016 – June 2020)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06508" y="1746240"/>
            <a:ext cx="7335470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Expanded Pathways to the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BSN: 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ATB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1-2-3</a:t>
            </a:r>
          </a:p>
          <a:p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  Creating a Culture of Academic Progression</a:t>
            </a: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* = of entering Fundamentals cohort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7001489"/>
              </p:ext>
            </p:extLst>
          </p:nvPr>
        </p:nvGraphicFramePr>
        <p:xfrm>
          <a:off x="1084995" y="2614522"/>
          <a:ext cx="6974009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iamond 10"/>
          <p:cNvSpPr/>
          <p:nvPr/>
        </p:nvSpPr>
        <p:spPr>
          <a:xfrm>
            <a:off x="5867400" y="2842711"/>
            <a:ext cx="2970091" cy="2943400"/>
          </a:xfrm>
          <a:prstGeom prst="diamond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by 2020</a:t>
            </a:r>
          </a:p>
          <a:p>
            <a:pPr algn="ctr"/>
            <a:r>
              <a:rPr lang="en-US" sz="3600" u="sng" dirty="0" smtClean="0">
                <a:solidFill>
                  <a:schemeClr val="accent2"/>
                </a:solidFill>
              </a:rPr>
              <a:t>&gt;</a:t>
            </a:r>
            <a:r>
              <a:rPr lang="en-US" sz="3600" dirty="0" smtClean="0">
                <a:solidFill>
                  <a:schemeClr val="accent2"/>
                </a:solidFill>
              </a:rPr>
              <a:t> 80%</a:t>
            </a:r>
          </a:p>
          <a:p>
            <a:pPr algn="ctr"/>
            <a:r>
              <a:rPr lang="en-US" dirty="0">
                <a:latin typeface="Arial Narrow" panose="020B0606020202030204" pitchFamily="34" charset="0"/>
              </a:rPr>
              <a:t>o</a:t>
            </a:r>
            <a:r>
              <a:rPr lang="en-US" dirty="0" smtClean="0">
                <a:latin typeface="Arial Narrow" panose="020B0606020202030204" pitchFamily="34" charset="0"/>
              </a:rPr>
              <a:t>f CCBC’s ADN students connect to BSN program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9400" y="5059980"/>
            <a:ext cx="45719" cy="10132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6574059" y="5941295"/>
            <a:ext cx="156400" cy="611905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571497" y="6000137"/>
            <a:ext cx="161524" cy="16474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85800"/>
            <a:ext cx="7772400" cy="1780108"/>
          </a:xfrm>
        </p:spPr>
        <p:txBody>
          <a:bodyPr/>
          <a:lstStyle/>
          <a:p>
            <a:r>
              <a:rPr lang="en-US" dirty="0" smtClean="0"/>
              <a:t>ATB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743200"/>
            <a:ext cx="6400800" cy="14732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Faculty Resource Website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Enrollment Trends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Access for Qualified Students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Student Diversity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BSNs Produced</a:t>
            </a:r>
          </a:p>
        </p:txBody>
      </p:sp>
    </p:spTree>
    <p:extLst>
      <p:ext uri="{BB962C8B-B14F-4D97-AF65-F5344CB8AC3E}">
        <p14:creationId xmlns:p14="http://schemas.microsoft.com/office/powerpoint/2010/main" val="14901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6246</TotalTime>
  <Words>848</Words>
  <Application>Microsoft Office PowerPoint</Application>
  <PresentationFormat>On-screen Show (4:3)</PresentationFormat>
  <Paragraphs>206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           NSP II 17-102  Expanded Pathways to the BSN: ATB 1-2-3      </vt:lpstr>
      <vt:lpstr>Acknowledgements for ATB</vt:lpstr>
      <vt:lpstr>Introduction</vt:lpstr>
      <vt:lpstr>ATB’s Launch Fall ‘12</vt:lpstr>
      <vt:lpstr>ATB’s Expansion Four Partner Options by Fall ‘15</vt:lpstr>
      <vt:lpstr> Dual Enrollment ATB Model</vt:lpstr>
      <vt:lpstr>Major Goals for ATB – NSPII 17-102 ( July 2016 – June 2020)</vt:lpstr>
      <vt:lpstr>Major Goals for ATB – NSPII 17-102 ( July 2016 – June 2020)</vt:lpstr>
      <vt:lpstr>ATB Outcomes</vt:lpstr>
      <vt:lpstr>Goal # 1 - Met</vt:lpstr>
      <vt:lpstr>  ATB 1.0 Option </vt:lpstr>
      <vt:lpstr>Fall Trending ATB – Non-ATB</vt:lpstr>
      <vt:lpstr>Spring Trending ATB – Non-ATB</vt:lpstr>
      <vt:lpstr>ATB 2.0 Enrollment</vt:lpstr>
      <vt:lpstr>ATB 3.0 Connection to RN to BSN</vt:lpstr>
      <vt:lpstr>Creating Access to BSN for  Otherwise Qualified Students</vt:lpstr>
      <vt:lpstr>ATB vs National RN Diversity  Source National: AACN, 2014</vt:lpstr>
      <vt:lpstr>Overall CCBC ATB Graduation Rates </vt:lpstr>
      <vt:lpstr>ATB BSNs Projected to Snowball</vt:lpstr>
      <vt:lpstr>PowerPoint Presentation</vt:lpstr>
    </vt:vector>
  </TitlesOfParts>
  <Company>CCBC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Associate to Bachelor’s (ATB) Nursing Dual Degree Model: Benefits and Challenges of Earlier University Enrollment</dc:title>
  <dc:creator>Administrator</dc:creator>
  <cp:lastModifiedBy>Kimberly Ford</cp:lastModifiedBy>
  <cp:revision>138</cp:revision>
  <dcterms:created xsi:type="dcterms:W3CDTF">2015-04-20T01:08:20Z</dcterms:created>
  <dcterms:modified xsi:type="dcterms:W3CDTF">2018-06-26T20:53:17Z</dcterms:modified>
</cp:coreProperties>
</file>