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notesMasterIdLst>
    <p:notesMasterId r:id="rId45"/>
  </p:notesMasterIdLst>
  <p:handoutMasterIdLst>
    <p:handoutMasterId r:id="rId46"/>
  </p:handoutMasterIdLst>
  <p:sldIdLst>
    <p:sldId id="256" r:id="rId2"/>
    <p:sldId id="259" r:id="rId3"/>
    <p:sldId id="257" r:id="rId4"/>
    <p:sldId id="291" r:id="rId5"/>
    <p:sldId id="261" r:id="rId6"/>
    <p:sldId id="281" r:id="rId7"/>
    <p:sldId id="266" r:id="rId8"/>
    <p:sldId id="258" r:id="rId9"/>
    <p:sldId id="260" r:id="rId10"/>
    <p:sldId id="262" r:id="rId11"/>
    <p:sldId id="263" r:id="rId12"/>
    <p:sldId id="264" r:id="rId13"/>
    <p:sldId id="274" r:id="rId14"/>
    <p:sldId id="277" r:id="rId15"/>
    <p:sldId id="273" r:id="rId16"/>
    <p:sldId id="275" r:id="rId17"/>
    <p:sldId id="297" r:id="rId18"/>
    <p:sldId id="278" r:id="rId19"/>
    <p:sldId id="280" r:id="rId20"/>
    <p:sldId id="279" r:id="rId21"/>
    <p:sldId id="285" r:id="rId22"/>
    <p:sldId id="269" r:id="rId23"/>
    <p:sldId id="265" r:id="rId24"/>
    <p:sldId id="270" r:id="rId25"/>
    <p:sldId id="282" r:id="rId26"/>
    <p:sldId id="276" r:id="rId27"/>
    <p:sldId id="271" r:id="rId28"/>
    <p:sldId id="267" r:id="rId29"/>
    <p:sldId id="268" r:id="rId30"/>
    <p:sldId id="295" r:id="rId31"/>
    <p:sldId id="294" r:id="rId32"/>
    <p:sldId id="293" r:id="rId33"/>
    <p:sldId id="292" r:id="rId34"/>
    <p:sldId id="296" r:id="rId35"/>
    <p:sldId id="290" r:id="rId36"/>
    <p:sldId id="272" r:id="rId37"/>
    <p:sldId id="286" r:id="rId38"/>
    <p:sldId id="289" r:id="rId39"/>
    <p:sldId id="287" r:id="rId40"/>
    <p:sldId id="283" r:id="rId41"/>
    <p:sldId id="284" r:id="rId42"/>
    <p:sldId id="298" r:id="rId43"/>
    <p:sldId id="299" r:id="rId4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3A2E1-B780-4E0F-A3A8-BABE892D4009}" type="doc">
      <dgm:prSet loTypeId="urn:microsoft.com/office/officeart/2005/8/layout/pyramid1" loCatId="pyramid" qsTypeId="urn:microsoft.com/office/officeart/2005/8/quickstyle/simple1" qsCatId="simple" csTypeId="urn:microsoft.com/office/officeart/2005/8/colors/colorful5" csCatId="colorful" phldr="1"/>
      <dgm:spPr/>
    </dgm:pt>
    <dgm:pt modelId="{3AA940BC-2434-4626-8679-16C6778E4263}">
      <dgm:prSet phldrT="[Text]" custT="1"/>
      <dgm:spPr>
        <a:xfrm>
          <a:off x="1729370" y="0"/>
          <a:ext cx="1152913" cy="1173347"/>
        </a:xfrm>
        <a:solidFill>
          <a:schemeClr val="tx2"/>
        </a:solidFill>
      </dgm:spPr>
      <dgm:t>
        <a:bodyPr/>
        <a:lstStyle/>
        <a:p>
          <a:endParaRPr lang="en-US" sz="1800" b="1" dirty="0">
            <a:solidFill>
              <a:schemeClr val="bg1"/>
            </a:solidFill>
            <a:latin typeface="Calibri"/>
            <a:ea typeface="+mn-ea"/>
            <a:cs typeface="+mn-cs"/>
          </a:endParaRPr>
        </a:p>
      </dgm:t>
    </dgm:pt>
    <dgm:pt modelId="{89177086-0817-4F79-8044-FDA04408430B}" type="parTrans" cxnId="{61EDD78D-09BF-4DB0-AA93-6CE383059F6A}">
      <dgm:prSet/>
      <dgm:spPr/>
      <dgm:t>
        <a:bodyPr/>
        <a:lstStyle/>
        <a:p>
          <a:endParaRPr lang="en-US" sz="4800" b="1">
            <a:solidFill>
              <a:schemeClr val="bg1"/>
            </a:solidFill>
          </a:endParaRPr>
        </a:p>
      </dgm:t>
    </dgm:pt>
    <dgm:pt modelId="{C0D185AC-CAC9-47D2-B63C-7CE4B5E66FB3}" type="sibTrans" cxnId="{61EDD78D-09BF-4DB0-AA93-6CE383059F6A}">
      <dgm:prSet/>
      <dgm:spPr/>
      <dgm:t>
        <a:bodyPr/>
        <a:lstStyle/>
        <a:p>
          <a:endParaRPr lang="en-US" sz="4800" b="1">
            <a:solidFill>
              <a:schemeClr val="bg1"/>
            </a:solidFill>
          </a:endParaRPr>
        </a:p>
      </dgm:t>
    </dgm:pt>
    <dgm:pt modelId="{CD8D892E-F360-4DCD-ABB0-66FD6F2AA4B8}">
      <dgm:prSet phldrT="[Text]" custT="1"/>
      <dgm:spPr>
        <a:xfrm>
          <a:off x="0" y="3520043"/>
          <a:ext cx="4611655" cy="1173347"/>
        </a:xfrm>
        <a:solidFill>
          <a:srgbClr val="002060"/>
        </a:solidFill>
      </dgm:spPr>
      <dgm:t>
        <a:bodyPr/>
        <a:lstStyle/>
        <a:p>
          <a:pPr marL="0" algn="ctr" defTabSz="457200" rtl="0" eaLnBrk="1" latinLnBrk="0" hangingPunct="1"/>
          <a:r>
            <a:rPr lang="en-US" sz="1800" b="1" kern="1200" dirty="0">
              <a:solidFill>
                <a:schemeClr val="bg1"/>
              </a:solidFill>
              <a:latin typeface="+mn-lt"/>
              <a:ea typeface="+mn-ea"/>
              <a:cs typeface="+mn-cs"/>
            </a:rPr>
            <a:t>Healthy</a:t>
          </a:r>
        </a:p>
      </dgm:t>
    </dgm:pt>
    <dgm:pt modelId="{3AF3D275-B14F-4E93-A4AE-C6F31D4A48AC}" type="parTrans" cxnId="{E779E030-B832-4F8B-A897-BD2A443917B5}">
      <dgm:prSet/>
      <dgm:spPr/>
      <dgm:t>
        <a:bodyPr/>
        <a:lstStyle/>
        <a:p>
          <a:endParaRPr lang="en-US" sz="4800" b="1">
            <a:solidFill>
              <a:schemeClr val="bg1"/>
            </a:solidFill>
          </a:endParaRPr>
        </a:p>
      </dgm:t>
    </dgm:pt>
    <dgm:pt modelId="{1D0CE977-CF2F-4E1C-A3FB-E280C0958392}" type="sibTrans" cxnId="{E779E030-B832-4F8B-A897-BD2A443917B5}">
      <dgm:prSet/>
      <dgm:spPr/>
      <dgm:t>
        <a:bodyPr/>
        <a:lstStyle/>
        <a:p>
          <a:endParaRPr lang="en-US" sz="4800" b="1">
            <a:solidFill>
              <a:schemeClr val="bg1"/>
            </a:solidFill>
          </a:endParaRPr>
        </a:p>
      </dgm:t>
    </dgm:pt>
    <dgm:pt modelId="{DA891E70-7FC3-4CB8-94F7-55E423283F5E}">
      <dgm:prSet phldrT="[Text]" custT="1"/>
      <dgm:spPr>
        <a:xfrm>
          <a:off x="576456" y="2346695"/>
          <a:ext cx="3458741" cy="1173347"/>
        </a:xfrm>
        <a:solidFill>
          <a:schemeClr val="tx2">
            <a:lumMod val="60000"/>
            <a:lumOff val="40000"/>
          </a:schemeClr>
        </a:solidFill>
      </dgm:spPr>
      <dgm:t>
        <a:bodyPr/>
        <a:lstStyle/>
        <a:p>
          <a:pPr marL="0" algn="ctr" defTabSz="457200" rtl="0" eaLnBrk="1" latinLnBrk="0" hangingPunct="1"/>
          <a:r>
            <a:rPr lang="en-US" sz="1600" b="1" kern="1200" dirty="0">
              <a:solidFill>
                <a:schemeClr val="bg1"/>
              </a:solidFill>
              <a:latin typeface="+mn-lt"/>
              <a:ea typeface="+mn-ea"/>
              <a:cs typeface="+mn-cs"/>
            </a:rPr>
            <a:t>Chronically ill but under control</a:t>
          </a:r>
        </a:p>
      </dgm:t>
    </dgm:pt>
    <dgm:pt modelId="{5AC7E70F-F389-4E32-81AB-FF23072EA6B1}" type="parTrans" cxnId="{E4C196CA-82A8-4149-BF4C-563E19EC53D0}">
      <dgm:prSet/>
      <dgm:spPr/>
      <dgm:t>
        <a:bodyPr/>
        <a:lstStyle/>
        <a:p>
          <a:endParaRPr lang="en-US" sz="4800" b="1">
            <a:solidFill>
              <a:schemeClr val="bg1"/>
            </a:solidFill>
          </a:endParaRPr>
        </a:p>
      </dgm:t>
    </dgm:pt>
    <dgm:pt modelId="{5E28947B-6458-424A-A853-FB3F8CF177C5}" type="sibTrans" cxnId="{E4C196CA-82A8-4149-BF4C-563E19EC53D0}">
      <dgm:prSet/>
      <dgm:spPr/>
      <dgm:t>
        <a:bodyPr/>
        <a:lstStyle/>
        <a:p>
          <a:endParaRPr lang="en-US" sz="4800" b="1">
            <a:solidFill>
              <a:schemeClr val="bg1"/>
            </a:solidFill>
          </a:endParaRPr>
        </a:p>
      </dgm:t>
    </dgm:pt>
    <dgm:pt modelId="{3D242967-94AC-400A-AA8D-9AA561A9A3C1}">
      <dgm:prSet phldrT="[Text]" custT="1"/>
      <dgm:spPr>
        <a:xfrm>
          <a:off x="1152913" y="1173347"/>
          <a:ext cx="2305827" cy="1173347"/>
        </a:xfrm>
        <a:solidFill>
          <a:schemeClr val="tx2">
            <a:lumMod val="60000"/>
            <a:lumOff val="40000"/>
          </a:schemeClr>
        </a:solidFill>
      </dgm:spPr>
      <dgm:t>
        <a:bodyPr/>
        <a:lstStyle/>
        <a:p>
          <a:endParaRPr lang="en-US" sz="1800" b="1" dirty="0">
            <a:solidFill>
              <a:schemeClr val="bg1"/>
            </a:solidFill>
            <a:latin typeface="Calibri"/>
            <a:ea typeface="+mn-ea"/>
            <a:cs typeface="+mn-cs"/>
          </a:endParaRPr>
        </a:p>
      </dgm:t>
    </dgm:pt>
    <dgm:pt modelId="{3FBE186E-9398-4F51-8D12-42AFE8BFA16C}" type="sibTrans" cxnId="{793F4DE3-417F-4EFB-8C4F-19A7F012AEB0}">
      <dgm:prSet/>
      <dgm:spPr/>
      <dgm:t>
        <a:bodyPr/>
        <a:lstStyle/>
        <a:p>
          <a:endParaRPr lang="en-US" sz="4800" b="1">
            <a:solidFill>
              <a:schemeClr val="bg1"/>
            </a:solidFill>
          </a:endParaRPr>
        </a:p>
      </dgm:t>
    </dgm:pt>
    <dgm:pt modelId="{BC3AE585-FA12-46DB-A3CC-27CDAB4528C5}" type="parTrans" cxnId="{793F4DE3-417F-4EFB-8C4F-19A7F012AEB0}">
      <dgm:prSet/>
      <dgm:spPr/>
      <dgm:t>
        <a:bodyPr/>
        <a:lstStyle/>
        <a:p>
          <a:endParaRPr lang="en-US" sz="4800" b="1">
            <a:solidFill>
              <a:schemeClr val="bg1"/>
            </a:solidFill>
          </a:endParaRPr>
        </a:p>
      </dgm:t>
    </dgm:pt>
    <dgm:pt modelId="{64D7BA3C-5F9C-4125-A208-4DB121720508}" type="pres">
      <dgm:prSet presAssocID="{E1D3A2E1-B780-4E0F-A3A8-BABE892D4009}" presName="Name0" presStyleCnt="0">
        <dgm:presLayoutVars>
          <dgm:dir/>
          <dgm:animLvl val="lvl"/>
          <dgm:resizeHandles val="exact"/>
        </dgm:presLayoutVars>
      </dgm:prSet>
      <dgm:spPr/>
    </dgm:pt>
    <dgm:pt modelId="{F8383DFF-BDC5-46D1-8067-F9DEDD057EA3}" type="pres">
      <dgm:prSet presAssocID="{3AA940BC-2434-4626-8679-16C6778E4263}" presName="Name8" presStyleCnt="0"/>
      <dgm:spPr/>
    </dgm:pt>
    <dgm:pt modelId="{B7A2BD3B-0467-4B53-9EC9-E39BED79B133}" type="pres">
      <dgm:prSet presAssocID="{3AA940BC-2434-4626-8679-16C6778E4263}" presName="level" presStyleLbl="node1" presStyleIdx="0" presStyleCnt="4" custLinFactNeighborX="258" custLinFactNeighborY="-2643">
        <dgm:presLayoutVars>
          <dgm:chMax val="1"/>
          <dgm:bulletEnabled val="1"/>
        </dgm:presLayoutVars>
      </dgm:prSet>
      <dgm:spPr>
        <a:prstGeom prst="trapezoid">
          <a:avLst>
            <a:gd name="adj" fmla="val 50000"/>
          </a:avLst>
        </a:prstGeom>
      </dgm:spPr>
      <dgm:t>
        <a:bodyPr/>
        <a:lstStyle/>
        <a:p>
          <a:endParaRPr lang="en-US"/>
        </a:p>
      </dgm:t>
    </dgm:pt>
    <dgm:pt modelId="{6DA2F3AE-E350-4F16-A010-93D13F40FC0C}" type="pres">
      <dgm:prSet presAssocID="{3AA940BC-2434-4626-8679-16C6778E4263}" presName="levelTx" presStyleLbl="revTx" presStyleIdx="0" presStyleCnt="0">
        <dgm:presLayoutVars>
          <dgm:chMax val="1"/>
          <dgm:bulletEnabled val="1"/>
        </dgm:presLayoutVars>
      </dgm:prSet>
      <dgm:spPr/>
      <dgm:t>
        <a:bodyPr/>
        <a:lstStyle/>
        <a:p>
          <a:endParaRPr lang="en-US"/>
        </a:p>
      </dgm:t>
    </dgm:pt>
    <dgm:pt modelId="{735F9974-55FF-4834-A0A2-732F0CB24723}" type="pres">
      <dgm:prSet presAssocID="{3D242967-94AC-400A-AA8D-9AA561A9A3C1}" presName="Name8" presStyleCnt="0"/>
      <dgm:spPr/>
    </dgm:pt>
    <dgm:pt modelId="{E614C8A0-699E-4260-B2EB-8855771A5AE6}" type="pres">
      <dgm:prSet presAssocID="{3D242967-94AC-400A-AA8D-9AA561A9A3C1}" presName="level" presStyleLbl="node1" presStyleIdx="1" presStyleCnt="4">
        <dgm:presLayoutVars>
          <dgm:chMax val="1"/>
          <dgm:bulletEnabled val="1"/>
        </dgm:presLayoutVars>
      </dgm:prSet>
      <dgm:spPr>
        <a:prstGeom prst="trapezoid">
          <a:avLst>
            <a:gd name="adj" fmla="val 49129"/>
          </a:avLst>
        </a:prstGeom>
      </dgm:spPr>
      <dgm:t>
        <a:bodyPr/>
        <a:lstStyle/>
        <a:p>
          <a:endParaRPr lang="en-US"/>
        </a:p>
      </dgm:t>
    </dgm:pt>
    <dgm:pt modelId="{5FB5E5F6-6C95-4D13-BA77-C50A05DB78CF}" type="pres">
      <dgm:prSet presAssocID="{3D242967-94AC-400A-AA8D-9AA561A9A3C1}" presName="levelTx" presStyleLbl="revTx" presStyleIdx="0" presStyleCnt="0">
        <dgm:presLayoutVars>
          <dgm:chMax val="1"/>
          <dgm:bulletEnabled val="1"/>
        </dgm:presLayoutVars>
      </dgm:prSet>
      <dgm:spPr/>
      <dgm:t>
        <a:bodyPr/>
        <a:lstStyle/>
        <a:p>
          <a:endParaRPr lang="en-US"/>
        </a:p>
      </dgm:t>
    </dgm:pt>
    <dgm:pt modelId="{E2AE5337-1A4F-4259-83EE-277F9F0D09C3}" type="pres">
      <dgm:prSet presAssocID="{DA891E70-7FC3-4CB8-94F7-55E423283F5E}" presName="Name8" presStyleCnt="0"/>
      <dgm:spPr/>
    </dgm:pt>
    <dgm:pt modelId="{EE7D0671-605C-4DA4-9F48-BD832D301675}" type="pres">
      <dgm:prSet presAssocID="{DA891E70-7FC3-4CB8-94F7-55E423283F5E}" presName="level" presStyleLbl="node1" presStyleIdx="2" presStyleCnt="4">
        <dgm:presLayoutVars>
          <dgm:chMax val="1"/>
          <dgm:bulletEnabled val="1"/>
        </dgm:presLayoutVars>
      </dgm:prSet>
      <dgm:spPr>
        <a:prstGeom prst="trapezoid">
          <a:avLst>
            <a:gd name="adj" fmla="val 49129"/>
          </a:avLst>
        </a:prstGeom>
      </dgm:spPr>
      <dgm:t>
        <a:bodyPr/>
        <a:lstStyle/>
        <a:p>
          <a:endParaRPr lang="en-US"/>
        </a:p>
      </dgm:t>
    </dgm:pt>
    <dgm:pt modelId="{C3AFFCE3-8B24-4FB4-A480-47794CFB99DB}" type="pres">
      <dgm:prSet presAssocID="{DA891E70-7FC3-4CB8-94F7-55E423283F5E}" presName="levelTx" presStyleLbl="revTx" presStyleIdx="0" presStyleCnt="0">
        <dgm:presLayoutVars>
          <dgm:chMax val="1"/>
          <dgm:bulletEnabled val="1"/>
        </dgm:presLayoutVars>
      </dgm:prSet>
      <dgm:spPr/>
      <dgm:t>
        <a:bodyPr/>
        <a:lstStyle/>
        <a:p>
          <a:endParaRPr lang="en-US"/>
        </a:p>
      </dgm:t>
    </dgm:pt>
    <dgm:pt modelId="{2783B27A-109E-4788-8CEB-5D34ED055149}" type="pres">
      <dgm:prSet presAssocID="{CD8D892E-F360-4DCD-ABB0-66FD6F2AA4B8}" presName="Name8" presStyleCnt="0"/>
      <dgm:spPr/>
    </dgm:pt>
    <dgm:pt modelId="{46C24DCD-9627-44FA-AC14-6BCD268F7BC1}" type="pres">
      <dgm:prSet presAssocID="{CD8D892E-F360-4DCD-ABB0-66FD6F2AA4B8}" presName="level" presStyleLbl="node1" presStyleIdx="3" presStyleCnt="4">
        <dgm:presLayoutVars>
          <dgm:chMax val="1"/>
          <dgm:bulletEnabled val="1"/>
        </dgm:presLayoutVars>
      </dgm:prSet>
      <dgm:spPr>
        <a:prstGeom prst="trapezoid">
          <a:avLst>
            <a:gd name="adj" fmla="val 49129"/>
          </a:avLst>
        </a:prstGeom>
      </dgm:spPr>
      <dgm:t>
        <a:bodyPr/>
        <a:lstStyle/>
        <a:p>
          <a:endParaRPr lang="en-US"/>
        </a:p>
      </dgm:t>
    </dgm:pt>
    <dgm:pt modelId="{0B998D7E-B59F-4574-B934-B0A97FD5899E}" type="pres">
      <dgm:prSet presAssocID="{CD8D892E-F360-4DCD-ABB0-66FD6F2AA4B8}" presName="levelTx" presStyleLbl="revTx" presStyleIdx="0" presStyleCnt="0">
        <dgm:presLayoutVars>
          <dgm:chMax val="1"/>
          <dgm:bulletEnabled val="1"/>
        </dgm:presLayoutVars>
      </dgm:prSet>
      <dgm:spPr/>
      <dgm:t>
        <a:bodyPr/>
        <a:lstStyle/>
        <a:p>
          <a:endParaRPr lang="en-US"/>
        </a:p>
      </dgm:t>
    </dgm:pt>
  </dgm:ptLst>
  <dgm:cxnLst>
    <dgm:cxn modelId="{793F4DE3-417F-4EFB-8C4F-19A7F012AEB0}" srcId="{E1D3A2E1-B780-4E0F-A3A8-BABE892D4009}" destId="{3D242967-94AC-400A-AA8D-9AA561A9A3C1}" srcOrd="1" destOrd="0" parTransId="{BC3AE585-FA12-46DB-A3CC-27CDAB4528C5}" sibTransId="{3FBE186E-9398-4F51-8D12-42AFE8BFA16C}"/>
    <dgm:cxn modelId="{F741A979-0FBE-4A1B-A302-48FDAF124D48}" type="presOf" srcId="{CD8D892E-F360-4DCD-ABB0-66FD6F2AA4B8}" destId="{0B998D7E-B59F-4574-B934-B0A97FD5899E}" srcOrd="1" destOrd="0" presId="urn:microsoft.com/office/officeart/2005/8/layout/pyramid1"/>
    <dgm:cxn modelId="{E4C196CA-82A8-4149-BF4C-563E19EC53D0}" srcId="{E1D3A2E1-B780-4E0F-A3A8-BABE892D4009}" destId="{DA891E70-7FC3-4CB8-94F7-55E423283F5E}" srcOrd="2" destOrd="0" parTransId="{5AC7E70F-F389-4E32-81AB-FF23072EA6B1}" sibTransId="{5E28947B-6458-424A-A853-FB3F8CF177C5}"/>
    <dgm:cxn modelId="{61EDD78D-09BF-4DB0-AA93-6CE383059F6A}" srcId="{E1D3A2E1-B780-4E0F-A3A8-BABE892D4009}" destId="{3AA940BC-2434-4626-8679-16C6778E4263}" srcOrd="0" destOrd="0" parTransId="{89177086-0817-4F79-8044-FDA04408430B}" sibTransId="{C0D185AC-CAC9-47D2-B63C-7CE4B5E66FB3}"/>
    <dgm:cxn modelId="{B29E4C3A-81F9-4993-9BB6-D819B26F27CE}" type="presOf" srcId="{DA891E70-7FC3-4CB8-94F7-55E423283F5E}" destId="{EE7D0671-605C-4DA4-9F48-BD832D301675}" srcOrd="0" destOrd="0" presId="urn:microsoft.com/office/officeart/2005/8/layout/pyramid1"/>
    <dgm:cxn modelId="{C5D8822E-FD6E-4ACB-A71B-2E5A0BB68D8A}" type="presOf" srcId="{3D242967-94AC-400A-AA8D-9AA561A9A3C1}" destId="{5FB5E5F6-6C95-4D13-BA77-C50A05DB78CF}" srcOrd="1" destOrd="0" presId="urn:microsoft.com/office/officeart/2005/8/layout/pyramid1"/>
    <dgm:cxn modelId="{19ADF614-780D-4108-995A-29A6DBB862FE}" type="presOf" srcId="{3D242967-94AC-400A-AA8D-9AA561A9A3C1}" destId="{E614C8A0-699E-4260-B2EB-8855771A5AE6}" srcOrd="0" destOrd="0" presId="urn:microsoft.com/office/officeart/2005/8/layout/pyramid1"/>
    <dgm:cxn modelId="{2E3968F0-48FE-4309-BD82-3C9AC6B2B007}" type="presOf" srcId="{E1D3A2E1-B780-4E0F-A3A8-BABE892D4009}" destId="{64D7BA3C-5F9C-4125-A208-4DB121720508}" srcOrd="0" destOrd="0" presId="urn:microsoft.com/office/officeart/2005/8/layout/pyramid1"/>
    <dgm:cxn modelId="{266F44BD-207A-4A5C-9AB4-B26834810964}" type="presOf" srcId="{CD8D892E-F360-4DCD-ABB0-66FD6F2AA4B8}" destId="{46C24DCD-9627-44FA-AC14-6BCD268F7BC1}" srcOrd="0" destOrd="0" presId="urn:microsoft.com/office/officeart/2005/8/layout/pyramid1"/>
    <dgm:cxn modelId="{A67C6016-828D-4A4A-8A24-0A133406D371}" type="presOf" srcId="{3AA940BC-2434-4626-8679-16C6778E4263}" destId="{B7A2BD3B-0467-4B53-9EC9-E39BED79B133}" srcOrd="0" destOrd="0" presId="urn:microsoft.com/office/officeart/2005/8/layout/pyramid1"/>
    <dgm:cxn modelId="{A5D1F007-EA3B-4567-96D1-F8F6A108FB3A}" type="presOf" srcId="{3AA940BC-2434-4626-8679-16C6778E4263}" destId="{6DA2F3AE-E350-4F16-A010-93D13F40FC0C}" srcOrd="1" destOrd="0" presId="urn:microsoft.com/office/officeart/2005/8/layout/pyramid1"/>
    <dgm:cxn modelId="{72A1FF01-2117-487E-9228-A283EB651D5E}" type="presOf" srcId="{DA891E70-7FC3-4CB8-94F7-55E423283F5E}" destId="{C3AFFCE3-8B24-4FB4-A480-47794CFB99DB}" srcOrd="1" destOrd="0" presId="urn:microsoft.com/office/officeart/2005/8/layout/pyramid1"/>
    <dgm:cxn modelId="{E779E030-B832-4F8B-A897-BD2A443917B5}" srcId="{E1D3A2E1-B780-4E0F-A3A8-BABE892D4009}" destId="{CD8D892E-F360-4DCD-ABB0-66FD6F2AA4B8}" srcOrd="3" destOrd="0" parTransId="{3AF3D275-B14F-4E93-A4AE-C6F31D4A48AC}" sibTransId="{1D0CE977-CF2F-4E1C-A3FB-E280C0958392}"/>
    <dgm:cxn modelId="{AF58485F-74A0-4379-ADBB-2FA6C01564E3}" type="presParOf" srcId="{64D7BA3C-5F9C-4125-A208-4DB121720508}" destId="{F8383DFF-BDC5-46D1-8067-F9DEDD057EA3}" srcOrd="0" destOrd="0" presId="urn:microsoft.com/office/officeart/2005/8/layout/pyramid1"/>
    <dgm:cxn modelId="{D312095A-3184-4AB4-A4BB-EA199C818B8C}" type="presParOf" srcId="{F8383DFF-BDC5-46D1-8067-F9DEDD057EA3}" destId="{B7A2BD3B-0467-4B53-9EC9-E39BED79B133}" srcOrd="0" destOrd="0" presId="urn:microsoft.com/office/officeart/2005/8/layout/pyramid1"/>
    <dgm:cxn modelId="{2CB9F581-1858-470F-A626-71B9E0A85019}" type="presParOf" srcId="{F8383DFF-BDC5-46D1-8067-F9DEDD057EA3}" destId="{6DA2F3AE-E350-4F16-A010-93D13F40FC0C}" srcOrd="1" destOrd="0" presId="urn:microsoft.com/office/officeart/2005/8/layout/pyramid1"/>
    <dgm:cxn modelId="{D14D1280-8726-43EC-9659-B55D2C39628F}" type="presParOf" srcId="{64D7BA3C-5F9C-4125-A208-4DB121720508}" destId="{735F9974-55FF-4834-A0A2-732F0CB24723}" srcOrd="1" destOrd="0" presId="urn:microsoft.com/office/officeart/2005/8/layout/pyramid1"/>
    <dgm:cxn modelId="{70E32CB4-6EE5-4464-966E-A5977B32E10E}" type="presParOf" srcId="{735F9974-55FF-4834-A0A2-732F0CB24723}" destId="{E614C8A0-699E-4260-B2EB-8855771A5AE6}" srcOrd="0" destOrd="0" presId="urn:microsoft.com/office/officeart/2005/8/layout/pyramid1"/>
    <dgm:cxn modelId="{97860C0F-CC5E-4012-89DB-C4DDD3F4C9BD}" type="presParOf" srcId="{735F9974-55FF-4834-A0A2-732F0CB24723}" destId="{5FB5E5F6-6C95-4D13-BA77-C50A05DB78CF}" srcOrd="1" destOrd="0" presId="urn:microsoft.com/office/officeart/2005/8/layout/pyramid1"/>
    <dgm:cxn modelId="{3548FB15-F536-424F-BD68-46E3DFA818F8}" type="presParOf" srcId="{64D7BA3C-5F9C-4125-A208-4DB121720508}" destId="{E2AE5337-1A4F-4259-83EE-277F9F0D09C3}" srcOrd="2" destOrd="0" presId="urn:microsoft.com/office/officeart/2005/8/layout/pyramid1"/>
    <dgm:cxn modelId="{D79FDE19-066E-4FD2-BAD6-2D8F9019875B}" type="presParOf" srcId="{E2AE5337-1A4F-4259-83EE-277F9F0D09C3}" destId="{EE7D0671-605C-4DA4-9F48-BD832D301675}" srcOrd="0" destOrd="0" presId="urn:microsoft.com/office/officeart/2005/8/layout/pyramid1"/>
    <dgm:cxn modelId="{82B15B84-4B8D-43BB-979A-B67B32F0281A}" type="presParOf" srcId="{E2AE5337-1A4F-4259-83EE-277F9F0D09C3}" destId="{C3AFFCE3-8B24-4FB4-A480-47794CFB99DB}" srcOrd="1" destOrd="0" presId="urn:microsoft.com/office/officeart/2005/8/layout/pyramid1"/>
    <dgm:cxn modelId="{2FF87332-D8E5-4C39-880F-23E9DBA469C8}" type="presParOf" srcId="{64D7BA3C-5F9C-4125-A208-4DB121720508}" destId="{2783B27A-109E-4788-8CEB-5D34ED055149}" srcOrd="3" destOrd="0" presId="urn:microsoft.com/office/officeart/2005/8/layout/pyramid1"/>
    <dgm:cxn modelId="{BA5ED2A5-FAAF-463B-8CDE-1D01BD8BACE6}" type="presParOf" srcId="{2783B27A-109E-4788-8CEB-5D34ED055149}" destId="{46C24DCD-9627-44FA-AC14-6BCD268F7BC1}" srcOrd="0" destOrd="0" presId="urn:microsoft.com/office/officeart/2005/8/layout/pyramid1"/>
    <dgm:cxn modelId="{657DC33C-7B2F-413C-AC1B-7F0301D440BF}" type="presParOf" srcId="{2783B27A-109E-4788-8CEB-5D34ED055149}" destId="{0B998D7E-B59F-4574-B934-B0A97FD5899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BF4BF358-B879-419D-8334-25D0A0867305}" type="datetimeFigureOut">
              <a:rPr lang="en-US" smtClean="0"/>
              <a:t>12/27/2016</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DC3531B-7237-42D3-AB72-19842055B26C}" type="slidenum">
              <a:rPr lang="en-US" smtClean="0"/>
              <a:t>‹#›</a:t>
            </a:fld>
            <a:endParaRPr lang="en-US"/>
          </a:p>
        </p:txBody>
      </p:sp>
    </p:spTree>
    <p:extLst>
      <p:ext uri="{BB962C8B-B14F-4D97-AF65-F5344CB8AC3E}">
        <p14:creationId xmlns:p14="http://schemas.microsoft.com/office/powerpoint/2010/main" val="2333351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1C883C4D-FDD9-43BF-8B27-67D28BE4C324}" type="datetimeFigureOut">
              <a:rPr lang="en-US" smtClean="0"/>
              <a:t>12/27/2016</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263F59A-D558-4AD9-AA7D-39FF9BAE9DF0}" type="slidenum">
              <a:rPr lang="en-US" smtClean="0"/>
              <a:t>‹#›</a:t>
            </a:fld>
            <a:endParaRPr lang="en-US"/>
          </a:p>
        </p:txBody>
      </p:sp>
    </p:spTree>
    <p:extLst>
      <p:ext uri="{BB962C8B-B14F-4D97-AF65-F5344CB8AC3E}">
        <p14:creationId xmlns:p14="http://schemas.microsoft.com/office/powerpoint/2010/main" val="352265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63F59A-D558-4AD9-AA7D-39FF9BAE9DF0}" type="slidenum">
              <a:rPr lang="en-US" smtClean="0"/>
              <a:t>12</a:t>
            </a:fld>
            <a:endParaRPr lang="en-US"/>
          </a:p>
        </p:txBody>
      </p:sp>
    </p:spTree>
    <p:extLst>
      <p:ext uri="{BB962C8B-B14F-4D97-AF65-F5344CB8AC3E}">
        <p14:creationId xmlns:p14="http://schemas.microsoft.com/office/powerpoint/2010/main" val="272686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latin typeface="Cambria" panose="02040503050406030204" pitchFamily="18"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ＭＳ Ｐゴシック" panose="020B0600070205080204" pitchFamily="34" charset="-128"/>
              </a:defRPr>
            </a:lvl1pPr>
            <a:lvl2pPr marL="37982172" indent="-37524363">
              <a:defRPr>
                <a:solidFill>
                  <a:schemeClr val="tx1"/>
                </a:solidFill>
                <a:latin typeface="Gill Sans MT" panose="020B0502020104020203" pitchFamily="34" charset="0"/>
                <a:ea typeface="ＭＳ Ｐゴシック" panose="020B0600070205080204" pitchFamily="34" charset="-128"/>
              </a:defRPr>
            </a:lvl2pPr>
            <a:lvl3pPr>
              <a:defRPr>
                <a:solidFill>
                  <a:schemeClr val="tx1"/>
                </a:solidFill>
                <a:latin typeface="Gill Sans MT" panose="020B0502020104020203" pitchFamily="34" charset="0"/>
                <a:ea typeface="ＭＳ Ｐゴシック" panose="020B0600070205080204" pitchFamily="34" charset="-128"/>
              </a:defRPr>
            </a:lvl3pPr>
            <a:lvl4pPr>
              <a:defRPr>
                <a:solidFill>
                  <a:schemeClr val="tx1"/>
                </a:solidFill>
                <a:latin typeface="Gill Sans MT" panose="020B0502020104020203" pitchFamily="34" charset="0"/>
                <a:ea typeface="ＭＳ Ｐゴシック" panose="020B0600070205080204" pitchFamily="34" charset="-128"/>
              </a:defRPr>
            </a:lvl4pPr>
            <a:lvl5pPr>
              <a:defRPr>
                <a:solidFill>
                  <a:schemeClr val="tx1"/>
                </a:solidFill>
                <a:latin typeface="Gill Sans MT" panose="020B0502020104020203" pitchFamily="34" charset="0"/>
                <a:ea typeface="ＭＳ Ｐゴシック" panose="020B0600070205080204" pitchFamily="34" charset="-128"/>
              </a:defRPr>
            </a:lvl5pPr>
            <a:lvl6pPr marL="457808"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915616"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1373424"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1831231"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fld id="{75D8DFE3-A9C3-47E9-A915-3303A88E0526}" type="slidenum">
              <a:rPr lang="en-US" altLang="en-US">
                <a:solidFill>
                  <a:srgbClr val="000000"/>
                </a:solidFill>
                <a:latin typeface="Calibri" panose="020F0502020204030204" pitchFamily="34" charset="0"/>
              </a:rPr>
              <a:pPr/>
              <a:t>13</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4639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D36FD3BF-A494-4619-9970-DDE8302AB71A}" type="datetimeFigureOut">
              <a:rPr lang="en-US" smtClean="0"/>
              <a:t>12/27/2016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8552258-6851-4EF2-B59A-CFF3CFE43248}"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FD3BF-A494-4619-9970-DDE8302AB71A}" type="datetimeFigureOut">
              <a:rPr lang="en-US" smtClean="0"/>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52258-6851-4EF2-B59A-CFF3CFE43248}"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FD3BF-A494-4619-9970-DDE8302AB71A}" type="datetimeFigureOut">
              <a:rPr lang="en-US" smtClean="0"/>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52258-6851-4EF2-B59A-CFF3CFE43248}"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FD3BF-A494-4619-9970-DDE8302AB71A}" type="datetimeFigureOut">
              <a:rPr lang="en-US" smtClean="0"/>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52258-6851-4EF2-B59A-CFF3CFE43248}"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6FD3BF-A494-4619-9970-DDE8302AB71A}" type="datetimeFigureOut">
              <a:rPr lang="en-US" smtClean="0"/>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52258-6851-4EF2-B59A-CFF3CFE432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6FD3BF-A494-4619-9970-DDE8302AB71A}" type="datetimeFigureOut">
              <a:rPr lang="en-US" smtClean="0"/>
              <a:t>12/27/2016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52258-6851-4EF2-B59A-CFF3CFE43248}"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6FD3BF-A494-4619-9970-DDE8302AB71A}" type="datetimeFigureOut">
              <a:rPr lang="en-US" smtClean="0"/>
              <a:t>12/27/2016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52258-6851-4EF2-B59A-CFF3CFE43248}"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6FD3BF-A494-4619-9970-DDE8302AB71A}" type="datetimeFigureOut">
              <a:rPr lang="en-US" smtClean="0"/>
              <a:t>12/27/2016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52258-6851-4EF2-B59A-CFF3CFE43248}"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FD3BF-A494-4619-9970-DDE8302AB71A}" type="datetimeFigureOut">
              <a:rPr lang="en-US" smtClean="0"/>
              <a:t>12/27/2016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52258-6851-4EF2-B59A-CFF3CFE432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FD3BF-A494-4619-9970-DDE8302AB71A}" type="datetimeFigureOut">
              <a:rPr lang="en-US" smtClean="0"/>
              <a:t>12/27/2016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52258-6851-4EF2-B59A-CFF3CFE4324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FD3BF-A494-4619-9970-DDE8302AB71A}" type="datetimeFigureOut">
              <a:rPr lang="en-US" smtClean="0"/>
              <a:t>12/27/2016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52258-6851-4EF2-B59A-CFF3CFE4324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D36FD3BF-A494-4619-9970-DDE8302AB71A}" type="datetimeFigureOut">
              <a:rPr lang="en-US" smtClean="0"/>
              <a:t>12/27/2016</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8552258-6851-4EF2-B59A-CFF3CFE432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hscrc.state.md.us/documents/md-maphs/wg-meet/cc/2015-02-27/2-Opportunities-for-Maryland-Investment-in-Care-Coordination-final.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ursing.umaryland.edu/academics/pe/nli/" TargetMode="External"/><Relationship Id="rId2" Type="http://schemas.openxmlformats.org/officeDocument/2006/relationships/hyperlink" Target="http://cms.montgomerycollege.edu/mcsr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hscrc.state.md.us/" TargetMode="External"/><Relationship Id="rId2" Type="http://schemas.openxmlformats.org/officeDocument/2006/relationships/hyperlink" Target="https://higherlogicdownload.s3.amazonaws.com/AANNET/c8a8da9e-918c-4dae-b0c6-6d630c46007f/UploadedImages/docs/Press%20Releases/2016/2016-06-24_New%20Fellows%20Announced.pdf" TargetMode="External"/><Relationship Id="rId1" Type="http://schemas.openxmlformats.org/officeDocument/2006/relationships/slideLayout" Target="../slideLayouts/slideLayout2.xml"/><Relationship Id="rId4" Type="http://schemas.openxmlformats.org/officeDocument/2006/relationships/hyperlink" Target="http://www.mhec.state.md.u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nursesupport.org/nurse-support-program-ii/grants/competitive-institutional-grants/" TargetMode="External"/><Relationship Id="rId2" Type="http://schemas.openxmlformats.org/officeDocument/2006/relationships/hyperlink" Target="http://www.nursesupport.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Nurse Support Program II</a:t>
            </a:r>
            <a:endParaRPr lang="en-US" dirty="0"/>
          </a:p>
        </p:txBody>
      </p:sp>
      <p:sp>
        <p:nvSpPr>
          <p:cNvPr id="3" name="Subtitle 2"/>
          <p:cNvSpPr>
            <a:spLocks noGrp="1"/>
          </p:cNvSpPr>
          <p:nvPr>
            <p:ph type="subTitle" idx="1"/>
          </p:nvPr>
        </p:nvSpPr>
        <p:spPr/>
        <p:txBody>
          <a:bodyPr>
            <a:normAutofit lnSpcReduction="10000"/>
          </a:bodyPr>
          <a:lstStyle/>
          <a:p>
            <a:r>
              <a:rPr lang="en-US" dirty="0" smtClean="0"/>
              <a:t>Technical Assistance Meeting</a:t>
            </a:r>
          </a:p>
          <a:p>
            <a:r>
              <a:rPr lang="en-US" dirty="0" smtClean="0"/>
              <a:t>October 31, 2016</a:t>
            </a:r>
            <a:endParaRPr lang="en-US" dirty="0"/>
          </a:p>
          <a:p>
            <a:r>
              <a:rPr lang="en-US" dirty="0" smtClean="0"/>
              <a:t>Peg </a:t>
            </a:r>
            <a:r>
              <a:rPr lang="en-US" dirty="0" err="1" smtClean="0"/>
              <a:t>Daw</a:t>
            </a:r>
            <a:r>
              <a:rPr lang="en-US" dirty="0" smtClean="0"/>
              <a:t>, DNP, RN-BC, CNE</a:t>
            </a:r>
          </a:p>
          <a:p>
            <a:r>
              <a:rPr lang="en-US" dirty="0" smtClean="0"/>
              <a:t>Oscar Ibarra, MS, BS</a:t>
            </a:r>
            <a:endParaRPr lang="en-US" dirty="0"/>
          </a:p>
        </p:txBody>
      </p:sp>
    </p:spTree>
    <p:extLst>
      <p:ext uri="{BB962C8B-B14F-4D97-AF65-F5344CB8AC3E}">
        <p14:creationId xmlns:p14="http://schemas.microsoft.com/office/powerpoint/2010/main" val="58354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a:t>Facilitate collaborative relationships among providers, patient advocates, public health agencies, faith-based initiatives and others with a particular focus on resource planning, resource coordination, and training </a:t>
            </a:r>
            <a:endParaRPr lang="en-US" b="1" dirty="0" smtClean="0"/>
          </a:p>
          <a:p>
            <a:pPr marL="0" indent="0">
              <a:buNone/>
            </a:pPr>
            <a:endParaRPr lang="en-US" dirty="0"/>
          </a:p>
          <a:p>
            <a:r>
              <a:rPr lang="en-US" i="1" dirty="0" smtClean="0"/>
              <a:t>Opportunities for Maryland to invest in Care Coordination Opportunities</a:t>
            </a:r>
          </a:p>
          <a:p>
            <a:r>
              <a:rPr lang="en-US" dirty="0">
                <a:hlinkClick r:id="rId2"/>
              </a:rPr>
              <a:t>http://</a:t>
            </a:r>
            <a:r>
              <a:rPr lang="en-US" dirty="0" smtClean="0">
                <a:hlinkClick r:id="rId2"/>
              </a:rPr>
              <a:t>www.hscrc.state.md.us/documents/md-maphs/wg-meet/cc/2015-02-27/2-Opportunities-for-Maryland-Investment-in-Care-Coordination-final.pdf</a:t>
            </a:r>
            <a:r>
              <a:rPr lang="en-US" dirty="0" smtClean="0"/>
              <a:t> </a:t>
            </a:r>
            <a:endParaRPr lang="en-US" dirty="0"/>
          </a:p>
        </p:txBody>
      </p:sp>
      <p:sp>
        <p:nvSpPr>
          <p:cNvPr id="3" name="Title 2"/>
          <p:cNvSpPr>
            <a:spLocks noGrp="1"/>
          </p:cNvSpPr>
          <p:nvPr>
            <p:ph type="title"/>
          </p:nvPr>
        </p:nvSpPr>
        <p:spPr/>
        <p:txBody>
          <a:bodyPr/>
          <a:lstStyle/>
          <a:p>
            <a:r>
              <a:rPr lang="en-US" dirty="0" smtClean="0"/>
              <a:t>Care Coordination</a:t>
            </a:r>
            <a:endParaRPr lang="en-US" dirty="0"/>
          </a:p>
        </p:txBody>
      </p:sp>
    </p:spTree>
    <p:extLst>
      <p:ext uri="{BB962C8B-B14F-4D97-AF65-F5344CB8AC3E}">
        <p14:creationId xmlns:p14="http://schemas.microsoft.com/office/powerpoint/2010/main" val="948268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Faith Community RNs</a:t>
            </a:r>
            <a:endParaRPr lang="en-US" dirty="0"/>
          </a:p>
        </p:txBody>
      </p:sp>
      <p:sp>
        <p:nvSpPr>
          <p:cNvPr id="2" name="Content Placeholder 1"/>
          <p:cNvSpPr>
            <a:spLocks noGrp="1"/>
          </p:cNvSpPr>
          <p:nvPr>
            <p:ph sz="quarter" idx="13"/>
          </p:nvPr>
        </p:nvSpPr>
        <p:spPr/>
        <p:txBody>
          <a:bodyPr>
            <a:normAutofit fontScale="92500" lnSpcReduction="20000"/>
          </a:bodyPr>
          <a:lstStyle/>
          <a:p>
            <a:pPr marL="0" indent="0">
              <a:buNone/>
            </a:pPr>
            <a:r>
              <a:rPr lang="en-US" b="1" dirty="0" smtClean="0">
                <a:solidFill>
                  <a:schemeClr val="accent2">
                    <a:lumMod val="75000"/>
                  </a:schemeClr>
                </a:solidFill>
              </a:rPr>
              <a:t>Faith </a:t>
            </a:r>
            <a:r>
              <a:rPr lang="en-US" b="1" dirty="0">
                <a:solidFill>
                  <a:schemeClr val="accent2">
                    <a:lumMod val="75000"/>
                  </a:schemeClr>
                </a:solidFill>
              </a:rPr>
              <a:t>Communities are more readily becoming partners in health care.  </a:t>
            </a:r>
            <a:endParaRPr lang="en-US" b="1" dirty="0" smtClean="0">
              <a:solidFill>
                <a:schemeClr val="accent2">
                  <a:lumMod val="75000"/>
                </a:schemeClr>
              </a:solidFill>
            </a:endParaRPr>
          </a:p>
          <a:p>
            <a:pPr marL="0" indent="0">
              <a:buNone/>
            </a:pPr>
            <a:r>
              <a:rPr lang="en-US" dirty="0" smtClean="0"/>
              <a:t>Faith </a:t>
            </a:r>
            <a:r>
              <a:rPr lang="en-US" dirty="0"/>
              <a:t>Community Nursing is a specialty practice in nursing, recognized by the ANA, with a specific focus on health education, care coordination, referral to community resources, care navigation, and integration of faith and health.  </a:t>
            </a:r>
            <a:endParaRPr lang="en-US" dirty="0" smtClean="0"/>
          </a:p>
          <a:p>
            <a:pPr marL="0" indent="0">
              <a:buNone/>
            </a:pPr>
            <a:r>
              <a:rPr lang="en-US" b="1" dirty="0" smtClean="0">
                <a:solidFill>
                  <a:schemeClr val="accent2">
                    <a:lumMod val="75000"/>
                  </a:schemeClr>
                </a:solidFill>
              </a:rPr>
              <a:t>ANCC Certification in 2014</a:t>
            </a:r>
          </a:p>
          <a:p>
            <a:pPr marL="0" indent="0">
              <a:buNone/>
            </a:pPr>
            <a:endParaRPr lang="en-US" dirty="0"/>
          </a:p>
        </p:txBody>
      </p:sp>
      <p:sp>
        <p:nvSpPr>
          <p:cNvPr id="4" name="Content Placeholder 3"/>
          <p:cNvSpPr>
            <a:spLocks noGrp="1"/>
          </p:cNvSpPr>
          <p:nvPr>
            <p:ph sz="quarter" idx="14"/>
          </p:nvPr>
        </p:nvSpPr>
        <p:spPr/>
        <p:txBody>
          <a:bodyPr>
            <a:normAutofit fontScale="92500" lnSpcReduction="10000"/>
          </a:bodyPr>
          <a:lstStyle/>
          <a:p>
            <a:r>
              <a:rPr lang="en-US" b="1" i="1" dirty="0" smtClean="0"/>
              <a:t>1. </a:t>
            </a:r>
            <a:r>
              <a:rPr lang="en-US" b="1" i="1" dirty="0" err="1" smtClean="0"/>
              <a:t>Meritus</a:t>
            </a:r>
            <a:r>
              <a:rPr lang="en-US" b="1" i="1" dirty="0" smtClean="0"/>
              <a:t> </a:t>
            </a:r>
            <a:r>
              <a:rPr lang="en-US" b="1" i="1" dirty="0"/>
              <a:t>Medical Center, Hagerstown</a:t>
            </a:r>
            <a:endParaRPr lang="en-US" dirty="0"/>
          </a:p>
          <a:p>
            <a:r>
              <a:rPr lang="en-US" b="1" i="1" dirty="0"/>
              <a:t>2.</a:t>
            </a:r>
            <a:r>
              <a:rPr lang="en-US" b="1" dirty="0"/>
              <a:t> </a:t>
            </a:r>
            <a:r>
              <a:rPr lang="en-US" b="1" i="1" dirty="0" smtClean="0"/>
              <a:t>Holy </a:t>
            </a:r>
            <a:r>
              <a:rPr lang="en-US" b="1" i="1" dirty="0"/>
              <a:t>Cross Hospital, Silver Spring</a:t>
            </a:r>
            <a:endParaRPr lang="en-US" dirty="0"/>
          </a:p>
          <a:p>
            <a:r>
              <a:rPr lang="en-US" b="1" i="1" dirty="0"/>
              <a:t>3.</a:t>
            </a:r>
            <a:r>
              <a:rPr lang="en-US" b="1" dirty="0"/>
              <a:t> </a:t>
            </a:r>
            <a:r>
              <a:rPr lang="en-US" b="1" i="1" dirty="0" smtClean="0"/>
              <a:t>Adventist </a:t>
            </a:r>
            <a:r>
              <a:rPr lang="en-US" b="1" i="1" dirty="0"/>
              <a:t>Healthcare, Gaithersburg</a:t>
            </a:r>
            <a:endParaRPr lang="en-US" dirty="0"/>
          </a:p>
          <a:p>
            <a:r>
              <a:rPr lang="en-US" b="1" i="1" dirty="0"/>
              <a:t>4</a:t>
            </a:r>
            <a:r>
              <a:rPr lang="en-US" b="1" i="1" dirty="0" smtClean="0"/>
              <a:t>.</a:t>
            </a:r>
            <a:r>
              <a:rPr lang="en-US" b="1" dirty="0"/>
              <a:t> </a:t>
            </a:r>
            <a:r>
              <a:rPr lang="en-US" b="1" i="1" dirty="0"/>
              <a:t>Good Samaritan Hospital, Baltimore</a:t>
            </a:r>
            <a:endParaRPr lang="en-US" dirty="0"/>
          </a:p>
          <a:p>
            <a:r>
              <a:rPr lang="en-US" b="1" i="1" dirty="0"/>
              <a:t>5.</a:t>
            </a:r>
            <a:r>
              <a:rPr lang="en-US" b="1" dirty="0"/>
              <a:t> </a:t>
            </a:r>
            <a:r>
              <a:rPr lang="en-US" b="1" i="1" dirty="0" smtClean="0"/>
              <a:t>Western </a:t>
            </a:r>
            <a:r>
              <a:rPr lang="en-US" b="1" i="1" dirty="0"/>
              <a:t>Maryland Health System, Cumberland</a:t>
            </a:r>
            <a:endParaRPr lang="en-US" dirty="0"/>
          </a:p>
          <a:p>
            <a:endParaRPr lang="en-US" dirty="0"/>
          </a:p>
        </p:txBody>
      </p:sp>
    </p:spTree>
    <p:extLst>
      <p:ext uri="{BB962C8B-B14F-4D97-AF65-F5344CB8AC3E}">
        <p14:creationId xmlns:p14="http://schemas.microsoft.com/office/powerpoint/2010/main" val="879975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Care Coordination &amp; FCNs</a:t>
            </a:r>
            <a:endParaRPr lang="en-US" sz="4800"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235765440"/>
              </p:ext>
            </p:extLst>
          </p:nvPr>
        </p:nvGraphicFramePr>
        <p:xfrm>
          <a:off x="609600" y="2057400"/>
          <a:ext cx="8153400" cy="4445000"/>
        </p:xfrm>
        <a:graphic>
          <a:graphicData uri="http://schemas.openxmlformats.org/drawingml/2006/table">
            <a:tbl>
              <a:tblPr firstRow="1" bandRow="1">
                <a:tableStyleId>{5C22544A-7EE6-4342-B048-85BDC9FD1C3A}</a:tableStyleId>
              </a:tblPr>
              <a:tblGrid>
                <a:gridCol w="6705600"/>
                <a:gridCol w="1447800"/>
              </a:tblGrid>
              <a:tr h="706120">
                <a:tc>
                  <a:txBody>
                    <a:bodyPr/>
                    <a:lstStyle/>
                    <a:p>
                      <a:endParaRPr lang="en-US" dirty="0"/>
                    </a:p>
                  </a:txBody>
                  <a:tcPr/>
                </a:tc>
                <a:tc>
                  <a:txBody>
                    <a:bodyPr/>
                    <a:lstStyle/>
                    <a:p>
                      <a:r>
                        <a:rPr lang="en-US" dirty="0" smtClean="0"/>
                        <a:t>RNs</a:t>
                      </a:r>
                      <a:endParaRPr lang="en-US" dirty="0"/>
                    </a:p>
                  </a:txBody>
                  <a:tcPr/>
                </a:tc>
              </a:tr>
              <a:tr h="706120">
                <a:tc>
                  <a:txBody>
                    <a:bodyPr/>
                    <a:lstStyle/>
                    <a:p>
                      <a:r>
                        <a:rPr lang="en-US" dirty="0" smtClean="0"/>
                        <a:t>Are familiar with motivational and empowering techniques to encourage lifestyle change</a:t>
                      </a:r>
                      <a:endParaRPr lang="en-US" dirty="0"/>
                    </a:p>
                  </a:txBody>
                  <a:tcPr/>
                </a:tc>
                <a:tc>
                  <a:txBody>
                    <a:bodyPr/>
                    <a:lstStyle/>
                    <a:p>
                      <a:r>
                        <a:rPr lang="en-US" dirty="0" smtClean="0"/>
                        <a:t>yes</a:t>
                      </a:r>
                      <a:endParaRPr lang="en-US" dirty="0"/>
                    </a:p>
                  </a:txBody>
                  <a:tcPr/>
                </a:tc>
              </a:tr>
              <a:tr h="706120">
                <a:tc>
                  <a:txBody>
                    <a:bodyPr/>
                    <a:lstStyle/>
                    <a:p>
                      <a:r>
                        <a:rPr lang="en-US" dirty="0" smtClean="0"/>
                        <a:t>Routinely train and utilize volunteers</a:t>
                      </a:r>
                    </a:p>
                    <a:p>
                      <a:r>
                        <a:rPr lang="en-US" dirty="0" smtClean="0"/>
                        <a:t>Are </a:t>
                      </a:r>
                      <a:r>
                        <a:rPr lang="en-US" dirty="0" err="1" smtClean="0"/>
                        <a:t>mutidisciplinary</a:t>
                      </a:r>
                      <a:r>
                        <a:rPr lang="en-US" baseline="0" dirty="0" smtClean="0"/>
                        <a:t> and interdisciplinary team members</a:t>
                      </a:r>
                      <a:endParaRPr lang="en-US" dirty="0"/>
                    </a:p>
                  </a:txBody>
                  <a:tcPr/>
                </a:tc>
                <a:tc>
                  <a:txBody>
                    <a:bodyPr/>
                    <a:lstStyle/>
                    <a:p>
                      <a:r>
                        <a:rPr lang="en-US" dirty="0" smtClean="0"/>
                        <a:t>yes</a:t>
                      </a:r>
                      <a:endParaRPr lang="en-US" dirty="0"/>
                    </a:p>
                  </a:txBody>
                  <a:tcPr/>
                </a:tc>
              </a:tr>
              <a:tr h="706120">
                <a:tc>
                  <a:txBody>
                    <a:bodyPr/>
                    <a:lstStyle/>
                    <a:p>
                      <a:r>
                        <a:rPr lang="en-US" dirty="0" smtClean="0"/>
                        <a:t>Understand the concept of holistic health functioning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Are familiar with, and able to implement, community and public health nursing concepts and practices</a:t>
                      </a:r>
                    </a:p>
                  </a:txBody>
                  <a:tcPr/>
                </a:tc>
                <a:tc>
                  <a:txBody>
                    <a:bodyPr/>
                    <a:lstStyle/>
                    <a:p>
                      <a:r>
                        <a:rPr lang="en-US" dirty="0" smtClean="0"/>
                        <a:t>yes</a:t>
                      </a:r>
                      <a:endParaRPr lang="en-US" dirty="0"/>
                    </a:p>
                  </a:txBody>
                  <a:tcPr/>
                </a:tc>
              </a:tr>
              <a:tr h="706120">
                <a:tc>
                  <a:txBody>
                    <a:bodyPr/>
                    <a:lstStyle/>
                    <a:p>
                      <a:r>
                        <a:rPr lang="en-US" dirty="0" smtClean="0"/>
                        <a:t>Are accessible (long-term), approachable, professional, good communicators, and culturally sensitive</a:t>
                      </a:r>
                      <a:endParaRPr lang="en-US" dirty="0"/>
                    </a:p>
                  </a:txBody>
                  <a:tcPr/>
                </a:tc>
                <a:tc>
                  <a:txBody>
                    <a:bodyPr/>
                    <a:lstStyle/>
                    <a:p>
                      <a:r>
                        <a:rPr lang="en-US" dirty="0" smtClean="0"/>
                        <a:t>yes</a:t>
                      </a:r>
                      <a:endParaRPr lang="en-US" dirty="0"/>
                    </a:p>
                  </a:txBody>
                  <a:tcPr/>
                </a:tc>
              </a:tr>
              <a:tr h="706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Coordinate, implement, and sustain ongoing care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Are</a:t>
                      </a:r>
                      <a:r>
                        <a:rPr lang="en-US" baseline="0" dirty="0" smtClean="0"/>
                        <a:t> available to consult and train additional FCNs in Maryland</a:t>
                      </a:r>
                      <a:endParaRPr lang="en-US" dirty="0" smtClean="0"/>
                    </a:p>
                  </a:txBody>
                  <a:tcPr/>
                </a:tc>
                <a:tc>
                  <a:txBody>
                    <a:bodyPr/>
                    <a:lstStyle/>
                    <a:p>
                      <a:r>
                        <a:rPr lang="en-US" dirty="0" smtClean="0"/>
                        <a:t>yes</a:t>
                      </a:r>
                      <a:endParaRPr lang="en-US" dirty="0"/>
                    </a:p>
                  </a:txBody>
                  <a:tcPr/>
                </a:tc>
              </a:tr>
            </a:tbl>
          </a:graphicData>
        </a:graphic>
      </p:graphicFrame>
      <p:graphicFrame>
        <p:nvGraphicFramePr>
          <p:cNvPr id="6" name="Content Placeholder 5"/>
          <p:cNvGraphicFramePr>
            <a:graphicFrameLocks noGrp="1"/>
          </p:cNvGraphicFramePr>
          <p:nvPr>
            <p:ph sz="quarter" idx="14"/>
            <p:extLst>
              <p:ext uri="{D42A27DB-BD31-4B8C-83A1-F6EECF244321}">
                <p14:modId xmlns:p14="http://schemas.microsoft.com/office/powerpoint/2010/main" val="3294217517"/>
              </p:ext>
            </p:extLst>
          </p:nvPr>
        </p:nvGraphicFramePr>
        <p:xfrm>
          <a:off x="2209801" y="2438400"/>
          <a:ext cx="3962400" cy="380999"/>
        </p:xfrm>
        <a:graphic>
          <a:graphicData uri="http://schemas.openxmlformats.org/drawingml/2006/table">
            <a:tbl>
              <a:tblPr firstRow="1" bandRow="1">
                <a:tableStyleId>{5C22544A-7EE6-4342-B048-85BDC9FD1C3A}</a:tableStyleId>
              </a:tblPr>
              <a:tblGrid>
                <a:gridCol w="3962400"/>
              </a:tblGrid>
              <a:tr h="380999">
                <a:tc>
                  <a:txBody>
                    <a:bodyPr/>
                    <a:lstStyle/>
                    <a:p>
                      <a:r>
                        <a:rPr lang="en-US" dirty="0" smtClean="0"/>
                        <a:t>THINK OUTSIDE THE BOX</a:t>
                      </a:r>
                      <a:endParaRPr lang="en-US" dirty="0"/>
                    </a:p>
                  </a:txBody>
                  <a:tcPr/>
                </a:tc>
              </a:tr>
            </a:tbl>
          </a:graphicData>
        </a:graphic>
      </p:graphicFrame>
    </p:spTree>
    <p:extLst>
      <p:ext uri="{BB962C8B-B14F-4D97-AF65-F5344CB8AC3E}">
        <p14:creationId xmlns:p14="http://schemas.microsoft.com/office/powerpoint/2010/main" val="1567594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Diagram 77"/>
          <p:cNvGraphicFramePr/>
          <p:nvPr>
            <p:extLst/>
          </p:nvPr>
        </p:nvGraphicFramePr>
        <p:xfrm>
          <a:off x="2427193" y="1506793"/>
          <a:ext cx="3458741" cy="4693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Text Box 2"/>
          <p:cNvSpPr txBox="1">
            <a:spLocks noChangeArrowheads="1"/>
          </p:cNvSpPr>
          <p:nvPr/>
        </p:nvSpPr>
        <p:spPr bwMode="auto">
          <a:xfrm>
            <a:off x="788225" y="4639073"/>
            <a:ext cx="1854870" cy="772575"/>
          </a:xfrm>
          <a:prstGeom prst="rect">
            <a:avLst/>
          </a:prstGeom>
          <a:solidFill>
            <a:srgbClr val="FFFFFF"/>
          </a:solidFill>
          <a:ln w="28575">
            <a:solidFill>
              <a:srgbClr val="000000"/>
            </a:solidFill>
            <a:miter lim="800000"/>
            <a:headEnd/>
            <a:tailEnd/>
          </a:ln>
          <a:extLst/>
        </p:spPr>
        <p:txBody>
          <a:bodyPr/>
          <a:lstStyle>
            <a:lvl1pPr>
              <a:defRPr>
                <a:solidFill>
                  <a:schemeClr val="tx1"/>
                </a:solidFill>
                <a:latin typeface="Gill Sans MT" panose="020B0502020104020203" pitchFamily="34" charset="0"/>
                <a:ea typeface="ＭＳ Ｐゴシック" panose="020B0600070205080204" pitchFamily="34" charset="-128"/>
              </a:defRPr>
            </a:lvl1pPr>
            <a:lvl2pPr marL="37931725" indent="-37474525">
              <a:defRPr>
                <a:solidFill>
                  <a:schemeClr val="tx1"/>
                </a:solidFill>
                <a:latin typeface="Gill Sans MT" panose="020B0502020104020203" pitchFamily="34" charset="0"/>
                <a:ea typeface="ＭＳ Ｐゴシック" panose="020B0600070205080204" pitchFamily="34" charset="-128"/>
              </a:defRPr>
            </a:lvl2pPr>
            <a:lvl3pPr>
              <a:defRPr>
                <a:solidFill>
                  <a:schemeClr val="tx1"/>
                </a:solidFill>
                <a:latin typeface="Gill Sans MT" panose="020B0502020104020203" pitchFamily="34" charset="0"/>
                <a:ea typeface="ＭＳ Ｐゴシック" panose="020B0600070205080204" pitchFamily="34" charset="-128"/>
              </a:defRPr>
            </a:lvl3pPr>
            <a:lvl4pPr>
              <a:defRPr>
                <a:solidFill>
                  <a:schemeClr val="tx1"/>
                </a:solidFill>
                <a:latin typeface="Gill Sans MT" panose="020B0502020104020203" pitchFamily="34" charset="0"/>
                <a:ea typeface="ＭＳ Ｐゴシック" panose="020B0600070205080204" pitchFamily="34" charset="-128"/>
              </a:defRPr>
            </a:lvl4pPr>
            <a:lvl5pPr>
              <a:defRPr>
                <a:solidFill>
                  <a:schemeClr val="tx1"/>
                </a:solidFill>
                <a:latin typeface="Gill Sans MT" panose="020B05020201040202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Healthy</a:t>
            </a: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Minor health issues</a:t>
            </a:r>
          </a:p>
        </p:txBody>
      </p:sp>
      <p:sp>
        <p:nvSpPr>
          <p:cNvPr id="24" name="Right Arrow 23"/>
          <p:cNvSpPr/>
          <p:nvPr/>
        </p:nvSpPr>
        <p:spPr>
          <a:xfrm>
            <a:off x="2643094" y="4884797"/>
            <a:ext cx="221000" cy="281124"/>
          </a:xfrm>
          <a:prstGeom prst="rightArrow">
            <a:avLst>
              <a:gd name="adj1" fmla="val 50000"/>
              <a:gd name="adj2" fmla="val 14891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995" name="Text Box 2"/>
          <p:cNvSpPr txBox="1">
            <a:spLocks noChangeArrowheads="1"/>
          </p:cNvSpPr>
          <p:nvPr/>
        </p:nvSpPr>
        <p:spPr bwMode="auto">
          <a:xfrm>
            <a:off x="4748212" y="1387746"/>
            <a:ext cx="3290556" cy="1406176"/>
          </a:xfrm>
          <a:prstGeom prst="rect">
            <a:avLst/>
          </a:prstGeom>
          <a:solidFill>
            <a:srgbClr val="FFFFFF"/>
          </a:solidFill>
          <a:ln w="28575">
            <a:solidFill>
              <a:srgbClr val="000000"/>
            </a:solidFill>
            <a:miter lim="800000"/>
            <a:headEnd/>
            <a:tailEnd/>
          </a:ln>
          <a:extLst/>
        </p:spPr>
        <p:txBody>
          <a:bodyPr/>
          <a:lstStyle>
            <a:lvl1pPr>
              <a:defRPr>
                <a:solidFill>
                  <a:schemeClr val="tx1"/>
                </a:solidFill>
                <a:latin typeface="Gill Sans MT" panose="020B0502020104020203" pitchFamily="34" charset="0"/>
                <a:ea typeface="ＭＳ Ｐゴシック" panose="020B0600070205080204" pitchFamily="34" charset="-128"/>
              </a:defRPr>
            </a:lvl1pPr>
            <a:lvl2pPr marL="37931725" indent="-37474525">
              <a:defRPr>
                <a:solidFill>
                  <a:schemeClr val="tx1"/>
                </a:solidFill>
                <a:latin typeface="Gill Sans MT" panose="020B0502020104020203" pitchFamily="34" charset="0"/>
                <a:ea typeface="ＭＳ Ｐゴシック" panose="020B0600070205080204" pitchFamily="34" charset="-128"/>
              </a:defRPr>
            </a:lvl2pPr>
            <a:lvl3pPr>
              <a:defRPr>
                <a:solidFill>
                  <a:schemeClr val="tx1"/>
                </a:solidFill>
                <a:latin typeface="Gill Sans MT" panose="020B0502020104020203" pitchFamily="34" charset="0"/>
                <a:ea typeface="ＭＳ Ｐゴシック" panose="020B0600070205080204" pitchFamily="34" charset="-128"/>
              </a:defRPr>
            </a:lvl3pPr>
            <a:lvl4pPr>
              <a:defRPr>
                <a:solidFill>
                  <a:schemeClr val="tx1"/>
                </a:solidFill>
                <a:latin typeface="Gill Sans MT" panose="020B0502020104020203" pitchFamily="34" charset="0"/>
                <a:ea typeface="ＭＳ Ｐゴシック" panose="020B0600070205080204" pitchFamily="34" charset="-128"/>
              </a:defRPr>
            </a:lvl4pPr>
            <a:lvl5pPr>
              <a:defRPr>
                <a:solidFill>
                  <a:schemeClr val="tx1"/>
                </a:solidFill>
                <a:latin typeface="Gill Sans MT" panose="020B05020201040202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Care coordinators (</a:t>
            </a:r>
            <a:r>
              <a:rPr lang="en-US" altLang="en-US" sz="1500" b="1" dirty="0" smtClean="0">
                <a:solidFill>
                  <a:srgbClr val="000000"/>
                </a:solidFill>
                <a:latin typeface="Calibri" panose="020F0502020204030204" pitchFamily="34" charset="0"/>
              </a:rPr>
              <a:t>RNs)</a:t>
            </a:r>
            <a:endParaRPr lang="en-US" altLang="en-US" sz="1500" b="1" dirty="0">
              <a:solidFill>
                <a:srgbClr val="000000"/>
              </a:solidFill>
              <a:latin typeface="Calibri" panose="020F0502020204030204" pitchFamily="34" charset="0"/>
            </a:endParaRP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Address psychosocial and non-clinical barriers</a:t>
            </a: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Community resource navigation</a:t>
            </a: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Intensive transition planning</a:t>
            </a: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Frequent one-on-one interaction</a:t>
            </a:r>
          </a:p>
        </p:txBody>
      </p:sp>
      <p:sp>
        <p:nvSpPr>
          <p:cNvPr id="84997" name="Text Box 11"/>
          <p:cNvSpPr txBox="1">
            <a:spLocks noChangeArrowheads="1"/>
          </p:cNvSpPr>
          <p:nvPr/>
        </p:nvSpPr>
        <p:spPr bwMode="auto">
          <a:xfrm>
            <a:off x="5771486" y="4639072"/>
            <a:ext cx="2267283" cy="1609328"/>
          </a:xfrm>
          <a:prstGeom prst="rect">
            <a:avLst/>
          </a:prstGeom>
          <a:solidFill>
            <a:srgbClr val="FFFFFF"/>
          </a:solidFill>
          <a:ln w="28575">
            <a:solidFill>
              <a:schemeClr val="tx2"/>
            </a:solidFill>
            <a:miter lim="800000"/>
            <a:headEnd/>
            <a:tailEnd/>
          </a:ln>
        </p:spPr>
        <p:txBody>
          <a:bodyPr/>
          <a:lstStyle>
            <a:lvl1pPr>
              <a:defRPr>
                <a:solidFill>
                  <a:schemeClr val="tx1"/>
                </a:solidFill>
                <a:latin typeface="Gill Sans MT" panose="020B0502020104020203" pitchFamily="34" charset="0"/>
                <a:ea typeface="ＭＳ Ｐゴシック" panose="020B0600070205080204" pitchFamily="34" charset="-128"/>
              </a:defRPr>
            </a:lvl1pPr>
            <a:lvl2pPr marL="37931725" indent="-37474525">
              <a:defRPr>
                <a:solidFill>
                  <a:schemeClr val="tx1"/>
                </a:solidFill>
                <a:latin typeface="Gill Sans MT" panose="020B0502020104020203" pitchFamily="34" charset="0"/>
                <a:ea typeface="ＭＳ Ｐゴシック" panose="020B0600070205080204" pitchFamily="34" charset="-128"/>
              </a:defRPr>
            </a:lvl2pPr>
            <a:lvl3pPr>
              <a:defRPr>
                <a:solidFill>
                  <a:schemeClr val="tx1"/>
                </a:solidFill>
                <a:latin typeface="Gill Sans MT" panose="020B0502020104020203" pitchFamily="34" charset="0"/>
                <a:ea typeface="ＭＳ Ｐゴシック" panose="020B0600070205080204" pitchFamily="34" charset="-128"/>
              </a:defRPr>
            </a:lvl3pPr>
            <a:lvl4pPr>
              <a:defRPr>
                <a:solidFill>
                  <a:schemeClr val="tx1"/>
                </a:solidFill>
                <a:latin typeface="Gill Sans MT" panose="020B0502020104020203" pitchFamily="34" charset="0"/>
                <a:ea typeface="ＭＳ Ｐゴシック" panose="020B0600070205080204" pitchFamily="34" charset="-128"/>
              </a:defRPr>
            </a:lvl4pPr>
            <a:lvl5pPr>
              <a:defRPr>
                <a:solidFill>
                  <a:schemeClr val="tx1"/>
                </a:solidFill>
                <a:latin typeface="Gill Sans MT" panose="020B05020201040202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Focused coordination and prevention</a:t>
            </a: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Movement toward virtual, mobile, anytime access</a:t>
            </a: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Convenience/access is </a:t>
            </a:r>
            <a:r>
              <a:rPr lang="en-US" altLang="en-US" sz="1500" b="1" dirty="0" smtClean="0">
                <a:solidFill>
                  <a:srgbClr val="000000"/>
                </a:solidFill>
                <a:latin typeface="Calibri" panose="020F0502020204030204" pitchFamily="34" charset="0"/>
              </a:rPr>
              <a:t>critical </a:t>
            </a:r>
          </a:p>
          <a:p>
            <a:r>
              <a:rPr lang="en-US" altLang="en-US" sz="1500" b="1" dirty="0" smtClean="0">
                <a:solidFill>
                  <a:srgbClr val="000000"/>
                </a:solidFill>
                <a:latin typeface="Calibri" panose="020F0502020204030204" pitchFamily="34" charset="0"/>
              </a:rPr>
              <a:t> ( Warren, NSP I 2016)</a:t>
            </a:r>
            <a:endParaRPr lang="en-US" altLang="en-US" sz="1500" b="1" dirty="0">
              <a:solidFill>
                <a:srgbClr val="000000"/>
              </a:solidFill>
              <a:latin typeface="Calibri" panose="020F0502020204030204" pitchFamily="34" charset="0"/>
            </a:endParaRPr>
          </a:p>
        </p:txBody>
      </p:sp>
      <p:sp>
        <p:nvSpPr>
          <p:cNvPr id="85004" name="TextBox 2"/>
          <p:cNvSpPr txBox="1">
            <a:spLocks noChangeArrowheads="1"/>
          </p:cNvSpPr>
          <p:nvPr/>
        </p:nvSpPr>
        <p:spPr bwMode="auto">
          <a:xfrm>
            <a:off x="3808001" y="1977497"/>
            <a:ext cx="7191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ea typeface="ＭＳ Ｐゴシック" panose="020B0600070205080204" pitchFamily="34" charset="-128"/>
              </a:defRPr>
            </a:lvl1pPr>
            <a:lvl2pPr marL="37931725" indent="-37474525">
              <a:defRPr>
                <a:solidFill>
                  <a:schemeClr val="tx1"/>
                </a:solidFill>
                <a:latin typeface="Gill Sans MT" panose="020B0502020104020203" pitchFamily="34" charset="0"/>
                <a:ea typeface="ＭＳ Ｐゴシック" panose="020B0600070205080204" pitchFamily="34" charset="-128"/>
              </a:defRPr>
            </a:lvl2pPr>
            <a:lvl3pPr>
              <a:defRPr>
                <a:solidFill>
                  <a:schemeClr val="tx1"/>
                </a:solidFill>
                <a:latin typeface="Gill Sans MT" panose="020B0502020104020203" pitchFamily="34" charset="0"/>
                <a:ea typeface="ＭＳ Ｐゴシック" panose="020B0600070205080204" pitchFamily="34" charset="-128"/>
              </a:defRPr>
            </a:lvl3pPr>
            <a:lvl4pPr>
              <a:defRPr>
                <a:solidFill>
                  <a:schemeClr val="tx1"/>
                </a:solidFill>
                <a:latin typeface="Gill Sans MT" panose="020B0502020104020203" pitchFamily="34" charset="0"/>
                <a:ea typeface="ＭＳ Ｐゴシック" panose="020B0600070205080204" pitchFamily="34" charset="-128"/>
              </a:defRPr>
            </a:lvl4pPr>
            <a:lvl5pPr>
              <a:defRPr>
                <a:solidFill>
                  <a:schemeClr val="tx1"/>
                </a:solidFill>
                <a:latin typeface="Gill Sans MT" panose="020B05020201040202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pPr algn="ctr"/>
            <a:r>
              <a:rPr lang="en-US" altLang="en-US" sz="1400" b="1" dirty="0">
                <a:solidFill>
                  <a:schemeClr val="bg1"/>
                </a:solidFill>
                <a:latin typeface="+mn-lt"/>
              </a:rPr>
              <a:t>High need</a:t>
            </a:r>
            <a:r>
              <a:rPr lang="en-US" altLang="en-US" sz="1200" b="1" dirty="0">
                <a:solidFill>
                  <a:schemeClr val="bg1"/>
                </a:solidFill>
                <a:latin typeface="+mn-lt"/>
              </a:rPr>
              <a:t>/</a:t>
            </a:r>
          </a:p>
          <a:p>
            <a:pPr algn="ctr"/>
            <a:r>
              <a:rPr lang="en-US" altLang="en-US" sz="1400" b="1" dirty="0">
                <a:solidFill>
                  <a:schemeClr val="bg1"/>
                </a:solidFill>
                <a:latin typeface="+mn-lt"/>
              </a:rPr>
              <a:t>complex</a:t>
            </a:r>
            <a:endParaRPr lang="en-US" altLang="en-US" sz="1200" b="1" dirty="0">
              <a:solidFill>
                <a:schemeClr val="bg1"/>
              </a:solidFill>
              <a:latin typeface="+mn-lt"/>
            </a:endParaRPr>
          </a:p>
        </p:txBody>
      </p:sp>
      <p:sp>
        <p:nvSpPr>
          <p:cNvPr id="85005" name="TextBox 94"/>
          <p:cNvSpPr txBox="1">
            <a:spLocks noChangeArrowheads="1"/>
          </p:cNvSpPr>
          <p:nvPr/>
        </p:nvSpPr>
        <p:spPr bwMode="auto">
          <a:xfrm>
            <a:off x="3536156" y="2919415"/>
            <a:ext cx="120491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ea typeface="ＭＳ Ｐゴシック" panose="020B0600070205080204" pitchFamily="34" charset="-128"/>
              </a:defRPr>
            </a:lvl1pPr>
            <a:lvl2pPr marL="37931725" indent="-37474525">
              <a:defRPr>
                <a:solidFill>
                  <a:schemeClr val="tx1"/>
                </a:solidFill>
                <a:latin typeface="Gill Sans MT" panose="020B0502020104020203" pitchFamily="34" charset="0"/>
                <a:ea typeface="ＭＳ Ｐゴシック" panose="020B0600070205080204" pitchFamily="34" charset="-128"/>
              </a:defRPr>
            </a:lvl2pPr>
            <a:lvl3pPr>
              <a:defRPr>
                <a:solidFill>
                  <a:schemeClr val="tx1"/>
                </a:solidFill>
                <a:latin typeface="Gill Sans MT" panose="020B0502020104020203" pitchFamily="34" charset="0"/>
                <a:ea typeface="ＭＳ Ｐゴシック" panose="020B0600070205080204" pitchFamily="34" charset="-128"/>
              </a:defRPr>
            </a:lvl3pPr>
            <a:lvl4pPr>
              <a:defRPr>
                <a:solidFill>
                  <a:schemeClr val="tx1"/>
                </a:solidFill>
                <a:latin typeface="Gill Sans MT" panose="020B0502020104020203" pitchFamily="34" charset="0"/>
                <a:ea typeface="ＭＳ Ｐゴシック" panose="020B0600070205080204" pitchFamily="34" charset="-128"/>
              </a:defRPr>
            </a:lvl4pPr>
            <a:lvl5pPr>
              <a:defRPr>
                <a:solidFill>
                  <a:schemeClr val="tx1"/>
                </a:solidFill>
                <a:latin typeface="Gill Sans MT" panose="020B05020201040202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pPr algn="ctr"/>
            <a:r>
              <a:rPr lang="en-US" altLang="en-US" sz="1400" b="1" dirty="0">
                <a:solidFill>
                  <a:schemeClr val="bg1"/>
                </a:solidFill>
                <a:latin typeface="+mn-lt"/>
              </a:rPr>
              <a:t>Chronically ill  but at high risk to be high need</a:t>
            </a:r>
          </a:p>
        </p:txBody>
      </p:sp>
      <p:sp>
        <p:nvSpPr>
          <p:cNvPr id="85006" name="Title 3"/>
          <p:cNvSpPr txBox="1">
            <a:spLocks/>
          </p:cNvSpPr>
          <p:nvPr/>
        </p:nvSpPr>
        <p:spPr bwMode="auto">
          <a:xfrm>
            <a:off x="190831" y="-180"/>
            <a:ext cx="8378687"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ill Sans MT" panose="020B0502020104020203" pitchFamily="34" charset="0"/>
                <a:ea typeface="ＭＳ Ｐゴシック" panose="020B0600070205080204" pitchFamily="34" charset="-128"/>
              </a:defRPr>
            </a:lvl1pPr>
            <a:lvl2pPr marL="37931725" indent="-37474525">
              <a:defRPr>
                <a:solidFill>
                  <a:schemeClr val="tx1"/>
                </a:solidFill>
                <a:latin typeface="Gill Sans MT" panose="020B0502020104020203" pitchFamily="34" charset="0"/>
                <a:ea typeface="ＭＳ Ｐゴシック" panose="020B0600070205080204" pitchFamily="34" charset="-128"/>
              </a:defRPr>
            </a:lvl2pPr>
            <a:lvl3pPr>
              <a:defRPr>
                <a:solidFill>
                  <a:schemeClr val="tx1"/>
                </a:solidFill>
                <a:latin typeface="Gill Sans MT" panose="020B0502020104020203" pitchFamily="34" charset="0"/>
                <a:ea typeface="ＭＳ Ｐゴシック" panose="020B0600070205080204" pitchFamily="34" charset="-128"/>
              </a:defRPr>
            </a:lvl3pPr>
            <a:lvl4pPr>
              <a:defRPr>
                <a:solidFill>
                  <a:schemeClr val="tx1"/>
                </a:solidFill>
                <a:latin typeface="Gill Sans MT" panose="020B0502020104020203" pitchFamily="34" charset="0"/>
                <a:ea typeface="ＭＳ Ｐゴシック" panose="020B0600070205080204" pitchFamily="34" charset="-128"/>
              </a:defRPr>
            </a:lvl4pPr>
            <a:lvl5pPr>
              <a:defRPr>
                <a:solidFill>
                  <a:schemeClr val="tx1"/>
                </a:solidFill>
                <a:latin typeface="Gill Sans MT" panose="020B05020201040202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r>
              <a:rPr lang="en-US" altLang="en-US" sz="2400" dirty="0" smtClean="0">
                <a:solidFill>
                  <a:srgbClr val="464653"/>
                </a:solidFill>
                <a:latin typeface="Bookman Old Style" panose="02050604050505020204" pitchFamily="18" charset="0"/>
              </a:rPr>
              <a:t>  </a:t>
            </a:r>
            <a:r>
              <a:rPr lang="en-US" altLang="en-US" sz="3600" dirty="0" smtClean="0">
                <a:solidFill>
                  <a:schemeClr val="accent2">
                    <a:lumMod val="50000"/>
                  </a:schemeClr>
                </a:solidFill>
                <a:latin typeface="Bookman Old Style" panose="02050604050505020204" pitchFamily="18" charset="0"/>
              </a:rPr>
              <a:t>Core Approach= Hospitals + SONs</a:t>
            </a:r>
            <a:endParaRPr lang="en-US" altLang="en-US" sz="3600" dirty="0">
              <a:solidFill>
                <a:schemeClr val="accent2">
                  <a:lumMod val="50000"/>
                </a:schemeClr>
              </a:solidFill>
              <a:latin typeface="Bookman Old Style" panose="02050604050505020204" pitchFamily="18" charset="0"/>
            </a:endParaRPr>
          </a:p>
        </p:txBody>
      </p:sp>
      <p:sp>
        <p:nvSpPr>
          <p:cNvPr id="2" name="Right Arrow 1"/>
          <p:cNvSpPr/>
          <p:nvPr/>
        </p:nvSpPr>
        <p:spPr>
          <a:xfrm rot="10800000">
            <a:off x="4434245" y="2112747"/>
            <a:ext cx="313969" cy="281124"/>
          </a:xfrm>
          <a:prstGeom prst="rightArrow">
            <a:avLst>
              <a:gd name="adj1" fmla="val 50000"/>
              <a:gd name="adj2" fmla="val 20188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rot="10800000">
            <a:off x="5465427" y="4915430"/>
            <a:ext cx="306059" cy="281559"/>
          </a:xfrm>
          <a:prstGeom prst="rightArrow">
            <a:avLst>
              <a:gd name="adj1" fmla="val 50000"/>
              <a:gd name="adj2" fmla="val 20188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2"/>
          <p:cNvSpPr txBox="1">
            <a:spLocks noChangeArrowheads="1"/>
          </p:cNvSpPr>
          <p:nvPr/>
        </p:nvSpPr>
        <p:spPr bwMode="auto">
          <a:xfrm>
            <a:off x="5465425" y="3106232"/>
            <a:ext cx="2573343" cy="1389567"/>
          </a:xfrm>
          <a:prstGeom prst="rect">
            <a:avLst/>
          </a:prstGeom>
          <a:solidFill>
            <a:srgbClr val="FFFFFF"/>
          </a:solidFill>
          <a:ln w="28575">
            <a:solidFill>
              <a:srgbClr val="000000"/>
            </a:solidFill>
            <a:miter lim="800000"/>
            <a:headEnd/>
            <a:tailEnd/>
          </a:ln>
          <a:extLst/>
        </p:spPr>
        <p:txBody>
          <a:bodyPr/>
          <a:lstStyle>
            <a:lvl1pPr>
              <a:defRPr>
                <a:solidFill>
                  <a:schemeClr val="tx1"/>
                </a:solidFill>
                <a:latin typeface="Gill Sans MT" panose="020B0502020104020203" pitchFamily="34" charset="0"/>
                <a:ea typeface="ＭＳ Ｐゴシック" panose="020B0600070205080204" pitchFamily="34" charset="-128"/>
              </a:defRPr>
            </a:lvl1pPr>
            <a:lvl2pPr marL="37931725" indent="-37474525">
              <a:defRPr>
                <a:solidFill>
                  <a:schemeClr val="tx1"/>
                </a:solidFill>
                <a:latin typeface="Gill Sans MT" panose="020B0502020104020203" pitchFamily="34" charset="0"/>
                <a:ea typeface="ＭＳ Ｐゴシック" panose="020B0600070205080204" pitchFamily="34" charset="-128"/>
              </a:defRPr>
            </a:lvl2pPr>
            <a:lvl3pPr>
              <a:defRPr>
                <a:solidFill>
                  <a:schemeClr val="tx1"/>
                </a:solidFill>
                <a:latin typeface="Gill Sans MT" panose="020B0502020104020203" pitchFamily="34" charset="0"/>
                <a:ea typeface="ＭＳ Ｐゴシック" panose="020B0600070205080204" pitchFamily="34" charset="-128"/>
              </a:defRPr>
            </a:lvl3pPr>
            <a:lvl4pPr>
              <a:defRPr>
                <a:solidFill>
                  <a:schemeClr val="tx1"/>
                </a:solidFill>
                <a:latin typeface="Gill Sans MT" panose="020B0502020104020203" pitchFamily="34" charset="0"/>
                <a:ea typeface="ＭＳ Ｐゴシック" panose="020B0600070205080204" pitchFamily="34" charset="-128"/>
              </a:defRPr>
            </a:lvl4pPr>
            <a:lvl5pPr>
              <a:defRPr>
                <a:solidFill>
                  <a:schemeClr val="tx1"/>
                </a:solidFill>
                <a:latin typeface="Gill Sans MT" panose="020B05020201040202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Reduce practice variation</a:t>
            </a: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Systematic outcomes- oriented care</a:t>
            </a: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Scalable team-based coordinated care </a:t>
            </a: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Chronic care management</a:t>
            </a:r>
          </a:p>
        </p:txBody>
      </p:sp>
      <p:sp>
        <p:nvSpPr>
          <p:cNvPr id="18" name="Right Arrow 17"/>
          <p:cNvSpPr/>
          <p:nvPr/>
        </p:nvSpPr>
        <p:spPr>
          <a:xfrm rot="10800000">
            <a:off x="4999871" y="3689551"/>
            <a:ext cx="314134" cy="327870"/>
          </a:xfrm>
          <a:prstGeom prst="rightArrow">
            <a:avLst>
              <a:gd name="adj1" fmla="val 50000"/>
              <a:gd name="adj2" fmla="val 20188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Box 2"/>
          <p:cNvSpPr txBox="1">
            <a:spLocks noChangeArrowheads="1"/>
          </p:cNvSpPr>
          <p:nvPr/>
        </p:nvSpPr>
        <p:spPr bwMode="auto">
          <a:xfrm>
            <a:off x="788225" y="1407296"/>
            <a:ext cx="2790267" cy="1386626"/>
          </a:xfrm>
          <a:prstGeom prst="rect">
            <a:avLst/>
          </a:prstGeom>
          <a:solidFill>
            <a:srgbClr val="FFFFFF"/>
          </a:solidFill>
          <a:ln w="28575">
            <a:solidFill>
              <a:srgbClr val="000000"/>
            </a:solidFill>
            <a:miter lim="800000"/>
            <a:headEnd/>
            <a:tailEnd/>
          </a:ln>
          <a:extLst/>
        </p:spPr>
        <p:txBody>
          <a:bodyPr/>
          <a:lstStyle>
            <a:lvl1pPr>
              <a:defRPr>
                <a:solidFill>
                  <a:schemeClr val="tx1"/>
                </a:solidFill>
                <a:latin typeface="Gill Sans MT" panose="020B0502020104020203" pitchFamily="34" charset="0"/>
                <a:ea typeface="ＭＳ Ｐゴシック" panose="020B0600070205080204" pitchFamily="34" charset="-128"/>
              </a:defRPr>
            </a:lvl1pPr>
            <a:lvl2pPr marL="37931725" indent="-37474525">
              <a:defRPr>
                <a:solidFill>
                  <a:schemeClr val="tx1"/>
                </a:solidFill>
                <a:latin typeface="Gill Sans MT" panose="020B0502020104020203" pitchFamily="34" charset="0"/>
                <a:ea typeface="ＭＳ Ｐゴシック" panose="020B0600070205080204" pitchFamily="34" charset="-128"/>
              </a:defRPr>
            </a:lvl2pPr>
            <a:lvl3pPr>
              <a:defRPr>
                <a:solidFill>
                  <a:schemeClr val="tx1"/>
                </a:solidFill>
                <a:latin typeface="Gill Sans MT" panose="020B0502020104020203" pitchFamily="34" charset="0"/>
                <a:ea typeface="ＭＳ Ｐゴシック" panose="020B0600070205080204" pitchFamily="34" charset="-128"/>
              </a:defRPr>
            </a:lvl3pPr>
            <a:lvl4pPr>
              <a:defRPr>
                <a:solidFill>
                  <a:schemeClr val="tx1"/>
                </a:solidFill>
                <a:latin typeface="Gill Sans MT" panose="020B0502020104020203" pitchFamily="34" charset="0"/>
                <a:ea typeface="ＭＳ Ｐゴシック" panose="020B0600070205080204" pitchFamily="34" charset="-128"/>
              </a:defRPr>
            </a:lvl4pPr>
            <a:lvl5pPr>
              <a:defRPr>
                <a:solidFill>
                  <a:schemeClr val="tx1"/>
                </a:solidFill>
                <a:latin typeface="Gill Sans MT" panose="020B05020201040202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High system use—frequent hospitalizations and ED use</a:t>
            </a: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Frail elderly, poly-chronic, urban poor</a:t>
            </a: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Psychosocial and socioeconomic barriers</a:t>
            </a:r>
          </a:p>
        </p:txBody>
      </p:sp>
      <p:sp>
        <p:nvSpPr>
          <p:cNvPr id="20" name="Right Arrow 19"/>
          <p:cNvSpPr/>
          <p:nvPr/>
        </p:nvSpPr>
        <p:spPr>
          <a:xfrm>
            <a:off x="3584544" y="2112747"/>
            <a:ext cx="313969" cy="281124"/>
          </a:xfrm>
          <a:prstGeom prst="rightArrow">
            <a:avLst>
              <a:gd name="adj1" fmla="val 50000"/>
              <a:gd name="adj2" fmla="val 14891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Box 2"/>
          <p:cNvSpPr txBox="1">
            <a:spLocks noChangeArrowheads="1"/>
          </p:cNvSpPr>
          <p:nvPr/>
        </p:nvSpPr>
        <p:spPr bwMode="auto">
          <a:xfrm>
            <a:off x="788225" y="3106235"/>
            <a:ext cx="2193450" cy="1115908"/>
          </a:xfrm>
          <a:prstGeom prst="rect">
            <a:avLst/>
          </a:prstGeom>
          <a:solidFill>
            <a:srgbClr val="FFFFFF"/>
          </a:solidFill>
          <a:ln w="28575">
            <a:solidFill>
              <a:srgbClr val="000000"/>
            </a:solidFill>
            <a:miter lim="800000"/>
            <a:headEnd/>
            <a:tailEnd/>
          </a:ln>
          <a:extLst/>
        </p:spPr>
        <p:txBody>
          <a:bodyPr/>
          <a:lstStyle>
            <a:lvl1pPr>
              <a:defRPr>
                <a:solidFill>
                  <a:schemeClr val="tx1"/>
                </a:solidFill>
                <a:latin typeface="Gill Sans MT" panose="020B0502020104020203" pitchFamily="34" charset="0"/>
                <a:ea typeface="ＭＳ Ｐゴシック" panose="020B0600070205080204" pitchFamily="34" charset="-128"/>
              </a:defRPr>
            </a:lvl1pPr>
            <a:lvl2pPr marL="37931725" indent="-37474525">
              <a:defRPr>
                <a:solidFill>
                  <a:schemeClr val="tx1"/>
                </a:solidFill>
                <a:latin typeface="Gill Sans MT" panose="020B0502020104020203" pitchFamily="34" charset="0"/>
                <a:ea typeface="ＭＳ Ｐゴシック" panose="020B0600070205080204" pitchFamily="34" charset="-128"/>
              </a:defRPr>
            </a:lvl2pPr>
            <a:lvl3pPr>
              <a:defRPr>
                <a:solidFill>
                  <a:schemeClr val="tx1"/>
                </a:solidFill>
                <a:latin typeface="Gill Sans MT" panose="020B0502020104020203" pitchFamily="34" charset="0"/>
                <a:ea typeface="ＭＳ Ｐゴシック" panose="020B0600070205080204" pitchFamily="34" charset="-128"/>
              </a:defRPr>
            </a:lvl3pPr>
            <a:lvl4pPr>
              <a:defRPr>
                <a:solidFill>
                  <a:schemeClr val="tx1"/>
                </a:solidFill>
                <a:latin typeface="Gill Sans MT" panose="020B0502020104020203" pitchFamily="34" charset="0"/>
                <a:ea typeface="ＭＳ Ｐゴシック" panose="020B0600070205080204" pitchFamily="34" charset="-128"/>
              </a:defRPr>
            </a:lvl4pPr>
            <a:lvl5pPr>
              <a:defRPr>
                <a:solidFill>
                  <a:schemeClr val="tx1"/>
                </a:solidFill>
                <a:latin typeface="Gill Sans MT" panose="020B0502020104020203"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Gill Sans MT" panose="020B0502020104020203" pitchFamily="34" charset="0"/>
                <a:ea typeface="ＭＳ Ｐゴシック" panose="020B0600070205080204" pitchFamily="34" charset="-128"/>
              </a:defRPr>
            </a:lvl9pPr>
          </a:lstStyle>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More limited stable chronic </a:t>
            </a:r>
            <a:r>
              <a:rPr lang="en-US" altLang="en-US" sz="1500" b="1" dirty="0" smtClean="0">
                <a:solidFill>
                  <a:srgbClr val="000000"/>
                </a:solidFill>
                <a:latin typeface="Calibri" panose="020F0502020204030204" pitchFamily="34" charset="0"/>
              </a:rPr>
              <a:t>conditions</a:t>
            </a:r>
            <a:endParaRPr lang="en-US" altLang="en-US" sz="1500" b="1" dirty="0">
              <a:solidFill>
                <a:srgbClr val="000000"/>
              </a:solidFill>
              <a:latin typeface="Calibri" panose="020F0502020204030204" pitchFamily="34" charset="0"/>
            </a:endParaRPr>
          </a:p>
          <a:p>
            <a:pPr marL="285750" indent="-285750">
              <a:buFont typeface="Arial" panose="020B0604020202020204" pitchFamily="34" charset="0"/>
              <a:buChar char="•"/>
            </a:pPr>
            <a:r>
              <a:rPr lang="en-US" altLang="en-US" sz="1500" b="1" dirty="0">
                <a:solidFill>
                  <a:srgbClr val="000000"/>
                </a:solidFill>
                <a:latin typeface="Calibri" panose="020F0502020204030204" pitchFamily="34" charset="0"/>
              </a:rPr>
              <a:t>At risk for procedures</a:t>
            </a:r>
          </a:p>
        </p:txBody>
      </p:sp>
      <p:sp>
        <p:nvSpPr>
          <p:cNvPr id="22" name="Right Arrow 21"/>
          <p:cNvSpPr/>
          <p:nvPr/>
        </p:nvSpPr>
        <p:spPr>
          <a:xfrm>
            <a:off x="2992574" y="3732854"/>
            <a:ext cx="267033" cy="281124"/>
          </a:xfrm>
          <a:prstGeom prst="rightArrow">
            <a:avLst>
              <a:gd name="adj1" fmla="val 50000"/>
              <a:gd name="adj2" fmla="val 14891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a:off x="2992575" y="3712924"/>
            <a:ext cx="313969" cy="281124"/>
          </a:xfrm>
          <a:prstGeom prst="rightArrow">
            <a:avLst>
              <a:gd name="adj1" fmla="val 50000"/>
              <a:gd name="adj2" fmla="val 14891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88225" y="1011967"/>
            <a:ext cx="2603408" cy="369332"/>
          </a:xfrm>
          <a:prstGeom prst="rect">
            <a:avLst/>
          </a:prstGeom>
          <a:noFill/>
        </p:spPr>
        <p:txBody>
          <a:bodyPr wrap="square" rtlCol="0">
            <a:spAutoFit/>
          </a:bodyPr>
          <a:lstStyle/>
          <a:p>
            <a:r>
              <a:rPr lang="en-US" b="1" dirty="0"/>
              <a:t>Patient Characteristics</a:t>
            </a:r>
          </a:p>
        </p:txBody>
      </p:sp>
      <p:sp>
        <p:nvSpPr>
          <p:cNvPr id="4" name="Rectangle 3"/>
          <p:cNvSpPr/>
          <p:nvPr/>
        </p:nvSpPr>
        <p:spPr>
          <a:xfrm>
            <a:off x="5537708" y="988479"/>
            <a:ext cx="2820003" cy="369332"/>
          </a:xfrm>
          <a:prstGeom prst="rect">
            <a:avLst/>
          </a:prstGeom>
        </p:spPr>
        <p:txBody>
          <a:bodyPr wrap="none">
            <a:spAutoFit/>
          </a:bodyPr>
          <a:lstStyle/>
          <a:p>
            <a:r>
              <a:rPr lang="en-US" b="1" dirty="0"/>
              <a:t>Caregiver Characteristics</a:t>
            </a:r>
          </a:p>
        </p:txBody>
      </p:sp>
    </p:spTree>
    <p:extLst>
      <p:ext uri="{BB962C8B-B14F-4D97-AF65-F5344CB8AC3E}">
        <p14:creationId xmlns:p14="http://schemas.microsoft.com/office/powerpoint/2010/main" val="272129651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Understanding the Mission</a:t>
            </a:r>
            <a:endParaRPr lang="en-US" sz="4800" dirty="0"/>
          </a:p>
        </p:txBody>
      </p:sp>
      <p:sp>
        <p:nvSpPr>
          <p:cNvPr id="3" name="Content Placeholder 2"/>
          <p:cNvSpPr>
            <a:spLocks noGrp="1"/>
          </p:cNvSpPr>
          <p:nvPr>
            <p:ph sz="quarter" idx="13"/>
          </p:nvPr>
        </p:nvSpPr>
        <p:spPr>
          <a:xfrm>
            <a:off x="609600" y="2240280"/>
            <a:ext cx="3880104" cy="4236720"/>
          </a:xfrm>
        </p:spPr>
        <p:txBody>
          <a:bodyPr>
            <a:normAutofit fontScale="92500" lnSpcReduction="20000"/>
          </a:bodyPr>
          <a:lstStyle/>
          <a:p>
            <a:r>
              <a:rPr lang="en-US" dirty="0"/>
              <a:t>Only 799 of more than 3,400 IPPS </a:t>
            </a:r>
            <a:r>
              <a:rPr lang="en-US" dirty="0" smtClean="0"/>
              <a:t>hospitals across the US </a:t>
            </a:r>
            <a:r>
              <a:rPr lang="en-US" dirty="0"/>
              <a:t>performed well enough in 2015 to avoid reimbursement penalties in 2016</a:t>
            </a:r>
            <a:r>
              <a:rPr lang="en-US" dirty="0" smtClean="0"/>
              <a:t>. </a:t>
            </a:r>
          </a:p>
          <a:p>
            <a:pPr marL="0" indent="0">
              <a:buNone/>
            </a:pPr>
            <a:r>
              <a:rPr lang="en-US" dirty="0" smtClean="0"/>
              <a:t>( Waiver= maintain % below Medicare cost reporting)</a:t>
            </a:r>
          </a:p>
          <a:p>
            <a:r>
              <a:rPr lang="en-US" dirty="0" smtClean="0"/>
              <a:t>We have ~50 acute care hospitals funding NSP</a:t>
            </a:r>
          </a:p>
          <a:p>
            <a:r>
              <a:rPr lang="en-US" dirty="0" smtClean="0"/>
              <a:t>Their mission- Triple AIM</a:t>
            </a:r>
          </a:p>
          <a:p>
            <a:r>
              <a:rPr lang="en-US" dirty="0" smtClean="0"/>
              <a:t>Quadruple Aim- added provider’s experience</a:t>
            </a:r>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45025" y="2518526"/>
            <a:ext cx="3803650" cy="3319549"/>
          </a:xfrm>
        </p:spPr>
      </p:pic>
    </p:spTree>
    <p:extLst>
      <p:ext uri="{BB962C8B-B14F-4D97-AF65-F5344CB8AC3E}">
        <p14:creationId xmlns:p14="http://schemas.microsoft.com/office/powerpoint/2010/main" val="2752544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6491" y="2247900"/>
            <a:ext cx="5171017" cy="3878263"/>
          </a:xfrm>
        </p:spPr>
      </p:pic>
      <p:sp>
        <p:nvSpPr>
          <p:cNvPr id="3" name="Title 2"/>
          <p:cNvSpPr>
            <a:spLocks noGrp="1"/>
          </p:cNvSpPr>
          <p:nvPr>
            <p:ph type="title"/>
          </p:nvPr>
        </p:nvSpPr>
        <p:spPr>
          <a:xfrm>
            <a:off x="762000" y="533400"/>
            <a:ext cx="7756263" cy="1054250"/>
          </a:xfrm>
        </p:spPr>
        <p:txBody>
          <a:bodyPr/>
          <a:lstStyle/>
          <a:p>
            <a:r>
              <a:rPr lang="en-US" sz="3600" dirty="0" smtClean="0"/>
              <a:t>Leadership- Practice and Academia</a:t>
            </a:r>
            <a:endParaRPr lang="en-US" sz="3600" dirty="0"/>
          </a:p>
        </p:txBody>
      </p:sp>
    </p:spTree>
    <p:extLst>
      <p:ext uri="{BB962C8B-B14F-4D97-AF65-F5344CB8AC3E}">
        <p14:creationId xmlns:p14="http://schemas.microsoft.com/office/powerpoint/2010/main" val="3744640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 Collaboration at Conferences</a:t>
            </a:r>
            <a:endParaRPr lang="en-US" sz="4400"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85800" y="2753078"/>
            <a:ext cx="3803650" cy="2850445"/>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751932"/>
            <a:ext cx="3803650" cy="2852737"/>
          </a:xfrm>
        </p:spPr>
      </p:pic>
    </p:spTree>
    <p:extLst>
      <p:ext uri="{BB962C8B-B14F-4D97-AF65-F5344CB8AC3E}">
        <p14:creationId xmlns:p14="http://schemas.microsoft.com/office/powerpoint/2010/main" val="1877775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228601"/>
            <a:ext cx="7314063" cy="1523999"/>
          </a:xfrm>
        </p:spPr>
        <p:txBody>
          <a:bodyPr/>
          <a:lstStyle/>
          <a:p>
            <a:r>
              <a:rPr lang="en-US" sz="5400" dirty="0" smtClean="0"/>
              <a:t>Diversity </a:t>
            </a:r>
            <a:r>
              <a:rPr lang="en-US" sz="2400" dirty="0" smtClean="0"/>
              <a:t>– our strength lies in our differences- not our similarities  ( Stephen Covey)</a:t>
            </a:r>
            <a:endParaRPr lang="en-US" sz="2400" dirty="0"/>
          </a:p>
        </p:txBody>
      </p:sp>
      <p:sp>
        <p:nvSpPr>
          <p:cNvPr id="8" name="Text Placeholder 7"/>
          <p:cNvSpPr>
            <a:spLocks noGrp="1"/>
          </p:cNvSpPr>
          <p:nvPr>
            <p:ph type="body" sz="half" idx="2"/>
          </p:nvPr>
        </p:nvSpPr>
        <p:spPr>
          <a:xfrm>
            <a:off x="5034579" y="1828800"/>
            <a:ext cx="3411725" cy="4292301"/>
          </a:xfrm>
        </p:spPr>
        <p:txBody>
          <a:bodyPr>
            <a:normAutofit/>
          </a:bodyPr>
          <a:lstStyle/>
          <a:p>
            <a:r>
              <a:rPr lang="en-US" dirty="0" smtClean="0"/>
              <a:t>                  </a:t>
            </a:r>
            <a:r>
              <a:rPr lang="en-US" b="1" dirty="0" smtClean="0">
                <a:solidFill>
                  <a:schemeClr val="accent2">
                    <a:lumMod val="75000"/>
                  </a:schemeClr>
                </a:solidFill>
              </a:rPr>
              <a:t>NLI TEAM:</a:t>
            </a:r>
          </a:p>
          <a:p>
            <a:r>
              <a:rPr lang="en-US" dirty="0"/>
              <a:t>	</a:t>
            </a:r>
            <a:r>
              <a:rPr lang="en-US" dirty="0" smtClean="0"/>
              <a:t>Morgan State University</a:t>
            </a:r>
          </a:p>
          <a:p>
            <a:r>
              <a:rPr lang="en-US" dirty="0"/>
              <a:t> </a:t>
            </a:r>
            <a:r>
              <a:rPr lang="en-US" dirty="0" smtClean="0"/>
              <a:t>                 Bowie State University</a:t>
            </a:r>
          </a:p>
          <a:p>
            <a:r>
              <a:rPr lang="en-US" dirty="0"/>
              <a:t> </a:t>
            </a:r>
            <a:r>
              <a:rPr lang="en-US" dirty="0" smtClean="0"/>
              <a:t>                 Montgomery College</a:t>
            </a:r>
          </a:p>
          <a:p>
            <a:r>
              <a:rPr lang="en-US" dirty="0"/>
              <a:t> </a:t>
            </a:r>
            <a:r>
              <a:rPr lang="en-US" dirty="0" smtClean="0"/>
              <a:t>                 University of Maryland </a:t>
            </a:r>
          </a:p>
          <a:p>
            <a:endParaRPr lang="en-US" dirty="0"/>
          </a:p>
          <a:p>
            <a:r>
              <a:rPr lang="en-US" dirty="0" smtClean="0"/>
              <a:t>                   Presented 9/14/16:</a:t>
            </a:r>
          </a:p>
          <a:p>
            <a:r>
              <a:rPr lang="en-US" dirty="0"/>
              <a:t> </a:t>
            </a:r>
            <a:r>
              <a:rPr lang="en-US" dirty="0" smtClean="0"/>
              <a:t>                  </a:t>
            </a:r>
            <a:r>
              <a:rPr lang="en-US" b="1" i="1" dirty="0" smtClean="0">
                <a:solidFill>
                  <a:schemeClr val="accent2">
                    <a:lumMod val="75000"/>
                  </a:schemeClr>
                </a:solidFill>
              </a:rPr>
              <a:t>Improving Diversity in</a:t>
            </a:r>
          </a:p>
          <a:p>
            <a:r>
              <a:rPr lang="en-US" b="1" i="1" dirty="0">
                <a:solidFill>
                  <a:schemeClr val="accent2">
                    <a:lumMod val="75000"/>
                  </a:schemeClr>
                </a:solidFill>
              </a:rPr>
              <a:t> </a:t>
            </a:r>
            <a:r>
              <a:rPr lang="en-US" b="1" i="1" dirty="0" smtClean="0">
                <a:solidFill>
                  <a:schemeClr val="accent2">
                    <a:lumMod val="75000"/>
                  </a:schemeClr>
                </a:solidFill>
              </a:rPr>
              <a:t>                  Education and Practice</a:t>
            </a:r>
          </a:p>
          <a:p>
            <a:endParaRPr lang="en-US" dirty="0"/>
          </a:p>
          <a:p>
            <a:r>
              <a:rPr lang="en-US" dirty="0" smtClean="0"/>
              <a:t>                   National Association of </a:t>
            </a:r>
          </a:p>
          <a:p>
            <a:r>
              <a:rPr lang="en-US" dirty="0"/>
              <a:t> </a:t>
            </a:r>
            <a:r>
              <a:rPr lang="en-US" dirty="0" smtClean="0"/>
              <a:t>                  Minority Medical </a:t>
            </a:r>
          </a:p>
          <a:p>
            <a:r>
              <a:rPr lang="en-US" dirty="0"/>
              <a:t> </a:t>
            </a:r>
            <a:r>
              <a:rPr lang="en-US" dirty="0" smtClean="0"/>
              <a:t>                   Educators Conference</a:t>
            </a:r>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981200"/>
            <a:ext cx="4800600" cy="3657600"/>
          </a:xfrm>
        </p:spPr>
      </p:pic>
    </p:spTree>
    <p:extLst>
      <p:ext uri="{BB962C8B-B14F-4D97-AF65-F5344CB8AC3E}">
        <p14:creationId xmlns:p14="http://schemas.microsoft.com/office/powerpoint/2010/main" val="984934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altLang="en-US" dirty="0"/>
              <a:t>“The true value of simulation lies in its ability to offer experiences throughout the educational process that provide students with opportunities for repetition, pattern recognition, and faster decision making</a:t>
            </a:r>
            <a:r>
              <a:rPr lang="en-US" altLang="en-US" dirty="0" smtClean="0"/>
              <a:t>.”                          </a:t>
            </a:r>
          </a:p>
          <a:p>
            <a:pPr marL="0" indent="0">
              <a:buNone/>
            </a:pPr>
            <a:r>
              <a:rPr lang="en-US" altLang="en-US" dirty="0"/>
              <a:t> </a:t>
            </a:r>
            <a:r>
              <a:rPr lang="en-US" altLang="en-US" dirty="0" smtClean="0"/>
              <a:t>                                                 (Doyle </a:t>
            </a:r>
            <a:r>
              <a:rPr lang="en-US" altLang="en-US" dirty="0"/>
              <a:t>&amp; Leighton, </a:t>
            </a:r>
            <a:r>
              <a:rPr lang="en-US" altLang="en-US" dirty="0" smtClean="0"/>
              <a:t>2010)</a:t>
            </a:r>
            <a:endParaRPr lang="en-US" altLang="en-US" dirty="0"/>
          </a:p>
          <a:p>
            <a:r>
              <a:rPr lang="en-US" altLang="en-US" b="1" dirty="0">
                <a:solidFill>
                  <a:srgbClr val="C00000"/>
                </a:solidFill>
              </a:rPr>
              <a:t>Utilize as clinical hours</a:t>
            </a:r>
            <a:r>
              <a:rPr lang="en-US" altLang="en-US" b="1" dirty="0" smtClean="0">
                <a:solidFill>
                  <a:srgbClr val="C00000"/>
                </a:solidFill>
              </a:rPr>
              <a:t>? Impact on clinical sites?</a:t>
            </a:r>
            <a:endParaRPr lang="en-US" altLang="en-US" b="1" dirty="0">
              <a:solidFill>
                <a:srgbClr val="C00000"/>
              </a:solidFill>
            </a:endParaRPr>
          </a:p>
          <a:p>
            <a:pPr marL="411480" lvl="1" indent="0">
              <a:buNone/>
            </a:pPr>
            <a:r>
              <a:rPr lang="en-US" altLang="en-US" dirty="0" smtClean="0"/>
              <a:t>Provides </a:t>
            </a:r>
            <a:r>
              <a:rPr lang="en-US" altLang="en-US" dirty="0"/>
              <a:t>context to </a:t>
            </a:r>
            <a:r>
              <a:rPr lang="en-US" altLang="en-US" dirty="0" smtClean="0"/>
              <a:t>situation, clinical </a:t>
            </a:r>
            <a:r>
              <a:rPr lang="en-US" altLang="en-US" dirty="0"/>
              <a:t>judgment, communication, resource management, “thinking on your feet,” teaching skills, management of emotional situations</a:t>
            </a:r>
          </a:p>
          <a:p>
            <a:endParaRPr lang="en-US" dirty="0"/>
          </a:p>
        </p:txBody>
      </p:sp>
      <p:sp>
        <p:nvSpPr>
          <p:cNvPr id="2" name="Title 1"/>
          <p:cNvSpPr>
            <a:spLocks noGrp="1"/>
          </p:cNvSpPr>
          <p:nvPr>
            <p:ph type="title"/>
          </p:nvPr>
        </p:nvSpPr>
        <p:spPr/>
        <p:txBody>
          <a:bodyPr/>
          <a:lstStyle/>
          <a:p>
            <a:r>
              <a:rPr lang="en-US" dirty="0" smtClean="0"/>
              <a:t>Clinical Simulation</a:t>
            </a:r>
            <a:endParaRPr lang="en-US" dirty="0"/>
          </a:p>
        </p:txBody>
      </p:sp>
    </p:spTree>
    <p:extLst>
      <p:ext uri="{BB962C8B-B14F-4D97-AF65-F5344CB8AC3E}">
        <p14:creationId xmlns:p14="http://schemas.microsoft.com/office/powerpoint/2010/main" val="2881129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Screen-based/PC-based simulation </a:t>
            </a:r>
            <a:endParaRPr lang="en-US" dirty="0" smtClean="0"/>
          </a:p>
          <a:p>
            <a:r>
              <a:rPr lang="en-US" dirty="0" smtClean="0"/>
              <a:t>Virtual </a:t>
            </a:r>
            <a:r>
              <a:rPr lang="en-US" dirty="0"/>
              <a:t>patients </a:t>
            </a:r>
          </a:p>
          <a:p>
            <a:r>
              <a:rPr lang="en-US" dirty="0" smtClean="0"/>
              <a:t>Partial </a:t>
            </a:r>
            <a:r>
              <a:rPr lang="en-US" dirty="0"/>
              <a:t>task trainers </a:t>
            </a:r>
          </a:p>
          <a:p>
            <a:r>
              <a:rPr lang="en-US" dirty="0" smtClean="0"/>
              <a:t>Human </a:t>
            </a:r>
            <a:r>
              <a:rPr lang="en-US" dirty="0"/>
              <a:t>patient simulator </a:t>
            </a:r>
          </a:p>
          <a:p>
            <a:r>
              <a:rPr lang="en-US" dirty="0" smtClean="0"/>
              <a:t>Standardized </a:t>
            </a:r>
            <a:r>
              <a:rPr lang="en-US" dirty="0"/>
              <a:t>patients </a:t>
            </a:r>
            <a:endParaRPr lang="en-US" dirty="0" smtClean="0"/>
          </a:p>
          <a:p>
            <a:r>
              <a:rPr lang="en-US" dirty="0" smtClean="0"/>
              <a:t> </a:t>
            </a:r>
            <a:r>
              <a:rPr lang="en-US" dirty="0"/>
              <a:t>Integrated </a:t>
            </a:r>
            <a:r>
              <a:rPr lang="en-US" dirty="0" smtClean="0"/>
              <a:t>models</a:t>
            </a:r>
          </a:p>
          <a:p>
            <a:r>
              <a:rPr lang="en-US" dirty="0" err="1" smtClean="0"/>
              <a:t>Interprofessional</a:t>
            </a:r>
            <a:r>
              <a:rPr lang="en-US" dirty="0" smtClean="0"/>
              <a:t>/Leadership/Management</a:t>
            </a:r>
          </a:p>
          <a:p>
            <a:endParaRPr lang="en-US" dirty="0"/>
          </a:p>
          <a:p>
            <a:pPr marL="0" indent="0">
              <a:buNone/>
            </a:pPr>
            <a:r>
              <a:rPr lang="en-US" dirty="0" smtClean="0"/>
              <a:t>Simulation use and identified needs are </a:t>
            </a:r>
            <a:r>
              <a:rPr lang="en-US" dirty="0"/>
              <a:t>g</a:t>
            </a:r>
            <a:r>
              <a:rPr lang="en-US" dirty="0" smtClean="0"/>
              <a:t>uided by Dean/Directors and Nursing faculty and educators in nursing programs</a:t>
            </a:r>
          </a:p>
          <a:p>
            <a:pPr marL="0" indent="0">
              <a:buNone/>
            </a:pPr>
            <a:r>
              <a:rPr lang="en-US" dirty="0" smtClean="0">
                <a:solidFill>
                  <a:srgbClr val="C00000"/>
                </a:solidFill>
              </a:rPr>
              <a:t>Research </a:t>
            </a:r>
            <a:r>
              <a:rPr lang="en-US" dirty="0" smtClean="0"/>
              <a:t>needed on:</a:t>
            </a:r>
          </a:p>
          <a:p>
            <a:pPr marL="0" indent="0">
              <a:buNone/>
            </a:pPr>
            <a:r>
              <a:rPr lang="en-US" dirty="0" smtClean="0"/>
              <a:t>Impact </a:t>
            </a:r>
            <a:r>
              <a:rPr lang="en-US" dirty="0"/>
              <a:t>on competence </a:t>
            </a:r>
            <a:r>
              <a:rPr lang="en-US" dirty="0" smtClean="0"/>
              <a:t>                       • </a:t>
            </a:r>
            <a:r>
              <a:rPr lang="en-US" dirty="0"/>
              <a:t>Impact on patient </a:t>
            </a:r>
            <a:r>
              <a:rPr lang="en-US" dirty="0" smtClean="0"/>
              <a:t>care</a:t>
            </a:r>
          </a:p>
          <a:p>
            <a:pPr marL="0" indent="0">
              <a:buNone/>
            </a:pPr>
            <a:r>
              <a:rPr lang="en-US" dirty="0" smtClean="0"/>
              <a:t>Impact on patient safety		</a:t>
            </a:r>
            <a:r>
              <a:rPr lang="en-US" dirty="0"/>
              <a:t> </a:t>
            </a:r>
            <a:r>
              <a:rPr lang="en-US" dirty="0" smtClean="0"/>
              <a:t>   • </a:t>
            </a:r>
            <a:r>
              <a:rPr lang="en-US" dirty="0"/>
              <a:t>Impact on </a:t>
            </a:r>
            <a:r>
              <a:rPr lang="en-US" dirty="0" smtClean="0"/>
              <a:t>clinical time </a:t>
            </a:r>
            <a:endParaRPr lang="en-US" dirty="0"/>
          </a:p>
        </p:txBody>
      </p:sp>
      <p:sp>
        <p:nvSpPr>
          <p:cNvPr id="3" name="Title 2"/>
          <p:cNvSpPr>
            <a:spLocks noGrp="1"/>
          </p:cNvSpPr>
          <p:nvPr>
            <p:ph type="title"/>
          </p:nvPr>
        </p:nvSpPr>
        <p:spPr/>
        <p:txBody>
          <a:bodyPr/>
          <a:lstStyle/>
          <a:p>
            <a:r>
              <a:rPr lang="en-US" dirty="0" smtClean="0"/>
              <a:t>Types of Simulation</a:t>
            </a:r>
            <a:endParaRPr lang="en-US" dirty="0"/>
          </a:p>
        </p:txBody>
      </p:sp>
    </p:spTree>
    <p:extLst>
      <p:ext uri="{BB962C8B-B14F-4D97-AF65-F5344CB8AC3E}">
        <p14:creationId xmlns:p14="http://schemas.microsoft.com/office/powerpoint/2010/main" val="1149300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Nurse Support Program I- </a:t>
            </a:r>
          </a:p>
          <a:p>
            <a:pPr marL="0" indent="0">
              <a:buNone/>
            </a:pPr>
            <a:r>
              <a:rPr lang="en-US" dirty="0"/>
              <a:t> </a:t>
            </a:r>
            <a:r>
              <a:rPr lang="en-US" dirty="0" smtClean="0"/>
              <a:t>    CNO’s -hospitals</a:t>
            </a:r>
          </a:p>
          <a:p>
            <a:r>
              <a:rPr lang="en-US" dirty="0" smtClean="0"/>
              <a:t>Next Evaluation Due: 2017</a:t>
            </a:r>
          </a:p>
          <a:p>
            <a:pPr marL="0" indent="0">
              <a:buNone/>
            </a:pPr>
            <a:endParaRPr lang="en-US" dirty="0"/>
          </a:p>
          <a:p>
            <a:r>
              <a:rPr lang="en-US" dirty="0" smtClean="0"/>
              <a:t>Nurse Support Program II- </a:t>
            </a:r>
          </a:p>
          <a:p>
            <a:pPr marL="0" indent="0">
              <a:buNone/>
            </a:pPr>
            <a:r>
              <a:rPr lang="en-US" dirty="0"/>
              <a:t> </a:t>
            </a:r>
            <a:r>
              <a:rPr lang="en-US" dirty="0" smtClean="0"/>
              <a:t>    Deans/Directors- schools of nursing </a:t>
            </a:r>
          </a:p>
          <a:p>
            <a:r>
              <a:rPr lang="en-US" dirty="0" smtClean="0"/>
              <a:t>Next Evaluation Due: 2020</a:t>
            </a:r>
          </a:p>
          <a:p>
            <a:pPr marL="0" indent="0">
              <a:buNone/>
            </a:pPr>
            <a:endParaRPr lang="en-US" dirty="0"/>
          </a:p>
          <a:p>
            <a:r>
              <a:rPr lang="en-US" b="1" dirty="0" smtClean="0">
                <a:solidFill>
                  <a:schemeClr val="accent2">
                    <a:lumMod val="75000"/>
                  </a:schemeClr>
                </a:solidFill>
              </a:rPr>
              <a:t>Common Goals</a:t>
            </a:r>
          </a:p>
          <a:p>
            <a:r>
              <a:rPr lang="en-US" b="1" dirty="0" smtClean="0">
                <a:solidFill>
                  <a:schemeClr val="accent2">
                    <a:lumMod val="75000"/>
                  </a:schemeClr>
                </a:solidFill>
              </a:rPr>
              <a:t>Common Funding Mechanism</a:t>
            </a:r>
            <a:endParaRPr lang="en-US" dirty="0"/>
          </a:p>
          <a:p>
            <a:r>
              <a:rPr lang="en-US" b="1" dirty="0" smtClean="0">
                <a:solidFill>
                  <a:schemeClr val="accent2">
                    <a:lumMod val="75000"/>
                  </a:schemeClr>
                </a:solidFill>
              </a:rPr>
              <a:t>Common Focus on Registered Nurses</a:t>
            </a:r>
          </a:p>
          <a:p>
            <a:endParaRPr lang="en-US" dirty="0"/>
          </a:p>
        </p:txBody>
      </p:sp>
      <p:sp>
        <p:nvSpPr>
          <p:cNvPr id="3" name="Title 2"/>
          <p:cNvSpPr>
            <a:spLocks noGrp="1"/>
          </p:cNvSpPr>
          <p:nvPr>
            <p:ph type="title"/>
          </p:nvPr>
        </p:nvSpPr>
        <p:spPr/>
        <p:txBody>
          <a:bodyPr/>
          <a:lstStyle/>
          <a:p>
            <a:r>
              <a:rPr lang="en-US" dirty="0" smtClean="0"/>
              <a:t>Nurse Support Program </a:t>
            </a:r>
            <a:endParaRPr lang="en-US" dirty="0"/>
          </a:p>
        </p:txBody>
      </p:sp>
    </p:spTree>
    <p:extLst>
      <p:ext uri="{BB962C8B-B14F-4D97-AF65-F5344CB8AC3E}">
        <p14:creationId xmlns:p14="http://schemas.microsoft.com/office/powerpoint/2010/main" val="1455018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Providing more experiential learning opportunity than </a:t>
            </a:r>
            <a:r>
              <a:rPr lang="en-US" dirty="0" smtClean="0"/>
              <a:t>instruction</a:t>
            </a:r>
          </a:p>
          <a:p>
            <a:r>
              <a:rPr lang="en-US" dirty="0" smtClean="0"/>
              <a:t>Academic progression models</a:t>
            </a:r>
          </a:p>
          <a:p>
            <a:r>
              <a:rPr lang="en-US" dirty="0" smtClean="0"/>
              <a:t>Increased </a:t>
            </a:r>
            <a:r>
              <a:rPr lang="en-US" dirty="0"/>
              <a:t>use of learning technology </a:t>
            </a:r>
            <a:endParaRPr lang="en-US" dirty="0" smtClean="0"/>
          </a:p>
          <a:p>
            <a:r>
              <a:rPr lang="en-US" dirty="0" smtClean="0"/>
              <a:t>More </a:t>
            </a:r>
            <a:r>
              <a:rPr lang="en-US" dirty="0"/>
              <a:t>emphasis on outcome-based then process-based education </a:t>
            </a:r>
            <a:endParaRPr lang="en-US" dirty="0" smtClean="0"/>
          </a:p>
          <a:p>
            <a:r>
              <a:rPr lang="en-US" dirty="0" smtClean="0"/>
              <a:t>More </a:t>
            </a:r>
            <a:r>
              <a:rPr lang="en-US" dirty="0"/>
              <a:t>evidence-based education strategies and curriculum</a:t>
            </a:r>
          </a:p>
        </p:txBody>
      </p:sp>
      <p:sp>
        <p:nvSpPr>
          <p:cNvPr id="2" name="Title 1"/>
          <p:cNvSpPr>
            <a:spLocks noGrp="1"/>
          </p:cNvSpPr>
          <p:nvPr>
            <p:ph type="title"/>
          </p:nvPr>
        </p:nvSpPr>
        <p:spPr/>
        <p:txBody>
          <a:bodyPr/>
          <a:lstStyle/>
          <a:p>
            <a:r>
              <a:rPr lang="en-US" sz="4400" dirty="0" smtClean="0"/>
              <a:t>Directions in Nursing Education</a:t>
            </a:r>
            <a:endParaRPr lang="en-US" sz="4400" dirty="0"/>
          </a:p>
        </p:txBody>
      </p:sp>
    </p:spTree>
    <p:extLst>
      <p:ext uri="{BB962C8B-B14F-4D97-AF65-F5344CB8AC3E}">
        <p14:creationId xmlns:p14="http://schemas.microsoft.com/office/powerpoint/2010/main" val="1396558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Double the number of RNs with Doctoral Degrees</a:t>
            </a:r>
          </a:p>
          <a:p>
            <a:pPr marL="0" indent="0">
              <a:buNone/>
            </a:pPr>
            <a:r>
              <a:rPr lang="en-US" dirty="0" smtClean="0"/>
              <a:t>( PhD in Nursing, Doctor of Nursing Practice, </a:t>
            </a:r>
            <a:r>
              <a:rPr lang="en-US" dirty="0" err="1" smtClean="0"/>
              <a:t>EdD</a:t>
            </a:r>
            <a:r>
              <a:rPr lang="en-US" dirty="0" smtClean="0"/>
              <a:t>)</a:t>
            </a:r>
          </a:p>
          <a:p>
            <a:endParaRPr lang="en-US" dirty="0"/>
          </a:p>
          <a:p>
            <a:r>
              <a:rPr lang="en-US" dirty="0" smtClean="0"/>
              <a:t>Barriers- Money and Time ( NSP II- tuition, loans)</a:t>
            </a:r>
          </a:p>
          <a:p>
            <a:endParaRPr lang="en-US" dirty="0"/>
          </a:p>
          <a:p>
            <a:r>
              <a:rPr lang="en-US" dirty="0" smtClean="0"/>
              <a:t>Certified Nurse Educators ( CNE) symbolizes excellence in education</a:t>
            </a:r>
          </a:p>
          <a:p>
            <a:endParaRPr lang="en-US" dirty="0"/>
          </a:p>
          <a:p>
            <a:r>
              <a:rPr lang="en-US" dirty="0" smtClean="0"/>
              <a:t>Early career guidance- Mentorship</a:t>
            </a:r>
          </a:p>
          <a:p>
            <a:r>
              <a:rPr lang="en-US" dirty="0" smtClean="0"/>
              <a:t>Dual Roles- Academia and Practice</a:t>
            </a:r>
          </a:p>
          <a:p>
            <a:r>
              <a:rPr lang="en-US" dirty="0" smtClean="0"/>
              <a:t>Research on Nursing Education &amp; Workforce Shortages</a:t>
            </a:r>
            <a:endParaRPr lang="en-US" dirty="0"/>
          </a:p>
        </p:txBody>
      </p:sp>
      <p:sp>
        <p:nvSpPr>
          <p:cNvPr id="3" name="Title 2"/>
          <p:cNvSpPr>
            <a:spLocks noGrp="1"/>
          </p:cNvSpPr>
          <p:nvPr>
            <p:ph type="title"/>
          </p:nvPr>
        </p:nvSpPr>
        <p:spPr/>
        <p:txBody>
          <a:bodyPr/>
          <a:lstStyle/>
          <a:p>
            <a:r>
              <a:rPr lang="en-US" sz="4800" dirty="0" smtClean="0"/>
              <a:t>Faculty Directions</a:t>
            </a:r>
            <a:endParaRPr lang="en-US" sz="4800" dirty="0"/>
          </a:p>
        </p:txBody>
      </p:sp>
    </p:spTree>
    <p:extLst>
      <p:ext uri="{BB962C8B-B14F-4D97-AF65-F5344CB8AC3E}">
        <p14:creationId xmlns:p14="http://schemas.microsoft.com/office/powerpoint/2010/main" val="1099777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solidFill>
                  <a:srgbClr val="C00000"/>
                </a:solidFill>
              </a:rPr>
              <a:t>Faculty and Personnel ******</a:t>
            </a:r>
          </a:p>
          <a:p>
            <a:r>
              <a:rPr lang="en-US" dirty="0" smtClean="0"/>
              <a:t>Mandatory Dissemination  </a:t>
            </a:r>
          </a:p>
          <a:p>
            <a:r>
              <a:rPr lang="en-US" dirty="0" smtClean="0"/>
              <a:t>Professional Development</a:t>
            </a:r>
          </a:p>
          <a:p>
            <a:r>
              <a:rPr lang="en-US" dirty="0" smtClean="0"/>
              <a:t>Instructional Delivery</a:t>
            </a:r>
          </a:p>
          <a:p>
            <a:r>
              <a:rPr lang="en-US" dirty="0" smtClean="0"/>
              <a:t>Curriculum Redesign</a:t>
            </a:r>
          </a:p>
          <a:p>
            <a:r>
              <a:rPr lang="en-US" dirty="0" smtClean="0"/>
              <a:t>Materials and Teaching Supplies</a:t>
            </a:r>
          </a:p>
          <a:p>
            <a:r>
              <a:rPr lang="en-US" dirty="0" smtClean="0"/>
              <a:t>Consultants</a:t>
            </a:r>
          </a:p>
          <a:p>
            <a:r>
              <a:rPr lang="en-US" dirty="0" smtClean="0"/>
              <a:t>Technology</a:t>
            </a:r>
            <a:endParaRPr lang="en-US" dirty="0"/>
          </a:p>
          <a:p>
            <a:r>
              <a:rPr lang="en-US" dirty="0" smtClean="0"/>
              <a:t>Evaluation</a:t>
            </a:r>
          </a:p>
          <a:p>
            <a:endParaRPr lang="en-US" dirty="0"/>
          </a:p>
        </p:txBody>
      </p:sp>
      <p:sp>
        <p:nvSpPr>
          <p:cNvPr id="3" name="Title 2"/>
          <p:cNvSpPr>
            <a:spLocks noGrp="1"/>
          </p:cNvSpPr>
          <p:nvPr>
            <p:ph type="title"/>
          </p:nvPr>
        </p:nvSpPr>
        <p:spPr/>
        <p:txBody>
          <a:bodyPr/>
          <a:lstStyle/>
          <a:p>
            <a:r>
              <a:rPr lang="en-US" dirty="0" smtClean="0"/>
              <a:t>NSP II Grants Funded</a:t>
            </a:r>
            <a:endParaRPr lang="en-US" dirty="0"/>
          </a:p>
        </p:txBody>
      </p:sp>
    </p:spTree>
    <p:extLst>
      <p:ext uri="{BB962C8B-B14F-4D97-AF65-F5344CB8AC3E}">
        <p14:creationId xmlns:p14="http://schemas.microsoft.com/office/powerpoint/2010/main" val="802639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We need Faculty to Teach</a:t>
            </a:r>
            <a:endParaRPr lang="en-US" sz="48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2305844"/>
            <a:ext cx="4953000" cy="3866356"/>
          </a:xfrm>
        </p:spPr>
      </p:pic>
    </p:spTree>
    <p:extLst>
      <p:ext uri="{BB962C8B-B14F-4D97-AF65-F5344CB8AC3E}">
        <p14:creationId xmlns:p14="http://schemas.microsoft.com/office/powerpoint/2010/main" val="4110011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133601"/>
            <a:ext cx="6553200" cy="2449561"/>
          </a:xfrm>
        </p:spPr>
      </p:pic>
      <p:sp>
        <p:nvSpPr>
          <p:cNvPr id="3" name="Title 2"/>
          <p:cNvSpPr>
            <a:spLocks noGrp="1"/>
          </p:cNvSpPr>
          <p:nvPr>
            <p:ph type="title"/>
          </p:nvPr>
        </p:nvSpPr>
        <p:spPr/>
        <p:txBody>
          <a:bodyPr/>
          <a:lstStyle/>
          <a:p>
            <a:r>
              <a:rPr lang="en-US" sz="4400" dirty="0" smtClean="0"/>
              <a:t>We need new RNs and BSNs</a:t>
            </a:r>
            <a:endParaRPr lang="en-US" sz="4400" dirty="0"/>
          </a:p>
        </p:txBody>
      </p:sp>
      <p:sp>
        <p:nvSpPr>
          <p:cNvPr id="5" name="Rectangle 4"/>
          <p:cNvSpPr/>
          <p:nvPr/>
        </p:nvSpPr>
        <p:spPr>
          <a:xfrm>
            <a:off x="1066800" y="4583162"/>
            <a:ext cx="7162800" cy="2031325"/>
          </a:xfrm>
          <a:prstGeom prst="rect">
            <a:avLst/>
          </a:prstGeom>
        </p:spPr>
        <p:txBody>
          <a:bodyPr wrap="square">
            <a:spAutoFit/>
          </a:bodyPr>
          <a:lstStyle/>
          <a:p>
            <a:r>
              <a:rPr lang="en-US" dirty="0"/>
              <a:t>The dashed dark red line with diamond markers represents the sum of the new NCLEX passers with BSNs plus the RNs graduated from RN2BSN programs with new BSNs.  I</a:t>
            </a:r>
            <a:r>
              <a:rPr lang="en-US" dirty="0" smtClean="0"/>
              <a:t>n </a:t>
            </a:r>
            <a:r>
              <a:rPr lang="en-US" dirty="0"/>
              <a:t>the three years following the publication of the IOM Future of Nursing Report (2011-2013) there were 102,686 ADN RNs who obtained their BSN degrees.  That was nearly as many as had earned their BSNs in the preceding seven years from 2004-2010: 109,137. </a:t>
            </a:r>
            <a:r>
              <a:rPr lang="en-US" dirty="0" smtClean="0"/>
              <a:t> (</a:t>
            </a:r>
            <a:r>
              <a:rPr lang="en-US" dirty="0" err="1" smtClean="0"/>
              <a:t>McMenamin</a:t>
            </a:r>
            <a:r>
              <a:rPr lang="en-US" dirty="0" smtClean="0"/>
              <a:t>, ANA, 2015)</a:t>
            </a:r>
            <a:endParaRPr lang="en-US" dirty="0"/>
          </a:p>
        </p:txBody>
      </p:sp>
    </p:spTree>
    <p:extLst>
      <p:ext uri="{BB962C8B-B14F-4D97-AF65-F5344CB8AC3E}">
        <p14:creationId xmlns:p14="http://schemas.microsoft.com/office/powerpoint/2010/main" val="2729742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Hal and Jo Cohen Graduate Nurse Scholarships</a:t>
            </a:r>
          </a:p>
          <a:p>
            <a:pPr marL="0" indent="0">
              <a:buNone/>
            </a:pPr>
            <a:r>
              <a:rPr lang="en-US" dirty="0" smtClean="0"/>
              <a:t>     (Full Tuition and Fees- Faculty or Hospital PDS)</a:t>
            </a:r>
          </a:p>
          <a:p>
            <a:r>
              <a:rPr lang="en-US" dirty="0" smtClean="0"/>
              <a:t>New Nurse Faculty Fellowships</a:t>
            </a:r>
          </a:p>
          <a:p>
            <a:pPr marL="0" indent="0">
              <a:buNone/>
            </a:pPr>
            <a:r>
              <a:rPr lang="en-US" dirty="0" smtClean="0"/>
              <a:t>      ($20,000= over three years- recruit and retain faculty)</a:t>
            </a:r>
          </a:p>
          <a:p>
            <a:r>
              <a:rPr lang="en-US" dirty="0" smtClean="0"/>
              <a:t>Nurse Educator Doctoral Grants for Practice and Dissertation Research ( up to $30,000 )</a:t>
            </a:r>
          </a:p>
          <a:p>
            <a:r>
              <a:rPr lang="en-US" dirty="0" smtClean="0"/>
              <a:t>Maryland Clinical Simulation Resource Consortium </a:t>
            </a:r>
          </a:p>
          <a:p>
            <a:pPr marL="0" indent="0">
              <a:buNone/>
            </a:pPr>
            <a:r>
              <a:rPr lang="en-US" dirty="0" smtClean="0">
                <a:hlinkClick r:id="rId2"/>
              </a:rPr>
              <a:t>http</a:t>
            </a:r>
            <a:r>
              <a:rPr lang="en-US" dirty="0">
                <a:hlinkClick r:id="rId2"/>
              </a:rPr>
              <a:t>://cms.montgomerycollege.edu/mcsrc</a:t>
            </a:r>
            <a:r>
              <a:rPr lang="en-US" dirty="0" smtClean="0">
                <a:hlinkClick r:id="rId2"/>
              </a:rPr>
              <a:t>/</a:t>
            </a:r>
            <a:r>
              <a:rPr lang="en-US" dirty="0" smtClean="0"/>
              <a:t> </a:t>
            </a:r>
          </a:p>
          <a:p>
            <a:r>
              <a:rPr lang="en-US" dirty="0" smtClean="0"/>
              <a:t>Leadership Institute</a:t>
            </a:r>
          </a:p>
          <a:p>
            <a:pPr marL="0" indent="0">
              <a:buNone/>
            </a:pPr>
            <a:r>
              <a:rPr lang="en-US" dirty="0">
                <a:hlinkClick r:id="rId3"/>
              </a:rPr>
              <a:t>https://www.nursing.umaryland.edu/academics/pe/nli</a:t>
            </a:r>
            <a:r>
              <a:rPr lang="en-US" dirty="0" smtClean="0">
                <a:hlinkClick r:id="rId3"/>
              </a:rPr>
              <a:t>/</a:t>
            </a:r>
            <a:r>
              <a:rPr lang="en-US" dirty="0" smtClean="0"/>
              <a:t> </a:t>
            </a:r>
            <a:endParaRPr lang="en-US" dirty="0"/>
          </a:p>
        </p:txBody>
      </p:sp>
      <p:sp>
        <p:nvSpPr>
          <p:cNvPr id="3" name="Title 2"/>
          <p:cNvSpPr>
            <a:spLocks noGrp="1"/>
          </p:cNvSpPr>
          <p:nvPr>
            <p:ph type="title"/>
          </p:nvPr>
        </p:nvSpPr>
        <p:spPr/>
        <p:txBody>
          <a:bodyPr/>
          <a:lstStyle/>
          <a:p>
            <a:r>
              <a:rPr lang="en-US" sz="3600" dirty="0" smtClean="0"/>
              <a:t>NSP II Faculty and Hospital Educator Programs</a:t>
            </a:r>
            <a:endParaRPr lang="en-US" sz="3600" dirty="0"/>
          </a:p>
        </p:txBody>
      </p:sp>
    </p:spTree>
    <p:extLst>
      <p:ext uri="{BB962C8B-B14F-4D97-AF65-F5344CB8AC3E}">
        <p14:creationId xmlns:p14="http://schemas.microsoft.com/office/powerpoint/2010/main" val="3095669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
            </a:r>
            <a:br>
              <a:rPr lang="en-US" sz="4000" dirty="0" smtClean="0"/>
            </a:br>
            <a:r>
              <a:rPr lang="en-US" sz="4000" dirty="0" smtClean="0"/>
              <a:t>FY 2017 New Nurse Faculty</a:t>
            </a:r>
            <a:br>
              <a:rPr lang="en-US" sz="4000" dirty="0" smtClean="0"/>
            </a:br>
            <a:endParaRPr lang="en-US" sz="4000"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0" y="2751932"/>
            <a:ext cx="3803650" cy="2852737"/>
          </a:xfrm>
        </p:spPr>
      </p:pic>
      <p:sp>
        <p:nvSpPr>
          <p:cNvPr id="2" name="Content Placeholder 1"/>
          <p:cNvSpPr>
            <a:spLocks noGrp="1"/>
          </p:cNvSpPr>
          <p:nvPr>
            <p:ph sz="quarter" idx="14"/>
          </p:nvPr>
        </p:nvSpPr>
        <p:spPr/>
        <p:txBody>
          <a:bodyPr/>
          <a:lstStyle/>
          <a:p>
            <a:r>
              <a:rPr lang="en-US" dirty="0" smtClean="0"/>
              <a:t>15 Nursing Programs </a:t>
            </a:r>
          </a:p>
          <a:p>
            <a:r>
              <a:rPr lang="en-US" dirty="0" smtClean="0"/>
              <a:t>Nominated 53 New Nurse Faculty</a:t>
            </a:r>
          </a:p>
          <a:p>
            <a:r>
              <a:rPr lang="en-US" dirty="0" smtClean="0"/>
              <a:t>All were eligible</a:t>
            </a:r>
            <a:r>
              <a:rPr lang="en-US" dirty="0"/>
              <a:t> </a:t>
            </a:r>
            <a:r>
              <a:rPr lang="en-US" dirty="0" smtClean="0"/>
              <a:t>and All were funded</a:t>
            </a:r>
          </a:p>
          <a:p>
            <a:r>
              <a:rPr lang="en-US" dirty="0" smtClean="0">
                <a:solidFill>
                  <a:schemeClr val="accent2">
                    <a:lumMod val="75000"/>
                  </a:schemeClr>
                </a:solidFill>
              </a:rPr>
              <a:t>NNFF 89% retention</a:t>
            </a:r>
          </a:p>
          <a:p>
            <a:r>
              <a:rPr lang="en-US" dirty="0" smtClean="0"/>
              <a:t>Successful program</a:t>
            </a:r>
          </a:p>
          <a:p>
            <a:r>
              <a:rPr lang="en-US" dirty="0" smtClean="0"/>
              <a:t>Open to all SON Deans/ Directors</a:t>
            </a:r>
          </a:p>
        </p:txBody>
      </p:sp>
    </p:spTree>
    <p:extLst>
      <p:ext uri="{BB962C8B-B14F-4D97-AF65-F5344CB8AC3E}">
        <p14:creationId xmlns:p14="http://schemas.microsoft.com/office/powerpoint/2010/main" val="3221661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accent2">
                    <a:lumMod val="75000"/>
                  </a:schemeClr>
                </a:solidFill>
              </a:rPr>
              <a:t>Nursesupport.org  - website enhancements</a:t>
            </a:r>
          </a:p>
          <a:p>
            <a:r>
              <a:rPr lang="en-US" dirty="0"/>
              <a:t>D</a:t>
            </a:r>
            <a:r>
              <a:rPr lang="en-US" dirty="0" smtClean="0"/>
              <a:t>ocumentation of project results</a:t>
            </a:r>
          </a:p>
          <a:p>
            <a:r>
              <a:rPr lang="en-US" dirty="0" smtClean="0"/>
              <a:t>Dissemination of publications </a:t>
            </a:r>
          </a:p>
          <a:p>
            <a:r>
              <a:rPr lang="en-US" dirty="0" smtClean="0"/>
              <a:t>Shared resources for nurses</a:t>
            </a:r>
          </a:p>
          <a:p>
            <a:r>
              <a:rPr lang="en-US" dirty="0" smtClean="0"/>
              <a:t>Annual and Final Reports- Mandatory Data </a:t>
            </a:r>
          </a:p>
          <a:p>
            <a:r>
              <a:rPr lang="en-US" dirty="0" smtClean="0">
                <a:solidFill>
                  <a:schemeClr val="accent2">
                    <a:lumMod val="75000"/>
                  </a:schemeClr>
                </a:solidFill>
              </a:rPr>
              <a:t>Results =Met or Did Not Meet proposed outcomes</a:t>
            </a:r>
          </a:p>
          <a:p>
            <a:r>
              <a:rPr lang="en-US" dirty="0" smtClean="0"/>
              <a:t>Highlighting Faculty Awards</a:t>
            </a:r>
          </a:p>
          <a:p>
            <a:r>
              <a:rPr lang="en-US" dirty="0" smtClean="0"/>
              <a:t>Updates on Nurse Support Program</a:t>
            </a:r>
            <a:endParaRPr lang="en-US" dirty="0"/>
          </a:p>
        </p:txBody>
      </p:sp>
      <p:sp>
        <p:nvSpPr>
          <p:cNvPr id="3" name="Title 2"/>
          <p:cNvSpPr>
            <a:spLocks noGrp="1"/>
          </p:cNvSpPr>
          <p:nvPr>
            <p:ph type="title"/>
          </p:nvPr>
        </p:nvSpPr>
        <p:spPr/>
        <p:txBody>
          <a:bodyPr/>
          <a:lstStyle/>
          <a:p>
            <a:r>
              <a:rPr lang="en-US" dirty="0" smtClean="0"/>
              <a:t>We need strong data</a:t>
            </a:r>
            <a:endParaRPr lang="en-US" dirty="0"/>
          </a:p>
        </p:txBody>
      </p:sp>
    </p:spTree>
    <p:extLst>
      <p:ext uri="{BB962C8B-B14F-4D97-AF65-F5344CB8AC3E}">
        <p14:creationId xmlns:p14="http://schemas.microsoft.com/office/powerpoint/2010/main" val="1448751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b="1" dirty="0"/>
              <a:t>Final Outcomes </a:t>
            </a:r>
            <a:r>
              <a:rPr lang="en-US" dirty="0"/>
              <a:t>	</a:t>
            </a:r>
            <a:r>
              <a:rPr lang="en-US" b="1" dirty="0"/>
              <a:t>Projected Increase </a:t>
            </a:r>
            <a:endParaRPr lang="en-US" b="1" dirty="0" smtClean="0"/>
          </a:p>
          <a:p>
            <a:pPr marL="0" indent="0">
              <a:buNone/>
            </a:pPr>
            <a:r>
              <a:rPr lang="en-US" b="1" dirty="0"/>
              <a:t> </a:t>
            </a:r>
            <a:r>
              <a:rPr lang="en-US" b="1" dirty="0" smtClean="0"/>
              <a:t>   (# </a:t>
            </a:r>
            <a:r>
              <a:rPr lang="en-US" b="1" dirty="0"/>
              <a:t>of </a:t>
            </a:r>
            <a:r>
              <a:rPr lang="en-US" b="1" dirty="0" smtClean="0"/>
              <a:t>Additional Graduates) </a:t>
            </a:r>
          </a:p>
          <a:p>
            <a:endParaRPr lang="en-US" dirty="0"/>
          </a:p>
          <a:p>
            <a:r>
              <a:rPr lang="en-US" b="1" dirty="0"/>
              <a:t>Describe Degrees/Results </a:t>
            </a:r>
            <a:r>
              <a:rPr lang="en-US" dirty="0"/>
              <a:t>	</a:t>
            </a:r>
          </a:p>
          <a:p>
            <a:r>
              <a:rPr lang="en-US" dirty="0"/>
              <a:t>Nursing Pre-Licensure Graduates 	</a:t>
            </a:r>
            <a:r>
              <a:rPr lang="en-US" dirty="0" smtClean="0"/>
              <a:t>__________</a:t>
            </a:r>
            <a:endParaRPr lang="en-US" dirty="0"/>
          </a:p>
          <a:p>
            <a:r>
              <a:rPr lang="en-US" dirty="0"/>
              <a:t>Nursing Higher Degrees Completed </a:t>
            </a:r>
            <a:r>
              <a:rPr lang="en-US" dirty="0" smtClean="0"/>
              <a:t>  __________</a:t>
            </a:r>
            <a:r>
              <a:rPr lang="en-US" dirty="0"/>
              <a:t>	</a:t>
            </a:r>
          </a:p>
          <a:p>
            <a:r>
              <a:rPr lang="en-US" dirty="0"/>
              <a:t>Nursing Faculty at Doctoral Level 	</a:t>
            </a:r>
            <a:r>
              <a:rPr lang="en-US" dirty="0" smtClean="0"/>
              <a:t>__________</a:t>
            </a:r>
            <a:endParaRPr lang="en-US" dirty="0"/>
          </a:p>
          <a:p>
            <a:r>
              <a:rPr lang="en-US" dirty="0"/>
              <a:t>Collaborative or Statewide Results 	</a:t>
            </a:r>
            <a:r>
              <a:rPr lang="en-US" dirty="0" smtClean="0"/>
              <a:t>__________</a:t>
            </a:r>
          </a:p>
          <a:p>
            <a:pPr marL="0" indent="0">
              <a:buNone/>
            </a:pPr>
            <a:r>
              <a:rPr lang="en-US" dirty="0" smtClean="0"/>
              <a:t>                                                                  Pg. 25 Cover Sheet</a:t>
            </a:r>
            <a:endParaRPr lang="en-US" dirty="0"/>
          </a:p>
          <a:p>
            <a:endParaRPr lang="en-US" dirty="0"/>
          </a:p>
        </p:txBody>
      </p:sp>
      <p:sp>
        <p:nvSpPr>
          <p:cNvPr id="5" name="Title 4"/>
          <p:cNvSpPr>
            <a:spLocks noGrp="1"/>
          </p:cNvSpPr>
          <p:nvPr>
            <p:ph type="title"/>
          </p:nvPr>
        </p:nvSpPr>
        <p:spPr/>
        <p:txBody>
          <a:bodyPr/>
          <a:lstStyle/>
          <a:p>
            <a:r>
              <a:rPr lang="en-US" dirty="0" smtClean="0"/>
              <a:t>Grant Outcomes</a:t>
            </a:r>
            <a:endParaRPr lang="en-US" dirty="0"/>
          </a:p>
        </p:txBody>
      </p:sp>
    </p:spTree>
    <p:extLst>
      <p:ext uri="{BB962C8B-B14F-4D97-AF65-F5344CB8AC3E}">
        <p14:creationId xmlns:p14="http://schemas.microsoft.com/office/powerpoint/2010/main" val="2915515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a:t>Funding Requested: </a:t>
            </a:r>
            <a:r>
              <a:rPr lang="en-US" dirty="0"/>
              <a:t>	</a:t>
            </a:r>
            <a:r>
              <a:rPr lang="en-US" dirty="0" smtClean="0"/>
              <a:t>_______</a:t>
            </a:r>
          </a:p>
          <a:p>
            <a:r>
              <a:rPr lang="en-US" b="1" dirty="0" smtClean="0"/>
              <a:t>Value </a:t>
            </a:r>
            <a:r>
              <a:rPr lang="en-US" b="1" dirty="0"/>
              <a:t>of Match (Funds, In-Kind, Etc.): </a:t>
            </a:r>
            <a:r>
              <a:rPr lang="en-US" b="1" dirty="0" smtClean="0"/>
              <a:t>_____ </a:t>
            </a:r>
            <a:r>
              <a:rPr lang="en-US" b="1" dirty="0" smtClean="0">
                <a:solidFill>
                  <a:srgbClr val="C00000"/>
                </a:solidFill>
              </a:rPr>
              <a:t>***</a:t>
            </a:r>
          </a:p>
          <a:p>
            <a:pPr marL="0" indent="0">
              <a:buNone/>
            </a:pPr>
            <a:r>
              <a:rPr lang="en-US" dirty="0"/>
              <a:t>	</a:t>
            </a:r>
          </a:p>
          <a:p>
            <a:r>
              <a:rPr lang="en-US" b="1" dirty="0"/>
              <a:t>Type of Grant: </a:t>
            </a:r>
            <a:endParaRPr lang="en-US" b="1" dirty="0" smtClean="0"/>
          </a:p>
          <a:p>
            <a:r>
              <a:rPr lang="en-US" dirty="0" smtClean="0"/>
              <a:t>☐</a:t>
            </a:r>
            <a:r>
              <a:rPr lang="en-US" dirty="0"/>
              <a:t>Planning </a:t>
            </a:r>
            <a:r>
              <a:rPr lang="en-US" dirty="0" smtClean="0"/>
              <a:t>                            ( 1 </a:t>
            </a:r>
            <a:r>
              <a:rPr lang="en-US" dirty="0" err="1" smtClean="0"/>
              <a:t>yr</a:t>
            </a:r>
            <a:r>
              <a:rPr lang="en-US" dirty="0" smtClean="0"/>
              <a:t>)</a:t>
            </a:r>
          </a:p>
          <a:p>
            <a:r>
              <a:rPr lang="en-US" dirty="0" smtClean="0"/>
              <a:t>☐</a:t>
            </a:r>
            <a:r>
              <a:rPr lang="en-US" dirty="0"/>
              <a:t>Implementation </a:t>
            </a:r>
            <a:r>
              <a:rPr lang="en-US" dirty="0" smtClean="0"/>
              <a:t>                (1-5 years)</a:t>
            </a:r>
          </a:p>
          <a:p>
            <a:r>
              <a:rPr lang="en-US" dirty="0" smtClean="0"/>
              <a:t>☐</a:t>
            </a:r>
            <a:r>
              <a:rPr lang="en-US" dirty="0"/>
              <a:t>Continuation </a:t>
            </a:r>
            <a:r>
              <a:rPr lang="en-US" dirty="0" smtClean="0"/>
              <a:t>                     (Invitation only)</a:t>
            </a:r>
          </a:p>
          <a:p>
            <a:r>
              <a:rPr lang="en-US" dirty="0" smtClean="0"/>
              <a:t>☐</a:t>
            </a:r>
            <a:r>
              <a:rPr lang="en-US" dirty="0"/>
              <a:t>Statewide </a:t>
            </a:r>
            <a:r>
              <a:rPr lang="en-US" dirty="0" smtClean="0"/>
              <a:t>Resources </a:t>
            </a:r>
            <a:r>
              <a:rPr lang="en-US" dirty="0"/>
              <a:t>	 </a:t>
            </a:r>
            <a:r>
              <a:rPr lang="en-US" dirty="0" smtClean="0"/>
              <a:t> ( Share final products-pg.43)</a:t>
            </a:r>
          </a:p>
          <a:p>
            <a:r>
              <a:rPr lang="en-US" dirty="0" smtClean="0"/>
              <a:t>☐</a:t>
            </a:r>
            <a:r>
              <a:rPr lang="en-US" b="1" dirty="0" smtClean="0">
                <a:solidFill>
                  <a:srgbClr val="C00000"/>
                </a:solidFill>
              </a:rPr>
              <a:t>New Resource Grant        </a:t>
            </a:r>
            <a:r>
              <a:rPr lang="en-US" dirty="0" smtClean="0"/>
              <a:t>( Up to $100,000- 1 yr.)</a:t>
            </a:r>
            <a:endParaRPr lang="en-US" dirty="0"/>
          </a:p>
          <a:p>
            <a:endParaRPr lang="en-US" dirty="0"/>
          </a:p>
        </p:txBody>
      </p:sp>
      <p:sp>
        <p:nvSpPr>
          <p:cNvPr id="3" name="Title 2"/>
          <p:cNvSpPr>
            <a:spLocks noGrp="1"/>
          </p:cNvSpPr>
          <p:nvPr>
            <p:ph type="title"/>
          </p:nvPr>
        </p:nvSpPr>
        <p:spPr/>
        <p:txBody>
          <a:bodyPr/>
          <a:lstStyle/>
          <a:p>
            <a:r>
              <a:rPr lang="en-US" dirty="0" smtClean="0"/>
              <a:t>Types of Grants-Funds</a:t>
            </a:r>
            <a:endParaRPr lang="en-US" dirty="0"/>
          </a:p>
        </p:txBody>
      </p:sp>
    </p:spTree>
    <p:extLst>
      <p:ext uri="{BB962C8B-B14F-4D97-AF65-F5344CB8AC3E}">
        <p14:creationId xmlns:p14="http://schemas.microsoft.com/office/powerpoint/2010/main" val="658358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b="1" dirty="0" smtClean="0">
                <a:solidFill>
                  <a:schemeClr val="accent2">
                    <a:lumMod val="75000"/>
                  </a:schemeClr>
                </a:solidFill>
              </a:rPr>
              <a:t>NSP II Competitive Institutional Grants</a:t>
            </a:r>
          </a:p>
          <a:p>
            <a:r>
              <a:rPr lang="en-US" dirty="0" smtClean="0"/>
              <a:t>RFA Released 			October 11, 2016</a:t>
            </a:r>
          </a:p>
          <a:p>
            <a:r>
              <a:rPr lang="en-US" dirty="0" smtClean="0"/>
              <a:t>Technical Assistance 		October 31, 2016</a:t>
            </a:r>
          </a:p>
          <a:p>
            <a:r>
              <a:rPr lang="en-US" dirty="0" smtClean="0"/>
              <a:t>Project Director’s </a:t>
            </a:r>
            <a:r>
              <a:rPr lang="en-US" dirty="0" err="1" smtClean="0"/>
              <a:t>Mtg</a:t>
            </a:r>
            <a:r>
              <a:rPr lang="en-US" dirty="0" smtClean="0"/>
              <a:t>		</a:t>
            </a:r>
            <a:r>
              <a:rPr lang="en-US" smtClean="0"/>
              <a:t>December 5, </a:t>
            </a:r>
            <a:r>
              <a:rPr lang="en-US" dirty="0" smtClean="0"/>
              <a:t>2016</a:t>
            </a:r>
          </a:p>
          <a:p>
            <a:r>
              <a:rPr lang="en-US" b="1" dirty="0" smtClean="0">
                <a:solidFill>
                  <a:schemeClr val="accent2">
                    <a:lumMod val="75000"/>
                  </a:schemeClr>
                </a:solidFill>
              </a:rPr>
              <a:t>PROPOSALS DUE		January 27, 2017</a:t>
            </a:r>
          </a:p>
          <a:p>
            <a:r>
              <a:rPr lang="en-US" dirty="0" smtClean="0"/>
              <a:t>HSCRC Draft			April 12, 2017</a:t>
            </a:r>
          </a:p>
          <a:p>
            <a:r>
              <a:rPr lang="en-US" dirty="0" smtClean="0"/>
              <a:t>HSCRC Final Approvals	May 10, 2017</a:t>
            </a:r>
          </a:p>
          <a:p>
            <a:r>
              <a:rPr lang="en-US" dirty="0" smtClean="0"/>
              <a:t>FY 2018 Projects Begin		July 1, 2017</a:t>
            </a:r>
            <a:endParaRPr lang="en-US" dirty="0"/>
          </a:p>
        </p:txBody>
      </p:sp>
      <p:sp>
        <p:nvSpPr>
          <p:cNvPr id="2" name="Title 1"/>
          <p:cNvSpPr>
            <a:spLocks noGrp="1"/>
          </p:cNvSpPr>
          <p:nvPr>
            <p:ph type="title"/>
          </p:nvPr>
        </p:nvSpPr>
        <p:spPr/>
        <p:txBody>
          <a:bodyPr/>
          <a:lstStyle/>
          <a:p>
            <a:r>
              <a:rPr lang="en-US" dirty="0" smtClean="0"/>
              <a:t>FY 2018 RFA</a:t>
            </a:r>
            <a:endParaRPr lang="en-US" dirty="0"/>
          </a:p>
        </p:txBody>
      </p:sp>
    </p:spTree>
    <p:extLst>
      <p:ext uri="{BB962C8B-B14F-4D97-AF65-F5344CB8AC3E}">
        <p14:creationId xmlns:p14="http://schemas.microsoft.com/office/powerpoint/2010/main" val="384902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Planning projects are limited to one (1) year of funding. Special requests for no-cost extensions will be considered on a case by case basis. Planning grants award up to $150,000 for planning projects that align with the goals of the NSP II. The outcome of the planning grant will be a detailed proposal to increase the enrollment and graduation of nurses who will then practice in Maryland and/or (2) increase the supply of qualified nursing faculty required to expand the capacity of Maryland’s nursing programs. </a:t>
            </a:r>
          </a:p>
        </p:txBody>
      </p:sp>
      <p:sp>
        <p:nvSpPr>
          <p:cNvPr id="3" name="Title 2"/>
          <p:cNvSpPr>
            <a:spLocks noGrp="1"/>
          </p:cNvSpPr>
          <p:nvPr>
            <p:ph type="title"/>
          </p:nvPr>
        </p:nvSpPr>
        <p:spPr/>
        <p:txBody>
          <a:bodyPr/>
          <a:lstStyle/>
          <a:p>
            <a:r>
              <a:rPr lang="en-US" dirty="0" smtClean="0"/>
              <a:t>Planning Grants</a:t>
            </a:r>
            <a:endParaRPr lang="en-US" dirty="0"/>
          </a:p>
        </p:txBody>
      </p:sp>
    </p:spTree>
    <p:extLst>
      <p:ext uri="{BB962C8B-B14F-4D97-AF65-F5344CB8AC3E}">
        <p14:creationId xmlns:p14="http://schemas.microsoft.com/office/powerpoint/2010/main" val="9297831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NSP II Implementation grants are available for projects that will (1) increase the enrollment and graduation of nurses who will then practice in Maryland hospitals and/or (2) increase the supply of qualified nursing faculty required to expand the capacity of Maryland’s nursing programs. Implementation grants have no maximum grant award amounts. However, the budget must be justified by the scope and outcomes of the project. Grants will be funded for a period of one (1) to five (5) years. </a:t>
            </a:r>
            <a:r>
              <a:rPr lang="en-US" dirty="0" smtClean="0"/>
              <a:t> Produce graduates and fit initiatives </a:t>
            </a:r>
          </a:p>
          <a:p>
            <a:r>
              <a:rPr lang="en-US" dirty="0"/>
              <a:t> </a:t>
            </a:r>
            <a:r>
              <a:rPr lang="en-US" dirty="0" smtClean="0"/>
              <a:t>                                                                             RFA pg. 7</a:t>
            </a:r>
            <a:endParaRPr lang="en-US" dirty="0"/>
          </a:p>
        </p:txBody>
      </p:sp>
      <p:sp>
        <p:nvSpPr>
          <p:cNvPr id="3" name="Title 2"/>
          <p:cNvSpPr>
            <a:spLocks noGrp="1"/>
          </p:cNvSpPr>
          <p:nvPr>
            <p:ph type="title"/>
          </p:nvPr>
        </p:nvSpPr>
        <p:spPr/>
        <p:txBody>
          <a:bodyPr/>
          <a:lstStyle/>
          <a:p>
            <a:r>
              <a:rPr lang="en-US" dirty="0" smtClean="0"/>
              <a:t>Implementation Grants</a:t>
            </a:r>
            <a:endParaRPr lang="en-US" dirty="0"/>
          </a:p>
        </p:txBody>
      </p:sp>
    </p:spTree>
    <p:extLst>
      <p:ext uri="{BB962C8B-B14F-4D97-AF65-F5344CB8AC3E}">
        <p14:creationId xmlns:p14="http://schemas.microsoft.com/office/powerpoint/2010/main" val="3338124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NSP II Continuation Grants are available for successful grant projects that are recommended for funding beyond the initial grant period to expand on models or programs that have potential for greater impact with additional funding. Continuation grants are only available for projects invited to apply. </a:t>
            </a:r>
            <a:endParaRPr lang="en-US" dirty="0" smtClean="0"/>
          </a:p>
          <a:p>
            <a:r>
              <a:rPr lang="en-US" dirty="0" smtClean="0"/>
              <a:t>Invitations to continue will be sent out in the last year of the grant. If a continuation is not recommended, you may still reapply for similar programs if desired.</a:t>
            </a:r>
            <a:endParaRPr lang="en-US" dirty="0"/>
          </a:p>
        </p:txBody>
      </p:sp>
      <p:sp>
        <p:nvSpPr>
          <p:cNvPr id="3" name="Title 2"/>
          <p:cNvSpPr>
            <a:spLocks noGrp="1"/>
          </p:cNvSpPr>
          <p:nvPr>
            <p:ph type="title"/>
          </p:nvPr>
        </p:nvSpPr>
        <p:spPr/>
        <p:txBody>
          <a:bodyPr/>
          <a:lstStyle/>
          <a:p>
            <a:r>
              <a:rPr lang="en-US" dirty="0" smtClean="0"/>
              <a:t>Continuation Grants</a:t>
            </a:r>
            <a:endParaRPr lang="en-US" dirty="0"/>
          </a:p>
        </p:txBody>
      </p:sp>
    </p:spTree>
    <p:extLst>
      <p:ext uri="{BB962C8B-B14F-4D97-AF65-F5344CB8AC3E}">
        <p14:creationId xmlns:p14="http://schemas.microsoft.com/office/powerpoint/2010/main" val="966850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Statewide resource grants award up to $100,000 for small projects that align with the goals of the NSP II but would not qualify as implementation or planning grants. Initiatives that qualify under this program are short-term (up to 12 months) in nature. These grants support a wide-range of eligible expenditures. Proposed expenditures that (1) add overall value to the nursing program, (2) lack alternative funding sources, and (3) are not considered ineligible expenses </a:t>
            </a:r>
            <a:endParaRPr lang="en-US" dirty="0" smtClean="0"/>
          </a:p>
          <a:p>
            <a:r>
              <a:rPr lang="en-US" dirty="0"/>
              <a:t> </a:t>
            </a:r>
            <a:r>
              <a:rPr lang="en-US" dirty="0" smtClean="0"/>
              <a:t>                                                                  RFA pg. 8</a:t>
            </a:r>
            <a:endParaRPr lang="en-US" dirty="0"/>
          </a:p>
        </p:txBody>
      </p:sp>
      <p:sp>
        <p:nvSpPr>
          <p:cNvPr id="3" name="Title 2"/>
          <p:cNvSpPr>
            <a:spLocks noGrp="1"/>
          </p:cNvSpPr>
          <p:nvPr>
            <p:ph type="title"/>
          </p:nvPr>
        </p:nvSpPr>
        <p:spPr/>
        <p:txBody>
          <a:bodyPr/>
          <a:lstStyle/>
          <a:p>
            <a:r>
              <a:rPr lang="en-US" sz="4400" dirty="0" smtClean="0"/>
              <a:t>New</a:t>
            </a:r>
            <a:br>
              <a:rPr lang="en-US" sz="4400" dirty="0" smtClean="0"/>
            </a:br>
            <a:r>
              <a:rPr lang="en-US" sz="4400" dirty="0" smtClean="0"/>
              <a:t>1 yr.-Resource Grants</a:t>
            </a:r>
            <a:endParaRPr lang="en-US" sz="4400" dirty="0"/>
          </a:p>
        </p:txBody>
      </p:sp>
    </p:spTree>
    <p:extLst>
      <p:ext uri="{BB962C8B-B14F-4D97-AF65-F5344CB8AC3E}">
        <p14:creationId xmlns:p14="http://schemas.microsoft.com/office/powerpoint/2010/main" val="3807998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The NSP II policy is to ensure intellectual property developed in the course of or under this grant to increase statewide capacity furthers the goals of the NSP II and benefits the nursing profession in Maryland. This policy applies to all grants awarded funding under Initiative 5, </a:t>
            </a:r>
            <a:r>
              <a:rPr lang="en-US" i="1" dirty="0"/>
              <a:t>Initiatives to Increase Capacity Statewide </a:t>
            </a:r>
            <a:r>
              <a:rPr lang="en-US" dirty="0"/>
              <a:t>as identified on the cover sheet of the grant proposal. The NSP II Intellectual Property Policy is as follows: </a:t>
            </a:r>
          </a:p>
          <a:p>
            <a:r>
              <a:rPr lang="en-US" i="1" dirty="0"/>
              <a:t>By accepting these grant funds, the grantee agrees that: </a:t>
            </a:r>
            <a:endParaRPr lang="en-US" dirty="0"/>
          </a:p>
          <a:p>
            <a:r>
              <a:rPr lang="en-US" i="1" dirty="0"/>
              <a:t>a. The grantee shall deliver a complete, functioning version or copy of the final products developed under the Grant to the Health Services Cost Review Commission (HSCRC) and Maryland Higher Education Commission (MHEC). </a:t>
            </a:r>
            <a:endParaRPr lang="en-US" dirty="0"/>
          </a:p>
          <a:p>
            <a:endParaRPr lang="en-US" dirty="0"/>
          </a:p>
        </p:txBody>
      </p:sp>
      <p:sp>
        <p:nvSpPr>
          <p:cNvPr id="3" name="Title 2"/>
          <p:cNvSpPr>
            <a:spLocks noGrp="1"/>
          </p:cNvSpPr>
          <p:nvPr>
            <p:ph type="title"/>
          </p:nvPr>
        </p:nvSpPr>
        <p:spPr/>
        <p:txBody>
          <a:bodyPr/>
          <a:lstStyle/>
          <a:p>
            <a:r>
              <a:rPr lang="en-US" dirty="0" smtClean="0"/>
              <a:t>Statewide Capacity</a:t>
            </a:r>
            <a:endParaRPr lang="en-US" dirty="0"/>
          </a:p>
        </p:txBody>
      </p:sp>
    </p:spTree>
    <p:extLst>
      <p:ext uri="{BB962C8B-B14F-4D97-AF65-F5344CB8AC3E}">
        <p14:creationId xmlns:p14="http://schemas.microsoft.com/office/powerpoint/2010/main" val="3277415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you think about first?</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Future </a:t>
            </a:r>
            <a:r>
              <a:rPr lang="en-US" dirty="0"/>
              <a:t>funding is determined by program outcomes</a:t>
            </a:r>
            <a:r>
              <a:rPr lang="en-US" dirty="0" smtClean="0"/>
              <a:t>.</a:t>
            </a:r>
          </a:p>
          <a:p>
            <a:endParaRPr lang="en-US" dirty="0"/>
          </a:p>
          <a:p>
            <a:r>
              <a:rPr lang="en-US" dirty="0" smtClean="0"/>
              <a:t>Insert Initiatives</a:t>
            </a:r>
          </a:p>
          <a:p>
            <a:pPr marL="0" indent="0">
              <a:buNone/>
            </a:pPr>
            <a:endParaRPr lang="en-US" dirty="0"/>
          </a:p>
          <a:p>
            <a:r>
              <a:rPr lang="en-US" dirty="0" smtClean="0"/>
              <a:t>Insert Outcomes Table</a:t>
            </a:r>
          </a:p>
          <a:p>
            <a:pPr marL="0" indent="0">
              <a:buNone/>
            </a:pPr>
            <a:r>
              <a:rPr lang="en-US" dirty="0" smtClean="0"/>
              <a:t/>
            </a:r>
            <a:br>
              <a:rPr lang="en-US" dirty="0" smtClean="0"/>
            </a:br>
            <a:r>
              <a:rPr lang="en-US" dirty="0" smtClean="0"/>
              <a:t>FOCUS- address nursing program needs and intended outcomes in the first two pages of the proposal. </a:t>
            </a:r>
          </a:p>
          <a:p>
            <a:pPr marL="0" indent="0">
              <a:buNone/>
            </a:pPr>
            <a:endParaRPr lang="en-US" dirty="0" smtClean="0"/>
          </a:p>
          <a:p>
            <a:pPr marL="0" indent="0">
              <a:buNone/>
            </a:pPr>
            <a:r>
              <a:rPr lang="en-US" dirty="0" smtClean="0">
                <a:solidFill>
                  <a:srgbClr val="FF0000"/>
                </a:solidFill>
              </a:rPr>
              <a:t>*** </a:t>
            </a:r>
            <a:r>
              <a:rPr lang="en-US" dirty="0" smtClean="0"/>
              <a:t>MBON NCLEX-RN pass rates below state levels or CCNE/ACEN Accreditation review concerns come first.</a:t>
            </a:r>
            <a:endParaRPr lang="en-US" dirty="0"/>
          </a:p>
          <a:p>
            <a:endParaRPr lang="en-US" dirty="0"/>
          </a:p>
        </p:txBody>
      </p:sp>
    </p:spTree>
    <p:extLst>
      <p:ext uri="{BB962C8B-B14F-4D97-AF65-F5344CB8AC3E}">
        <p14:creationId xmlns:p14="http://schemas.microsoft.com/office/powerpoint/2010/main" val="33960036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Lead Applicant Institution/Organization: </a:t>
            </a:r>
            <a:r>
              <a:rPr lang="en-US" dirty="0"/>
              <a:t>	</a:t>
            </a:r>
            <a:endParaRPr lang="en-US" dirty="0" smtClean="0"/>
          </a:p>
          <a:p>
            <a:pPr marL="0" indent="0">
              <a:buNone/>
            </a:pPr>
            <a:r>
              <a:rPr lang="en-US" dirty="0" smtClean="0"/>
              <a:t>     School of Nursing at____________</a:t>
            </a:r>
            <a:endParaRPr lang="en-US" dirty="0"/>
          </a:p>
          <a:p>
            <a:r>
              <a:rPr lang="en-US" b="1" dirty="0"/>
              <a:t>Project Title: </a:t>
            </a:r>
            <a:r>
              <a:rPr lang="en-US" dirty="0"/>
              <a:t>	</a:t>
            </a:r>
            <a:endParaRPr lang="en-US" dirty="0" smtClean="0"/>
          </a:p>
          <a:p>
            <a:pPr marL="0" indent="0">
              <a:buNone/>
            </a:pPr>
            <a:r>
              <a:rPr lang="en-US" dirty="0" smtClean="0"/>
              <a:t>     Brief &amp; Descriptive </a:t>
            </a:r>
            <a:endParaRPr lang="en-US" dirty="0"/>
          </a:p>
          <a:p>
            <a:r>
              <a:rPr lang="en-US" b="1" dirty="0"/>
              <a:t>Partnership Members: </a:t>
            </a:r>
            <a:r>
              <a:rPr lang="en-US" dirty="0"/>
              <a:t>	</a:t>
            </a:r>
            <a:r>
              <a:rPr lang="en-US" dirty="0" smtClean="0">
                <a:solidFill>
                  <a:srgbClr val="C00000"/>
                </a:solidFill>
              </a:rPr>
              <a:t>****</a:t>
            </a:r>
          </a:p>
          <a:p>
            <a:pPr marL="0" indent="0">
              <a:buNone/>
            </a:pPr>
            <a:endParaRPr lang="en-US" dirty="0">
              <a:solidFill>
                <a:srgbClr val="C00000"/>
              </a:solidFill>
            </a:endParaRPr>
          </a:p>
          <a:p>
            <a:pPr marL="0" indent="0">
              <a:buNone/>
            </a:pPr>
            <a:endParaRPr lang="en-US" dirty="0">
              <a:solidFill>
                <a:srgbClr val="C00000"/>
              </a:solidFill>
            </a:endParaRPr>
          </a:p>
          <a:p>
            <a:pPr marL="0" indent="0">
              <a:buNone/>
            </a:pPr>
            <a:r>
              <a:rPr lang="en-US" dirty="0" smtClean="0">
                <a:solidFill>
                  <a:srgbClr val="FF0000"/>
                </a:solidFill>
              </a:rPr>
              <a:t>This is an important aspect of a fully funded proposal.</a:t>
            </a:r>
            <a:endParaRPr lang="en-US" dirty="0">
              <a:solidFill>
                <a:srgbClr val="FF0000"/>
              </a:solidFill>
            </a:endParaRPr>
          </a:p>
        </p:txBody>
      </p:sp>
      <p:sp>
        <p:nvSpPr>
          <p:cNvPr id="3" name="Title 2"/>
          <p:cNvSpPr>
            <a:spLocks noGrp="1"/>
          </p:cNvSpPr>
          <p:nvPr>
            <p:ph type="title"/>
          </p:nvPr>
        </p:nvSpPr>
        <p:spPr/>
        <p:txBody>
          <a:bodyPr/>
          <a:lstStyle/>
          <a:p>
            <a:r>
              <a:rPr lang="en-US" sz="4400" dirty="0" smtClean="0"/>
              <a:t>Grant Title and Requestors</a:t>
            </a:r>
            <a:endParaRPr lang="en-US" sz="4400" dirty="0"/>
          </a:p>
        </p:txBody>
      </p:sp>
    </p:spTree>
    <p:extLst>
      <p:ext uri="{BB962C8B-B14F-4D97-AF65-F5344CB8AC3E}">
        <p14:creationId xmlns:p14="http://schemas.microsoft.com/office/powerpoint/2010/main" val="3326490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a:t>Criteria </a:t>
            </a:r>
            <a:r>
              <a:rPr lang="en-US" dirty="0"/>
              <a:t>	</a:t>
            </a:r>
            <a:r>
              <a:rPr lang="en-US" dirty="0" smtClean="0"/>
              <a:t>		</a:t>
            </a:r>
            <a:r>
              <a:rPr lang="en-US" b="1" dirty="0" smtClean="0"/>
              <a:t>Maximum </a:t>
            </a:r>
            <a:r>
              <a:rPr lang="en-US" b="1" dirty="0"/>
              <a:t>Points </a:t>
            </a:r>
            <a:r>
              <a:rPr lang="en-US" dirty="0"/>
              <a:t>	</a:t>
            </a:r>
          </a:p>
          <a:p>
            <a:r>
              <a:rPr lang="en-US" b="1" dirty="0"/>
              <a:t>Abstract </a:t>
            </a:r>
            <a:r>
              <a:rPr lang="en-US" dirty="0"/>
              <a:t>	</a:t>
            </a:r>
            <a:r>
              <a:rPr lang="en-US" dirty="0" smtClean="0"/>
              <a:t>			</a:t>
            </a:r>
            <a:r>
              <a:rPr lang="en-US" b="1" dirty="0" smtClean="0"/>
              <a:t>5 </a:t>
            </a:r>
            <a:r>
              <a:rPr lang="en-US" dirty="0"/>
              <a:t>	</a:t>
            </a:r>
          </a:p>
          <a:p>
            <a:r>
              <a:rPr lang="en-US" b="1" dirty="0"/>
              <a:t>Overview </a:t>
            </a:r>
            <a:r>
              <a:rPr lang="en-US" dirty="0"/>
              <a:t>	</a:t>
            </a:r>
            <a:r>
              <a:rPr lang="en-US" dirty="0" smtClean="0"/>
              <a:t>			</a:t>
            </a:r>
            <a:r>
              <a:rPr lang="en-US" b="1" dirty="0" smtClean="0"/>
              <a:t>10 </a:t>
            </a:r>
            <a:r>
              <a:rPr lang="en-US" dirty="0"/>
              <a:t>	</a:t>
            </a:r>
          </a:p>
          <a:p>
            <a:r>
              <a:rPr lang="en-US" b="1" dirty="0"/>
              <a:t>Project Goals and Objectives </a:t>
            </a:r>
            <a:r>
              <a:rPr lang="en-US" dirty="0"/>
              <a:t>	</a:t>
            </a:r>
            <a:r>
              <a:rPr lang="en-US" b="1" dirty="0"/>
              <a:t>15 </a:t>
            </a:r>
            <a:r>
              <a:rPr lang="en-US" dirty="0"/>
              <a:t>	</a:t>
            </a:r>
          </a:p>
          <a:p>
            <a:r>
              <a:rPr lang="en-US" b="1" dirty="0"/>
              <a:t>Scope of Proposed Initiative </a:t>
            </a:r>
            <a:r>
              <a:rPr lang="en-US" dirty="0"/>
              <a:t>	</a:t>
            </a:r>
            <a:r>
              <a:rPr lang="en-US" b="1" dirty="0"/>
              <a:t>15 </a:t>
            </a:r>
            <a:r>
              <a:rPr lang="en-US" dirty="0"/>
              <a:t>	</a:t>
            </a:r>
          </a:p>
          <a:p>
            <a:r>
              <a:rPr lang="en-US" b="1" dirty="0"/>
              <a:t>Management Plan </a:t>
            </a:r>
            <a:r>
              <a:rPr lang="en-US" dirty="0"/>
              <a:t>	</a:t>
            </a:r>
            <a:r>
              <a:rPr lang="en-US" dirty="0" smtClean="0"/>
              <a:t>	</a:t>
            </a:r>
            <a:r>
              <a:rPr lang="en-US" b="1" dirty="0" smtClean="0"/>
              <a:t>15 </a:t>
            </a:r>
            <a:r>
              <a:rPr lang="en-US" dirty="0"/>
              <a:t>	</a:t>
            </a:r>
          </a:p>
          <a:p>
            <a:r>
              <a:rPr lang="en-US" b="1" dirty="0"/>
              <a:t>Evaluation Plan </a:t>
            </a:r>
            <a:r>
              <a:rPr lang="en-US" dirty="0"/>
              <a:t>	</a:t>
            </a:r>
            <a:r>
              <a:rPr lang="en-US" dirty="0" smtClean="0"/>
              <a:t>		</a:t>
            </a:r>
            <a:r>
              <a:rPr lang="en-US" b="1" dirty="0" smtClean="0"/>
              <a:t>15 </a:t>
            </a:r>
            <a:r>
              <a:rPr lang="en-US" dirty="0"/>
              <a:t>	</a:t>
            </a:r>
          </a:p>
          <a:p>
            <a:r>
              <a:rPr lang="en-US" b="1" dirty="0">
                <a:solidFill>
                  <a:srgbClr val="FF0000"/>
                </a:solidFill>
              </a:rPr>
              <a:t>Sustainability Plan </a:t>
            </a:r>
            <a:r>
              <a:rPr lang="en-US" dirty="0">
                <a:solidFill>
                  <a:srgbClr val="FF0000"/>
                </a:solidFill>
              </a:rPr>
              <a:t>	</a:t>
            </a:r>
            <a:r>
              <a:rPr lang="en-US" dirty="0" smtClean="0">
                <a:solidFill>
                  <a:srgbClr val="FF0000"/>
                </a:solidFill>
              </a:rPr>
              <a:t>	</a:t>
            </a:r>
            <a:r>
              <a:rPr lang="en-US" b="1" dirty="0" smtClean="0">
                <a:solidFill>
                  <a:srgbClr val="FF0000"/>
                </a:solidFill>
              </a:rPr>
              <a:t>5 </a:t>
            </a:r>
            <a:r>
              <a:rPr lang="en-US" dirty="0"/>
              <a:t>	</a:t>
            </a:r>
          </a:p>
          <a:p>
            <a:r>
              <a:rPr lang="en-US" b="1" dirty="0"/>
              <a:t>Budget and Cost Effectiveness </a:t>
            </a:r>
            <a:r>
              <a:rPr lang="en-US" dirty="0"/>
              <a:t>	</a:t>
            </a:r>
            <a:r>
              <a:rPr lang="en-US" b="1" dirty="0"/>
              <a:t>20 </a:t>
            </a:r>
            <a:r>
              <a:rPr lang="en-US" dirty="0"/>
              <a:t>	</a:t>
            </a:r>
          </a:p>
          <a:p>
            <a:r>
              <a:rPr lang="en-US" b="1" dirty="0"/>
              <a:t>Total </a:t>
            </a:r>
            <a:r>
              <a:rPr lang="en-US" dirty="0"/>
              <a:t>	</a:t>
            </a:r>
            <a:r>
              <a:rPr lang="en-US" dirty="0" smtClean="0"/>
              <a:t>			</a:t>
            </a:r>
            <a:r>
              <a:rPr lang="en-US" b="1" dirty="0" smtClean="0"/>
              <a:t>100 </a:t>
            </a:r>
            <a:r>
              <a:rPr lang="en-US" dirty="0"/>
              <a:t>	</a:t>
            </a:r>
          </a:p>
          <a:p>
            <a:endParaRPr lang="en-US" dirty="0"/>
          </a:p>
        </p:txBody>
      </p:sp>
      <p:sp>
        <p:nvSpPr>
          <p:cNvPr id="3" name="Title 2"/>
          <p:cNvSpPr>
            <a:spLocks noGrp="1"/>
          </p:cNvSpPr>
          <p:nvPr>
            <p:ph type="title"/>
          </p:nvPr>
        </p:nvSpPr>
        <p:spPr/>
        <p:txBody>
          <a:bodyPr/>
          <a:lstStyle/>
          <a:p>
            <a:r>
              <a:rPr lang="en-US" dirty="0" smtClean="0"/>
              <a:t>Evaluation Criteria</a:t>
            </a:r>
            <a:endParaRPr lang="en-US" dirty="0"/>
          </a:p>
        </p:txBody>
      </p:sp>
    </p:spTree>
    <p:extLst>
      <p:ext uri="{BB962C8B-B14F-4D97-AF65-F5344CB8AC3E}">
        <p14:creationId xmlns:p14="http://schemas.microsoft.com/office/powerpoint/2010/main" val="13688288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Budget Guidance</a:t>
            </a:r>
            <a:endParaRPr lang="en-US" b="1" dirty="0"/>
          </a:p>
        </p:txBody>
      </p:sp>
      <p:sp>
        <p:nvSpPr>
          <p:cNvPr id="7" name="Text Placeholder 6"/>
          <p:cNvSpPr>
            <a:spLocks noGrp="1"/>
          </p:cNvSpPr>
          <p:nvPr>
            <p:ph type="body" idx="1"/>
          </p:nvPr>
        </p:nvSpPr>
        <p:spPr/>
        <p:txBody>
          <a:bodyPr>
            <a:normAutofit fontScale="92500" lnSpcReduction="20000"/>
          </a:bodyPr>
          <a:lstStyle/>
          <a:p>
            <a:r>
              <a:rPr lang="en-US" b="1" dirty="0" smtClean="0"/>
              <a:t>Application Budget Summary</a:t>
            </a:r>
            <a:endParaRPr lang="en-US" b="1" dirty="0"/>
          </a:p>
        </p:txBody>
      </p:sp>
      <p:sp>
        <p:nvSpPr>
          <p:cNvPr id="9" name="Text Placeholder 8"/>
          <p:cNvSpPr>
            <a:spLocks noGrp="1"/>
          </p:cNvSpPr>
          <p:nvPr>
            <p:ph type="body" sz="quarter" idx="3"/>
          </p:nvPr>
        </p:nvSpPr>
        <p:spPr/>
        <p:txBody>
          <a:bodyPr/>
          <a:lstStyle/>
          <a:p>
            <a:r>
              <a:rPr lang="en-US" b="1" dirty="0" smtClean="0"/>
              <a:t>Budget Pointers</a:t>
            </a:r>
            <a:endParaRPr lang="en-US" b="1" dirty="0"/>
          </a:p>
        </p:txBody>
      </p:sp>
      <p:pic>
        <p:nvPicPr>
          <p:cNvPr id="15" name="Content Placeholder 1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5800" y="2895062"/>
            <a:ext cx="3703638" cy="3694923"/>
          </a:xfrm>
        </p:spPr>
      </p:pic>
      <p:sp>
        <p:nvSpPr>
          <p:cNvPr id="14" name="Content Placeholder 13"/>
          <p:cNvSpPr>
            <a:spLocks noGrp="1"/>
          </p:cNvSpPr>
          <p:nvPr>
            <p:ph sz="quarter" idx="4"/>
          </p:nvPr>
        </p:nvSpPr>
        <p:spPr/>
        <p:txBody>
          <a:bodyPr>
            <a:normAutofit fontScale="92500" lnSpcReduction="10000"/>
          </a:bodyPr>
          <a:lstStyle/>
          <a:p>
            <a:r>
              <a:rPr lang="en-US" dirty="0" smtClean="0"/>
              <a:t>Accuracy</a:t>
            </a:r>
            <a:r>
              <a:rPr lang="en-US" dirty="0"/>
              <a:t>: Check and Double Check Figures</a:t>
            </a:r>
          </a:p>
          <a:p>
            <a:r>
              <a:rPr lang="en-US" dirty="0"/>
              <a:t>Fringe Benefits: Ensure the Cost </a:t>
            </a:r>
            <a:r>
              <a:rPr lang="en-US" dirty="0" smtClean="0"/>
              <a:t>Allocated for </a:t>
            </a:r>
            <a:r>
              <a:rPr lang="en-US" dirty="0"/>
              <a:t>Fringe </a:t>
            </a:r>
            <a:r>
              <a:rPr lang="en-US" dirty="0" smtClean="0"/>
              <a:t>Benefits is Reasonable</a:t>
            </a:r>
            <a:endParaRPr lang="en-US" dirty="0"/>
          </a:p>
          <a:p>
            <a:r>
              <a:rPr lang="en-US" dirty="0"/>
              <a:t>Budget Narrative: Ensure Budget and Budget Narrative Match</a:t>
            </a:r>
          </a:p>
          <a:p>
            <a:endParaRPr lang="en-US" dirty="0"/>
          </a:p>
        </p:txBody>
      </p:sp>
    </p:spTree>
    <p:extLst>
      <p:ext uri="{BB962C8B-B14F-4D97-AF65-F5344CB8AC3E}">
        <p14:creationId xmlns:p14="http://schemas.microsoft.com/office/powerpoint/2010/main" val="3979010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Annual Reporting</a:t>
            </a:r>
            <a:endParaRPr lang="en-US" b="1" dirty="0"/>
          </a:p>
        </p:txBody>
      </p:sp>
      <p:sp>
        <p:nvSpPr>
          <p:cNvPr id="5" name="Text Placeholder 4"/>
          <p:cNvSpPr>
            <a:spLocks noGrp="1"/>
          </p:cNvSpPr>
          <p:nvPr>
            <p:ph type="body" idx="1"/>
          </p:nvPr>
        </p:nvSpPr>
        <p:spPr/>
        <p:txBody>
          <a:bodyPr/>
          <a:lstStyle/>
          <a:p>
            <a:r>
              <a:rPr lang="en-US" b="1" dirty="0" smtClean="0"/>
              <a:t>Changes</a:t>
            </a:r>
            <a:endParaRPr lang="en-US" b="1" dirty="0"/>
          </a:p>
        </p:txBody>
      </p:sp>
      <p:sp>
        <p:nvSpPr>
          <p:cNvPr id="3" name="Content Placeholder 2"/>
          <p:cNvSpPr>
            <a:spLocks noGrp="1"/>
          </p:cNvSpPr>
          <p:nvPr>
            <p:ph sz="half" idx="2"/>
          </p:nvPr>
        </p:nvSpPr>
        <p:spPr/>
        <p:txBody>
          <a:bodyPr>
            <a:normAutofit lnSpcReduction="10000"/>
          </a:bodyPr>
          <a:lstStyle/>
          <a:p>
            <a:r>
              <a:rPr lang="en-US" dirty="0" smtClean="0"/>
              <a:t>Due Date: </a:t>
            </a:r>
            <a:r>
              <a:rPr lang="en-US" dirty="0" smtClean="0">
                <a:solidFill>
                  <a:srgbClr val="FF0000"/>
                </a:solidFill>
              </a:rPr>
              <a:t>August 31</a:t>
            </a:r>
            <a:r>
              <a:rPr lang="en-US" baseline="30000" dirty="0" smtClean="0">
                <a:solidFill>
                  <a:srgbClr val="FF0000"/>
                </a:solidFill>
              </a:rPr>
              <a:t>st</a:t>
            </a:r>
            <a:r>
              <a:rPr lang="en-US" dirty="0">
                <a:solidFill>
                  <a:srgbClr val="FF0000"/>
                </a:solidFill>
              </a:rPr>
              <a:t> </a:t>
            </a:r>
            <a:endParaRPr lang="en-US" dirty="0" smtClean="0">
              <a:solidFill>
                <a:srgbClr val="FF0000"/>
              </a:solidFill>
            </a:endParaRPr>
          </a:p>
          <a:p>
            <a:r>
              <a:rPr lang="en-US" dirty="0" smtClean="0"/>
              <a:t>Budget Summary: </a:t>
            </a:r>
            <a:r>
              <a:rPr lang="en-US" dirty="0" smtClean="0">
                <a:solidFill>
                  <a:srgbClr val="FF0000"/>
                </a:solidFill>
              </a:rPr>
              <a:t>Actual</a:t>
            </a:r>
            <a:r>
              <a:rPr lang="en-US" dirty="0" smtClean="0"/>
              <a:t> Expenditures</a:t>
            </a:r>
          </a:p>
          <a:p>
            <a:r>
              <a:rPr lang="en-US" dirty="0" smtClean="0"/>
              <a:t>Annual Report: </a:t>
            </a:r>
            <a:r>
              <a:rPr lang="en-US" dirty="0" smtClean="0">
                <a:solidFill>
                  <a:srgbClr val="FF0000"/>
                </a:solidFill>
              </a:rPr>
              <a:t>Projected Outcomes &amp; Dissemination Sections</a:t>
            </a:r>
          </a:p>
          <a:p>
            <a:r>
              <a:rPr lang="en-US" dirty="0" smtClean="0"/>
              <a:t>Carryover: Linked to Performance</a:t>
            </a:r>
          </a:p>
          <a:p>
            <a:endParaRPr lang="en-US" dirty="0" smtClean="0"/>
          </a:p>
          <a:p>
            <a:endParaRPr lang="en-US" dirty="0" smtClean="0"/>
          </a:p>
          <a:p>
            <a:endParaRPr lang="en-US" dirty="0"/>
          </a:p>
        </p:txBody>
      </p:sp>
      <p:sp>
        <p:nvSpPr>
          <p:cNvPr id="6" name="Text Placeholder 5"/>
          <p:cNvSpPr>
            <a:spLocks noGrp="1"/>
          </p:cNvSpPr>
          <p:nvPr>
            <p:ph type="body" sz="quarter" idx="3"/>
          </p:nvPr>
        </p:nvSpPr>
        <p:spPr/>
        <p:txBody>
          <a:bodyPr>
            <a:normAutofit fontScale="92500" lnSpcReduction="20000"/>
          </a:bodyPr>
          <a:lstStyle/>
          <a:p>
            <a:r>
              <a:rPr lang="en-US" b="1" dirty="0" smtClean="0"/>
              <a:t>Projected Outcomes Table from Cover Sheet</a:t>
            </a:r>
            <a:endParaRPr lang="en-US" b="1" dirty="0"/>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495800" y="3581400"/>
            <a:ext cx="3810001" cy="1790494"/>
          </a:xfrm>
        </p:spPr>
      </p:pic>
      <p:sp>
        <p:nvSpPr>
          <p:cNvPr id="4" name="Slide Number Placeholder 3"/>
          <p:cNvSpPr>
            <a:spLocks noGrp="1"/>
          </p:cNvSpPr>
          <p:nvPr>
            <p:ph type="sldNum" sz="quarter" idx="12"/>
          </p:nvPr>
        </p:nvSpPr>
        <p:spPr/>
        <p:txBody>
          <a:bodyPr/>
          <a:lstStyle/>
          <a:p>
            <a:fld id="{39D0BF19-254C-49A3-8134-18DED6B86F43}" type="slidenum">
              <a:rPr lang="en-US" smtClean="0"/>
              <a:pPr/>
              <a:t>39</a:t>
            </a:fld>
            <a:endParaRPr lang="en-US"/>
          </a:p>
        </p:txBody>
      </p:sp>
    </p:spTree>
    <p:extLst>
      <p:ext uri="{BB962C8B-B14F-4D97-AF65-F5344CB8AC3E}">
        <p14:creationId xmlns:p14="http://schemas.microsoft.com/office/powerpoint/2010/main" val="3928204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I</a:t>
            </a:r>
            <a:r>
              <a:rPr lang="en-US" dirty="0" smtClean="0"/>
              <a:t>ntroduced </a:t>
            </a:r>
            <a:r>
              <a:rPr lang="en-US" dirty="0"/>
              <a:t>during the 2016 Maryland legislative session with the purpose of deleting the term “bedside” from the descriptor of nurses in the statutory provision establishing the NSP </a:t>
            </a:r>
            <a:r>
              <a:rPr lang="en-US" dirty="0" smtClean="0"/>
              <a:t>II </a:t>
            </a:r>
          </a:p>
          <a:p>
            <a:r>
              <a:rPr lang="en-US" dirty="0" smtClean="0"/>
              <a:t> </a:t>
            </a:r>
            <a:r>
              <a:rPr lang="en-US" dirty="0"/>
              <a:t>Instead of focusing on “bedside” nurses, SB 108 allows the NSP II to improve the pipeline of nurses with the skills necessary to keep pace with the rapidly changing health care delivery system. It was passed by both the Maryland Senate and the House and approved by the Governor on April 26, </a:t>
            </a:r>
            <a:r>
              <a:rPr lang="en-US" dirty="0" smtClean="0"/>
              <a:t>2016.</a:t>
            </a:r>
          </a:p>
          <a:p>
            <a:r>
              <a:rPr lang="en-US" dirty="0" smtClean="0"/>
              <a:t>                                                                           RFA pg. 5</a:t>
            </a:r>
            <a:endParaRPr lang="en-US" dirty="0"/>
          </a:p>
        </p:txBody>
      </p:sp>
      <p:sp>
        <p:nvSpPr>
          <p:cNvPr id="3" name="Title 2"/>
          <p:cNvSpPr>
            <a:spLocks noGrp="1"/>
          </p:cNvSpPr>
          <p:nvPr>
            <p:ph type="title"/>
          </p:nvPr>
        </p:nvSpPr>
        <p:spPr/>
        <p:txBody>
          <a:bodyPr/>
          <a:lstStyle/>
          <a:p>
            <a:r>
              <a:rPr lang="en-US" dirty="0" smtClean="0"/>
              <a:t>SB 108-”bedside”deleted</a:t>
            </a:r>
            <a:endParaRPr lang="en-US" dirty="0"/>
          </a:p>
        </p:txBody>
      </p:sp>
    </p:spTree>
    <p:extLst>
      <p:ext uri="{BB962C8B-B14F-4D97-AF65-F5344CB8AC3E}">
        <p14:creationId xmlns:p14="http://schemas.microsoft.com/office/powerpoint/2010/main" val="40803431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ALL PROPOSALS ARE DUE:</a:t>
            </a:r>
          </a:p>
          <a:p>
            <a:pPr marL="0" indent="0">
              <a:buNone/>
            </a:pPr>
            <a:endParaRPr lang="en-US" dirty="0"/>
          </a:p>
          <a:p>
            <a:r>
              <a:rPr lang="en-US" dirty="0" smtClean="0"/>
              <a:t>January 27, 2017</a:t>
            </a:r>
          </a:p>
          <a:p>
            <a:endParaRPr lang="en-US" dirty="0"/>
          </a:p>
          <a:p>
            <a:r>
              <a:rPr lang="en-US" dirty="0" smtClean="0"/>
              <a:t>Friday by 4 pm </a:t>
            </a:r>
          </a:p>
          <a:p>
            <a:endParaRPr lang="en-US" dirty="0"/>
          </a:p>
          <a:p>
            <a:r>
              <a:rPr lang="en-US" dirty="0" smtClean="0"/>
              <a:t>Maryland Higher Education Commission</a:t>
            </a:r>
          </a:p>
          <a:p>
            <a:pPr marL="0" indent="0">
              <a:buNone/>
            </a:pPr>
            <a:r>
              <a:rPr lang="en-US" dirty="0" smtClean="0"/>
              <a:t>     6 N. Liberty Street</a:t>
            </a:r>
          </a:p>
          <a:p>
            <a:pPr marL="0" indent="0">
              <a:buNone/>
            </a:pPr>
            <a:r>
              <a:rPr lang="en-US" dirty="0" smtClean="0"/>
              <a:t>     Baltimore, Maryland  21201</a:t>
            </a:r>
            <a:endParaRPr lang="en-US" dirty="0"/>
          </a:p>
        </p:txBody>
      </p:sp>
      <p:sp>
        <p:nvSpPr>
          <p:cNvPr id="3" name="Title 2"/>
          <p:cNvSpPr>
            <a:spLocks noGrp="1"/>
          </p:cNvSpPr>
          <p:nvPr>
            <p:ph type="title"/>
          </p:nvPr>
        </p:nvSpPr>
        <p:spPr/>
        <p:txBody>
          <a:bodyPr/>
          <a:lstStyle/>
          <a:p>
            <a:r>
              <a:rPr lang="en-US" dirty="0" smtClean="0"/>
              <a:t>FY 2018- Proposals</a:t>
            </a:r>
            <a:endParaRPr lang="en-US" dirty="0"/>
          </a:p>
        </p:txBody>
      </p:sp>
    </p:spTree>
    <p:extLst>
      <p:ext uri="{BB962C8B-B14F-4D97-AF65-F5344CB8AC3E}">
        <p14:creationId xmlns:p14="http://schemas.microsoft.com/office/powerpoint/2010/main" val="7295587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2667000"/>
            <a:ext cx="5564916" cy="3431699"/>
          </a:xfrm>
        </p:spPr>
      </p:pic>
    </p:spTree>
    <p:extLst>
      <p:ext uri="{BB962C8B-B14F-4D97-AF65-F5344CB8AC3E}">
        <p14:creationId xmlns:p14="http://schemas.microsoft.com/office/powerpoint/2010/main" val="40173008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smtClean="0"/>
              <a:t>American Academy of Nurses, Annual Conference and New Fellow Inductees from Maryland. October , 2016</a:t>
            </a:r>
          </a:p>
          <a:p>
            <a:pPr marL="0" indent="0">
              <a:buNone/>
            </a:pPr>
            <a:r>
              <a:rPr lang="en-US" dirty="0">
                <a:hlinkClick r:id="rId2"/>
              </a:rPr>
              <a:t>https://</a:t>
            </a:r>
            <a:r>
              <a:rPr lang="en-US" dirty="0" smtClean="0">
                <a:hlinkClick r:id="rId2"/>
              </a:rPr>
              <a:t>higherlogicdownload.s3.amazonaws.com/AANNET/c8a8da9e-918c-4dae-b0c6-6d630c46007f/UploadedImages/docs/Press%20Releases/2016/2016-06-24_New%20Fellows%20Announced.pdf</a:t>
            </a:r>
            <a:r>
              <a:rPr lang="en-US" dirty="0" smtClean="0"/>
              <a:t> </a:t>
            </a:r>
          </a:p>
          <a:p>
            <a:pPr marL="0" indent="0">
              <a:buNone/>
            </a:pPr>
            <a:endParaRPr lang="en-US" dirty="0"/>
          </a:p>
          <a:p>
            <a:pPr marL="0" indent="0">
              <a:buNone/>
            </a:pPr>
            <a:r>
              <a:rPr lang="en-US" dirty="0" smtClean="0"/>
              <a:t>Health Services Cost Review Commission</a:t>
            </a:r>
          </a:p>
          <a:p>
            <a:pPr marL="0" indent="0">
              <a:buNone/>
            </a:pPr>
            <a:r>
              <a:rPr lang="en-US" dirty="0" smtClean="0">
                <a:hlinkClick r:id="rId3"/>
              </a:rPr>
              <a:t>www.hscrc.state.md.us</a:t>
            </a:r>
            <a:endParaRPr lang="en-US" dirty="0" smtClean="0"/>
          </a:p>
          <a:p>
            <a:pPr marL="0" indent="0">
              <a:buNone/>
            </a:pPr>
            <a:endParaRPr lang="en-US" dirty="0"/>
          </a:p>
          <a:p>
            <a:pPr marL="0" indent="0">
              <a:buNone/>
            </a:pPr>
            <a:r>
              <a:rPr lang="en-US" dirty="0" smtClean="0"/>
              <a:t>Maryland Higher Education Commission</a:t>
            </a:r>
          </a:p>
          <a:p>
            <a:pPr marL="0" indent="0">
              <a:buNone/>
            </a:pPr>
            <a:r>
              <a:rPr lang="en-US" dirty="0"/>
              <a:t> </a:t>
            </a:r>
            <a:r>
              <a:rPr lang="en-US" dirty="0" smtClean="0">
                <a:hlinkClick r:id="rId4"/>
              </a:rPr>
              <a:t>www.mhec.state.md.us</a:t>
            </a:r>
            <a:r>
              <a:rPr lang="en-US" dirty="0" smtClean="0"/>
              <a:t> </a:t>
            </a:r>
          </a:p>
          <a:p>
            <a:pPr marL="0" indent="0">
              <a:buNone/>
            </a:pPr>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38402726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smtClean="0"/>
          </a:p>
          <a:p>
            <a:r>
              <a:rPr lang="en-US" dirty="0" smtClean="0"/>
              <a:t>Nurse Support Program </a:t>
            </a:r>
            <a:r>
              <a:rPr lang="en-US" dirty="0" smtClean="0">
                <a:hlinkClick r:id="rId2"/>
              </a:rPr>
              <a:t>www.nursesupport.org</a:t>
            </a:r>
            <a:r>
              <a:rPr lang="en-US" dirty="0" smtClean="0"/>
              <a:t> </a:t>
            </a:r>
          </a:p>
          <a:p>
            <a:r>
              <a:rPr lang="en-US" dirty="0" smtClean="0"/>
              <a:t>Competitive Institutional Grants FY 2018 RFA</a:t>
            </a:r>
          </a:p>
          <a:p>
            <a:r>
              <a:rPr lang="en-US" dirty="0">
                <a:hlinkClick r:id="rId3"/>
              </a:rPr>
              <a:t>http://www.nursesupport.org/nurse-support-program-ii/grants/competitive-institutional-grants</a:t>
            </a:r>
            <a:r>
              <a:rPr lang="en-US" dirty="0" smtClean="0">
                <a:hlinkClick r:id="rId3"/>
              </a:rPr>
              <a:t>/</a:t>
            </a:r>
            <a:r>
              <a:rPr lang="en-US" dirty="0" smtClean="0"/>
              <a:t> </a:t>
            </a:r>
            <a:endParaRPr lang="en-US" dirty="0"/>
          </a:p>
          <a:p>
            <a:r>
              <a:rPr lang="en-US" dirty="0" err="1" smtClean="0"/>
              <a:t>Schroepfer</a:t>
            </a:r>
            <a:r>
              <a:rPr lang="en-US" dirty="0" smtClean="0"/>
              <a:t>, E. (2016). A renewed look at faith community nursing. </a:t>
            </a:r>
            <a:r>
              <a:rPr lang="en-US" i="1" dirty="0" err="1" smtClean="0"/>
              <a:t>MedSurg</a:t>
            </a:r>
            <a:r>
              <a:rPr lang="en-US" i="1" dirty="0" smtClean="0"/>
              <a:t> Nursing</a:t>
            </a:r>
            <a:r>
              <a:rPr lang="en-US" dirty="0" smtClean="0"/>
              <a:t>, 25(1),62-66.</a:t>
            </a:r>
          </a:p>
          <a:p>
            <a:r>
              <a:rPr lang="en-US" dirty="0" smtClean="0"/>
              <a:t>Cooper,  J. &amp; Zimmerman, W. The evaluation of a regional faith community network’s million heart’s program, </a:t>
            </a:r>
            <a:r>
              <a:rPr lang="en-US" i="1" dirty="0" smtClean="0"/>
              <a:t>Public Health Nursing</a:t>
            </a:r>
            <a:r>
              <a:rPr lang="en-US" dirty="0" smtClean="0"/>
              <a:t>, 33(1), 53-64.</a:t>
            </a:r>
          </a:p>
          <a:p>
            <a:endParaRPr lang="en-US" dirty="0" smtClean="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2707739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33405658"/>
              </p:ext>
            </p:extLst>
          </p:nvPr>
        </p:nvGraphicFramePr>
        <p:xfrm>
          <a:off x="685800" y="2286000"/>
          <a:ext cx="7683501" cy="3853378"/>
        </p:xfrm>
        <a:graphic>
          <a:graphicData uri="http://schemas.openxmlformats.org/drawingml/2006/table">
            <a:tbl>
              <a:tblPr firstRow="1" bandRow="1">
                <a:tableStyleId>{5C22544A-7EE6-4342-B048-85BDC9FD1C3A}</a:tableStyleId>
              </a:tblPr>
              <a:tblGrid>
                <a:gridCol w="1663700"/>
                <a:gridCol w="1384870"/>
                <a:gridCol w="1324266"/>
                <a:gridCol w="1324266"/>
                <a:gridCol w="1986399"/>
              </a:tblGrid>
              <a:tr h="998220">
                <a:tc>
                  <a:txBody>
                    <a:bodyPr/>
                    <a:lstStyle/>
                    <a:p>
                      <a:r>
                        <a:rPr lang="en-US" dirty="0" smtClean="0"/>
                        <a:t>STATE</a:t>
                      </a:r>
                      <a:endParaRPr lang="en-US" dirty="0"/>
                    </a:p>
                  </a:txBody>
                  <a:tcPr/>
                </a:tc>
                <a:tc>
                  <a:txBody>
                    <a:bodyPr/>
                    <a:lstStyle/>
                    <a:p>
                      <a:r>
                        <a:rPr lang="en-US" dirty="0" smtClean="0"/>
                        <a:t>2012 Supply and Demand</a:t>
                      </a:r>
                      <a:endParaRPr lang="en-US" dirty="0"/>
                    </a:p>
                  </a:txBody>
                  <a:tcPr/>
                </a:tc>
                <a:tc>
                  <a:txBody>
                    <a:bodyPr/>
                    <a:lstStyle/>
                    <a:p>
                      <a:r>
                        <a:rPr lang="en-US" dirty="0" smtClean="0"/>
                        <a:t>2025</a:t>
                      </a:r>
                    </a:p>
                    <a:p>
                      <a:r>
                        <a:rPr lang="en-US" dirty="0" smtClean="0"/>
                        <a:t>Projected</a:t>
                      </a:r>
                    </a:p>
                    <a:p>
                      <a:r>
                        <a:rPr lang="en-US" dirty="0" smtClean="0"/>
                        <a:t>Demand</a:t>
                      </a:r>
                      <a:endParaRPr lang="en-US" dirty="0"/>
                    </a:p>
                  </a:txBody>
                  <a:tcPr/>
                </a:tc>
                <a:tc>
                  <a:txBody>
                    <a:bodyPr/>
                    <a:lstStyle/>
                    <a:p>
                      <a:r>
                        <a:rPr lang="en-US" dirty="0" smtClean="0"/>
                        <a:t>2025 Projected</a:t>
                      </a:r>
                    </a:p>
                    <a:p>
                      <a:r>
                        <a:rPr lang="en-US" dirty="0" smtClean="0"/>
                        <a:t>Supply </a:t>
                      </a:r>
                      <a:endParaRPr lang="en-US" dirty="0"/>
                    </a:p>
                  </a:txBody>
                  <a:tcPr/>
                </a:tc>
                <a:tc>
                  <a:txBody>
                    <a:bodyPr/>
                    <a:lstStyle/>
                    <a:p>
                      <a:r>
                        <a:rPr lang="en-US" dirty="0" smtClean="0"/>
                        <a:t>Difference</a:t>
                      </a:r>
                      <a:endParaRPr lang="en-US" dirty="0"/>
                    </a:p>
                  </a:txBody>
                  <a:tcPr/>
                </a:tc>
              </a:tr>
              <a:tr h="362855">
                <a:tc>
                  <a:txBody>
                    <a:bodyPr/>
                    <a:lstStyle/>
                    <a:p>
                      <a:r>
                        <a:rPr lang="en-US" b="1" dirty="0" smtClean="0">
                          <a:solidFill>
                            <a:srgbClr val="FF0000"/>
                          </a:solidFill>
                        </a:rPr>
                        <a:t>Maryland</a:t>
                      </a:r>
                      <a:endParaRPr lang="en-US" b="1" dirty="0">
                        <a:solidFill>
                          <a:srgbClr val="FF0000"/>
                        </a:solidFill>
                      </a:endParaRPr>
                    </a:p>
                  </a:txBody>
                  <a:tcPr/>
                </a:tc>
                <a:tc>
                  <a:txBody>
                    <a:bodyPr/>
                    <a:lstStyle/>
                    <a:p>
                      <a:r>
                        <a:rPr lang="en-US" b="1" dirty="0" smtClean="0">
                          <a:solidFill>
                            <a:srgbClr val="FF0000"/>
                          </a:solidFill>
                        </a:rPr>
                        <a:t>60,600</a:t>
                      </a:r>
                      <a:endParaRPr lang="en-US" b="1" dirty="0">
                        <a:solidFill>
                          <a:srgbClr val="FF0000"/>
                        </a:solidFill>
                      </a:endParaRPr>
                    </a:p>
                  </a:txBody>
                  <a:tcPr/>
                </a:tc>
                <a:tc>
                  <a:txBody>
                    <a:bodyPr/>
                    <a:lstStyle/>
                    <a:p>
                      <a:r>
                        <a:rPr lang="en-US" b="1" dirty="0" smtClean="0">
                          <a:solidFill>
                            <a:srgbClr val="FF0000"/>
                          </a:solidFill>
                        </a:rPr>
                        <a:t>72,000</a:t>
                      </a:r>
                      <a:endParaRPr lang="en-US" b="1" dirty="0">
                        <a:solidFill>
                          <a:srgbClr val="FF0000"/>
                        </a:solidFill>
                      </a:endParaRPr>
                    </a:p>
                  </a:txBody>
                  <a:tcPr/>
                </a:tc>
                <a:tc>
                  <a:txBody>
                    <a:bodyPr/>
                    <a:lstStyle/>
                    <a:p>
                      <a:r>
                        <a:rPr lang="en-US" b="1" dirty="0" smtClean="0">
                          <a:solidFill>
                            <a:srgbClr val="FF0000"/>
                          </a:solidFill>
                        </a:rPr>
                        <a:t>59,900</a:t>
                      </a:r>
                      <a:endParaRPr lang="en-US" b="1" dirty="0">
                        <a:solidFill>
                          <a:srgbClr val="FF0000"/>
                        </a:solidFill>
                      </a:endParaRPr>
                    </a:p>
                  </a:txBody>
                  <a:tcPr/>
                </a:tc>
                <a:tc>
                  <a:txBody>
                    <a:bodyPr/>
                    <a:lstStyle/>
                    <a:p>
                      <a:r>
                        <a:rPr lang="en-US" b="1" dirty="0" smtClean="0">
                          <a:solidFill>
                            <a:srgbClr val="FF0000"/>
                          </a:solidFill>
                        </a:rPr>
                        <a:t>      -12,000</a:t>
                      </a:r>
                      <a:endParaRPr lang="en-US" b="1" dirty="0">
                        <a:solidFill>
                          <a:srgbClr val="FF0000"/>
                        </a:solidFill>
                      </a:endParaRPr>
                    </a:p>
                  </a:txBody>
                  <a:tcPr/>
                </a:tc>
              </a:tr>
              <a:tr h="362855">
                <a:tc>
                  <a:txBody>
                    <a:bodyPr/>
                    <a:lstStyle/>
                    <a:p>
                      <a:r>
                        <a:rPr lang="en-US" dirty="0" smtClean="0"/>
                        <a:t>West Virginia</a:t>
                      </a:r>
                      <a:endParaRPr lang="en-US" dirty="0"/>
                    </a:p>
                  </a:txBody>
                  <a:tcPr/>
                </a:tc>
                <a:tc>
                  <a:txBody>
                    <a:bodyPr/>
                    <a:lstStyle/>
                    <a:p>
                      <a:r>
                        <a:rPr lang="en-US" dirty="0" smtClean="0"/>
                        <a:t>20,600</a:t>
                      </a:r>
                      <a:endParaRPr lang="en-US" dirty="0"/>
                    </a:p>
                  </a:txBody>
                  <a:tcPr/>
                </a:tc>
                <a:tc>
                  <a:txBody>
                    <a:bodyPr/>
                    <a:lstStyle/>
                    <a:p>
                      <a:r>
                        <a:rPr lang="en-US" dirty="0" smtClean="0"/>
                        <a:t>21,100</a:t>
                      </a:r>
                      <a:endParaRPr lang="en-US" dirty="0"/>
                    </a:p>
                  </a:txBody>
                  <a:tcPr/>
                </a:tc>
                <a:tc>
                  <a:txBody>
                    <a:bodyPr/>
                    <a:lstStyle/>
                    <a:p>
                      <a:r>
                        <a:rPr lang="en-US" dirty="0" smtClean="0"/>
                        <a:t>29,000</a:t>
                      </a:r>
                      <a:endParaRPr lang="en-US" dirty="0"/>
                    </a:p>
                  </a:txBody>
                  <a:tcPr/>
                </a:tc>
                <a:tc>
                  <a:txBody>
                    <a:bodyPr/>
                    <a:lstStyle/>
                    <a:p>
                      <a:r>
                        <a:rPr lang="en-US" dirty="0" smtClean="0"/>
                        <a:t>       +7,900</a:t>
                      </a:r>
                      <a:endParaRPr lang="en-US" dirty="0"/>
                    </a:p>
                  </a:txBody>
                  <a:tcPr/>
                </a:tc>
              </a:tr>
              <a:tr h="362855">
                <a:tc>
                  <a:txBody>
                    <a:bodyPr/>
                    <a:lstStyle/>
                    <a:p>
                      <a:r>
                        <a:rPr lang="en-US" dirty="0" smtClean="0"/>
                        <a:t>Delaware</a:t>
                      </a:r>
                      <a:endParaRPr lang="en-US" dirty="0"/>
                    </a:p>
                  </a:txBody>
                  <a:tcPr/>
                </a:tc>
                <a:tc>
                  <a:txBody>
                    <a:bodyPr/>
                    <a:lstStyle/>
                    <a:p>
                      <a:r>
                        <a:rPr lang="en-US" dirty="0" smtClean="0"/>
                        <a:t>10,600</a:t>
                      </a:r>
                      <a:endParaRPr lang="en-US" dirty="0"/>
                    </a:p>
                  </a:txBody>
                  <a:tcPr/>
                </a:tc>
                <a:tc>
                  <a:txBody>
                    <a:bodyPr/>
                    <a:lstStyle/>
                    <a:p>
                      <a:r>
                        <a:rPr lang="en-US" dirty="0" smtClean="0"/>
                        <a:t>12,500</a:t>
                      </a:r>
                      <a:endParaRPr lang="en-US" dirty="0"/>
                    </a:p>
                  </a:txBody>
                  <a:tcPr/>
                </a:tc>
                <a:tc>
                  <a:txBody>
                    <a:bodyPr/>
                    <a:lstStyle/>
                    <a:p>
                      <a:r>
                        <a:rPr lang="en-US" dirty="0" smtClean="0"/>
                        <a:t>16,200</a:t>
                      </a:r>
                      <a:endParaRPr lang="en-US" dirty="0"/>
                    </a:p>
                  </a:txBody>
                  <a:tcPr/>
                </a:tc>
                <a:tc>
                  <a:txBody>
                    <a:bodyPr/>
                    <a:lstStyle/>
                    <a:p>
                      <a:r>
                        <a:rPr lang="en-US" dirty="0" smtClean="0"/>
                        <a:t>       +3,700</a:t>
                      </a:r>
                      <a:endParaRPr lang="en-US" dirty="0"/>
                    </a:p>
                  </a:txBody>
                  <a:tcPr/>
                </a:tc>
              </a:tr>
              <a:tr h="362855">
                <a:tc>
                  <a:txBody>
                    <a:bodyPr/>
                    <a:lstStyle/>
                    <a:p>
                      <a:r>
                        <a:rPr lang="en-US" dirty="0" smtClean="0"/>
                        <a:t>Virginia</a:t>
                      </a:r>
                      <a:endParaRPr lang="en-US" dirty="0"/>
                    </a:p>
                  </a:txBody>
                  <a:tcPr/>
                </a:tc>
                <a:tc>
                  <a:txBody>
                    <a:bodyPr/>
                    <a:lstStyle/>
                    <a:p>
                      <a:r>
                        <a:rPr lang="en-US" dirty="0" smtClean="0"/>
                        <a:t>69,900</a:t>
                      </a:r>
                      <a:endParaRPr lang="en-US" dirty="0"/>
                    </a:p>
                  </a:txBody>
                  <a:tcPr/>
                </a:tc>
                <a:tc>
                  <a:txBody>
                    <a:bodyPr/>
                    <a:lstStyle/>
                    <a:p>
                      <a:r>
                        <a:rPr lang="en-US" dirty="0" smtClean="0"/>
                        <a:t>87,300</a:t>
                      </a:r>
                      <a:endParaRPr lang="en-US" dirty="0"/>
                    </a:p>
                  </a:txBody>
                  <a:tcPr/>
                </a:tc>
                <a:tc>
                  <a:txBody>
                    <a:bodyPr/>
                    <a:lstStyle/>
                    <a:p>
                      <a:r>
                        <a:rPr lang="en-US" dirty="0" smtClean="0"/>
                        <a:t>106,700</a:t>
                      </a:r>
                      <a:endParaRPr lang="en-US" dirty="0"/>
                    </a:p>
                  </a:txBody>
                  <a:tcPr/>
                </a:tc>
                <a:tc>
                  <a:txBody>
                    <a:bodyPr/>
                    <a:lstStyle/>
                    <a:p>
                      <a:r>
                        <a:rPr lang="en-US" dirty="0" smtClean="0"/>
                        <a:t>     +19,400</a:t>
                      </a:r>
                      <a:endParaRPr lang="en-US" dirty="0"/>
                    </a:p>
                  </a:txBody>
                  <a:tcPr/>
                </a:tc>
              </a:tr>
              <a:tr h="5615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Pennsylvania</a:t>
                      </a:r>
                    </a:p>
                  </a:txBody>
                  <a:tcPr/>
                </a:tc>
                <a:tc>
                  <a:txBody>
                    <a:bodyPr/>
                    <a:lstStyle/>
                    <a:p>
                      <a:r>
                        <a:rPr lang="en-US" dirty="0" smtClean="0"/>
                        <a:t>145,000</a:t>
                      </a:r>
                      <a:endParaRPr lang="en-US" dirty="0"/>
                    </a:p>
                  </a:txBody>
                  <a:tcPr/>
                </a:tc>
                <a:tc>
                  <a:txBody>
                    <a:bodyPr/>
                    <a:lstStyle/>
                    <a:p>
                      <a:r>
                        <a:rPr lang="en-US" dirty="0" smtClean="0"/>
                        <a:t>152,600</a:t>
                      </a:r>
                      <a:endParaRPr lang="en-US" dirty="0"/>
                    </a:p>
                  </a:txBody>
                  <a:tcPr/>
                </a:tc>
                <a:tc>
                  <a:txBody>
                    <a:bodyPr/>
                    <a:lstStyle/>
                    <a:p>
                      <a:r>
                        <a:rPr lang="en-US" dirty="0" smtClean="0"/>
                        <a:t>178,400</a:t>
                      </a:r>
                      <a:endParaRPr lang="en-US" dirty="0"/>
                    </a:p>
                  </a:txBody>
                  <a:tcPr/>
                </a:tc>
                <a:tc>
                  <a:txBody>
                    <a:bodyPr/>
                    <a:lstStyle/>
                    <a:p>
                      <a:r>
                        <a:rPr lang="en-US" dirty="0" smtClean="0">
                          <a:solidFill>
                            <a:schemeClr val="tx1"/>
                          </a:solidFill>
                        </a:rPr>
                        <a:t>     +25,800</a:t>
                      </a:r>
                      <a:endParaRPr lang="en-US" dirty="0">
                        <a:solidFill>
                          <a:schemeClr val="tx1"/>
                        </a:solidFill>
                      </a:endParaRPr>
                    </a:p>
                  </a:txBody>
                  <a:tcPr/>
                </a:tc>
              </a:tr>
              <a:tr h="474781">
                <a:tc>
                  <a:txBody>
                    <a:bodyPr/>
                    <a:lstStyle/>
                    <a:p>
                      <a:r>
                        <a:rPr lang="en-US" dirty="0" smtClean="0"/>
                        <a:t>US</a:t>
                      </a:r>
                    </a:p>
                  </a:txBody>
                  <a:tcPr/>
                </a:tc>
                <a:tc>
                  <a:txBody>
                    <a:bodyPr/>
                    <a:lstStyle/>
                    <a:p>
                      <a:r>
                        <a:rPr lang="en-US" dirty="0" smtClean="0"/>
                        <a:t>2,897,000</a:t>
                      </a:r>
                      <a:endParaRPr lang="en-US" dirty="0"/>
                    </a:p>
                  </a:txBody>
                  <a:tcPr/>
                </a:tc>
                <a:tc>
                  <a:txBody>
                    <a:bodyPr/>
                    <a:lstStyle/>
                    <a:p>
                      <a:r>
                        <a:rPr lang="en-US" dirty="0" smtClean="0"/>
                        <a:t>3,509,000</a:t>
                      </a:r>
                      <a:endParaRPr lang="en-US" dirty="0"/>
                    </a:p>
                  </a:txBody>
                  <a:tcPr/>
                </a:tc>
                <a:tc>
                  <a:txBody>
                    <a:bodyPr/>
                    <a:lstStyle/>
                    <a:p>
                      <a:r>
                        <a:rPr lang="en-US" dirty="0" smtClean="0"/>
                        <a:t>3,849,000</a:t>
                      </a:r>
                      <a:endParaRPr lang="en-US" dirty="0"/>
                    </a:p>
                  </a:txBody>
                  <a:tcPr/>
                </a:tc>
                <a:tc>
                  <a:txBody>
                    <a:bodyPr/>
                    <a:lstStyle/>
                    <a:p>
                      <a:r>
                        <a:rPr lang="en-US" dirty="0" smtClean="0"/>
                        <a:t>   +340,000</a:t>
                      </a:r>
                    </a:p>
                    <a:p>
                      <a:r>
                        <a:rPr lang="en-US" dirty="0" smtClean="0"/>
                        <a:t>(HRSA, 2014)</a:t>
                      </a:r>
                      <a:endParaRPr lang="en-US" dirty="0"/>
                    </a:p>
                  </a:txBody>
                  <a:tcPr/>
                </a:tc>
              </a:tr>
            </a:tbl>
          </a:graphicData>
        </a:graphic>
      </p:graphicFrame>
      <p:sp>
        <p:nvSpPr>
          <p:cNvPr id="3" name="Title 2"/>
          <p:cNvSpPr>
            <a:spLocks noGrp="1"/>
          </p:cNvSpPr>
          <p:nvPr>
            <p:ph type="title"/>
          </p:nvPr>
        </p:nvSpPr>
        <p:spPr/>
        <p:txBody>
          <a:bodyPr/>
          <a:lstStyle/>
          <a:p>
            <a:r>
              <a:rPr lang="en-US" dirty="0" smtClean="0"/>
              <a:t>RN-Shortages by 2025</a:t>
            </a:r>
            <a:endParaRPr lang="en-US" dirty="0"/>
          </a:p>
        </p:txBody>
      </p:sp>
    </p:spTree>
    <p:extLst>
      <p:ext uri="{BB962C8B-B14F-4D97-AF65-F5344CB8AC3E}">
        <p14:creationId xmlns:p14="http://schemas.microsoft.com/office/powerpoint/2010/main" val="1390847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Survey </a:t>
            </a:r>
            <a:r>
              <a:rPr lang="en-US" dirty="0"/>
              <a:t>of CNOs representing 32 MD hospitals: </a:t>
            </a:r>
            <a:endParaRPr lang="en-US" dirty="0" smtClean="0"/>
          </a:p>
          <a:p>
            <a:r>
              <a:rPr lang="en-US" b="1" dirty="0" smtClean="0">
                <a:solidFill>
                  <a:schemeClr val="accent2">
                    <a:lumMod val="75000"/>
                  </a:schemeClr>
                </a:solidFill>
              </a:rPr>
              <a:t>Top 3 RN needs</a:t>
            </a:r>
            <a:r>
              <a:rPr lang="en-US" dirty="0" smtClean="0"/>
              <a:t>: </a:t>
            </a:r>
            <a:r>
              <a:rPr lang="en-US" dirty="0"/>
              <a:t>Emergency (71%), ▫ Critical Care (68%) and ▫ Operating Room/Perioperative ( 58%) </a:t>
            </a:r>
            <a:endParaRPr lang="en-US" dirty="0" smtClean="0"/>
          </a:p>
          <a:p>
            <a:r>
              <a:rPr lang="en-US" dirty="0"/>
              <a:t>M</a:t>
            </a:r>
            <a:r>
              <a:rPr lang="en-US" dirty="0" smtClean="0"/>
              <a:t>ost </a:t>
            </a:r>
            <a:r>
              <a:rPr lang="en-US" dirty="0"/>
              <a:t>difficult </a:t>
            </a:r>
            <a:r>
              <a:rPr lang="en-US" b="1" dirty="0">
                <a:solidFill>
                  <a:schemeClr val="accent2">
                    <a:lumMod val="75000"/>
                  </a:schemeClr>
                </a:solidFill>
              </a:rPr>
              <a:t>nursing roles </a:t>
            </a:r>
            <a:r>
              <a:rPr lang="en-US" dirty="0"/>
              <a:t>to fill were: </a:t>
            </a:r>
            <a:endParaRPr lang="en-US" dirty="0" smtClean="0"/>
          </a:p>
          <a:p>
            <a:r>
              <a:rPr lang="en-US" dirty="0" smtClean="0"/>
              <a:t>▫ </a:t>
            </a:r>
            <a:r>
              <a:rPr lang="en-US" dirty="0"/>
              <a:t>Nurse Manager (63%) </a:t>
            </a:r>
            <a:endParaRPr lang="en-US" dirty="0" smtClean="0"/>
          </a:p>
          <a:p>
            <a:r>
              <a:rPr lang="en-US" dirty="0" smtClean="0"/>
              <a:t>▫ </a:t>
            </a:r>
            <a:r>
              <a:rPr lang="en-US" dirty="0"/>
              <a:t>Director ( 50%) </a:t>
            </a:r>
            <a:endParaRPr lang="en-US" dirty="0" smtClean="0"/>
          </a:p>
          <a:p>
            <a:r>
              <a:rPr lang="en-US" dirty="0" smtClean="0"/>
              <a:t>▫ </a:t>
            </a:r>
            <a:r>
              <a:rPr lang="en-US" dirty="0"/>
              <a:t>Nursing Professional Development Specialist (</a:t>
            </a:r>
            <a:r>
              <a:rPr lang="en-US" dirty="0" smtClean="0"/>
              <a:t>hospital based </a:t>
            </a:r>
            <a:r>
              <a:rPr lang="en-US" dirty="0"/>
              <a:t>nurse educator) (47%) </a:t>
            </a:r>
            <a:endParaRPr lang="en-US" dirty="0" smtClean="0"/>
          </a:p>
          <a:p>
            <a:r>
              <a:rPr lang="en-US" dirty="0" smtClean="0"/>
              <a:t>▫ </a:t>
            </a:r>
            <a:r>
              <a:rPr lang="en-US" dirty="0"/>
              <a:t>Experienced clinical bedside nurses (34% ) </a:t>
            </a:r>
            <a:r>
              <a:rPr lang="en-US" dirty="0" smtClean="0"/>
              <a:t>         </a:t>
            </a:r>
          </a:p>
          <a:p>
            <a:pPr marL="0" indent="0">
              <a:buNone/>
            </a:pPr>
            <a:r>
              <a:rPr lang="en-US" dirty="0"/>
              <a:t> </a:t>
            </a:r>
            <a:r>
              <a:rPr lang="en-US" dirty="0" smtClean="0"/>
              <a:t>                                                                            (Warren,2014)</a:t>
            </a:r>
            <a:endParaRPr lang="en-US" dirty="0"/>
          </a:p>
        </p:txBody>
      </p:sp>
      <p:sp>
        <p:nvSpPr>
          <p:cNvPr id="3" name="Title 2"/>
          <p:cNvSpPr>
            <a:spLocks noGrp="1"/>
          </p:cNvSpPr>
          <p:nvPr>
            <p:ph type="title"/>
          </p:nvPr>
        </p:nvSpPr>
        <p:spPr/>
        <p:txBody>
          <a:bodyPr/>
          <a:lstStyle/>
          <a:p>
            <a:r>
              <a:rPr lang="en-US" sz="4400" dirty="0" smtClean="0"/>
              <a:t>MONL Workforce Survey</a:t>
            </a:r>
            <a:endParaRPr lang="en-US" sz="4400" dirty="0"/>
          </a:p>
        </p:txBody>
      </p:sp>
    </p:spTree>
    <p:extLst>
      <p:ext uri="{BB962C8B-B14F-4D97-AF65-F5344CB8AC3E}">
        <p14:creationId xmlns:p14="http://schemas.microsoft.com/office/powerpoint/2010/main" val="2410061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600" b="1" dirty="0">
                <a:solidFill>
                  <a:schemeClr val="accent2">
                    <a:lumMod val="75000"/>
                  </a:schemeClr>
                </a:solidFill>
              </a:rPr>
              <a:t>Type of Competitive Grant Initiative: </a:t>
            </a:r>
          </a:p>
          <a:p>
            <a:r>
              <a:rPr lang="en-US" dirty="0"/>
              <a:t>☐1. Initiative to Increase Nursing Pre-Licensure Enrollments and Graduates </a:t>
            </a:r>
          </a:p>
          <a:p>
            <a:r>
              <a:rPr lang="en-US" dirty="0"/>
              <a:t>☐2. Initiative to Advance the Education of Students and RNs to BSN, MSN, and Doctoral Level </a:t>
            </a:r>
          </a:p>
          <a:p>
            <a:r>
              <a:rPr lang="en-US" dirty="0"/>
              <a:t>☐3. Initiative to Increase the Number of </a:t>
            </a:r>
            <a:r>
              <a:rPr lang="en-US" dirty="0" err="1"/>
              <a:t>Doctorally</a:t>
            </a:r>
            <a:r>
              <a:rPr lang="en-US" dirty="0"/>
              <a:t> prepared Nursing Faculty </a:t>
            </a:r>
          </a:p>
          <a:p>
            <a:r>
              <a:rPr lang="en-US" dirty="0"/>
              <a:t>☐4. Initiative to Build Collaborations between Education and Practice </a:t>
            </a:r>
            <a:r>
              <a:rPr lang="en-US" dirty="0" smtClean="0"/>
              <a:t>(new nursing roles-pt. care continuum)</a:t>
            </a:r>
            <a:endParaRPr lang="en-US" dirty="0"/>
          </a:p>
          <a:p>
            <a:r>
              <a:rPr lang="en-US" dirty="0"/>
              <a:t>☐5. Initiative to Increase Capacity Statewide 	</a:t>
            </a:r>
            <a:endParaRPr lang="en-US" dirty="0" smtClean="0"/>
          </a:p>
          <a:p>
            <a:r>
              <a:rPr lang="en-US" dirty="0"/>
              <a:t> </a:t>
            </a:r>
            <a:r>
              <a:rPr lang="en-US" dirty="0" smtClean="0"/>
              <a:t>                                                                              RFA Pg. 25</a:t>
            </a:r>
            <a:endParaRPr lang="en-US" dirty="0"/>
          </a:p>
          <a:p>
            <a:endParaRPr lang="en-US" dirty="0"/>
          </a:p>
        </p:txBody>
      </p:sp>
      <p:sp>
        <p:nvSpPr>
          <p:cNvPr id="3" name="Title 2"/>
          <p:cNvSpPr>
            <a:spLocks noGrp="1"/>
          </p:cNvSpPr>
          <p:nvPr>
            <p:ph type="title"/>
          </p:nvPr>
        </p:nvSpPr>
        <p:spPr/>
        <p:txBody>
          <a:bodyPr/>
          <a:lstStyle/>
          <a:p>
            <a:r>
              <a:rPr lang="en-US" dirty="0" smtClean="0"/>
              <a:t>Initiatives FY 2015-2020</a:t>
            </a:r>
            <a:endParaRPr lang="en-US" dirty="0"/>
          </a:p>
        </p:txBody>
      </p:sp>
    </p:spTree>
    <p:extLst>
      <p:ext uri="{BB962C8B-B14F-4D97-AF65-F5344CB8AC3E}">
        <p14:creationId xmlns:p14="http://schemas.microsoft.com/office/powerpoint/2010/main" val="2666376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6491" y="2247900"/>
            <a:ext cx="5171017" cy="3878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p:txBody>
          <a:bodyPr/>
          <a:lstStyle/>
          <a:p>
            <a:r>
              <a:rPr lang="en-US" sz="4400" dirty="0" smtClean="0"/>
              <a:t>American Academy of Nurses</a:t>
            </a:r>
            <a:endParaRPr lang="en-US" sz="4400" dirty="0"/>
          </a:p>
        </p:txBody>
      </p:sp>
    </p:spTree>
    <p:extLst>
      <p:ext uri="{BB962C8B-B14F-4D97-AF65-F5344CB8AC3E}">
        <p14:creationId xmlns:p14="http://schemas.microsoft.com/office/powerpoint/2010/main" val="1364217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Care Coordination and Transition Management</a:t>
            </a:r>
          </a:p>
          <a:p>
            <a:r>
              <a:rPr lang="en-US" dirty="0" smtClean="0"/>
              <a:t>Reductions in Hospital Readmissions</a:t>
            </a:r>
          </a:p>
          <a:p>
            <a:r>
              <a:rPr lang="en-US" dirty="0" smtClean="0"/>
              <a:t>Creation of Practice Transformation Networks</a:t>
            </a:r>
          </a:p>
          <a:p>
            <a:r>
              <a:rPr lang="en-US" dirty="0" smtClean="0"/>
              <a:t>State Innovation Models ( Modernization of Waiver)</a:t>
            </a:r>
          </a:p>
          <a:p>
            <a:r>
              <a:rPr lang="en-US" dirty="0" smtClean="0"/>
              <a:t>Focus on Quality</a:t>
            </a:r>
          </a:p>
          <a:p>
            <a:r>
              <a:rPr lang="en-US" dirty="0" smtClean="0"/>
              <a:t>Savings, Risk and Quality Incentives ( Global Budgets- Reducing Agency RN costs)</a:t>
            </a:r>
          </a:p>
          <a:p>
            <a:r>
              <a:rPr lang="en-US" dirty="0" smtClean="0"/>
              <a:t>Social Impact Bonds- Population Health</a:t>
            </a:r>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sz="4800" dirty="0" smtClean="0"/>
              <a:t>Maryland RNs in US model</a:t>
            </a:r>
            <a:endParaRPr lang="en-US" sz="4800" dirty="0"/>
          </a:p>
        </p:txBody>
      </p:sp>
    </p:spTree>
    <p:extLst>
      <p:ext uri="{BB962C8B-B14F-4D97-AF65-F5344CB8AC3E}">
        <p14:creationId xmlns:p14="http://schemas.microsoft.com/office/powerpoint/2010/main" val="37774474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1473</TotalTime>
  <Words>1977</Words>
  <Application>Microsoft Office PowerPoint</Application>
  <PresentationFormat>On-screen Show (4:3)</PresentationFormat>
  <Paragraphs>361</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Hardcover</vt:lpstr>
      <vt:lpstr>Nurse Support Program II</vt:lpstr>
      <vt:lpstr>Nurse Support Program </vt:lpstr>
      <vt:lpstr>FY 2018 RFA</vt:lpstr>
      <vt:lpstr>SB 108-”bedside”deleted</vt:lpstr>
      <vt:lpstr>RN-Shortages by 2025</vt:lpstr>
      <vt:lpstr>MONL Workforce Survey</vt:lpstr>
      <vt:lpstr>Initiatives FY 2015-2020</vt:lpstr>
      <vt:lpstr>American Academy of Nurses</vt:lpstr>
      <vt:lpstr>Maryland RNs in US model</vt:lpstr>
      <vt:lpstr>Care Coordination</vt:lpstr>
      <vt:lpstr>Faith Community RNs</vt:lpstr>
      <vt:lpstr>Care Coordination &amp; FCNs</vt:lpstr>
      <vt:lpstr>PowerPoint Presentation</vt:lpstr>
      <vt:lpstr>Understanding the Mission</vt:lpstr>
      <vt:lpstr>Leadership- Practice and Academia</vt:lpstr>
      <vt:lpstr> Collaboration at Conferences</vt:lpstr>
      <vt:lpstr>Diversity – our strength lies in our differences- not our similarities  ( Stephen Covey)</vt:lpstr>
      <vt:lpstr>Clinical Simulation</vt:lpstr>
      <vt:lpstr>Types of Simulation</vt:lpstr>
      <vt:lpstr>Directions in Nursing Education</vt:lpstr>
      <vt:lpstr>Faculty Directions</vt:lpstr>
      <vt:lpstr>NSP II Grants Funded</vt:lpstr>
      <vt:lpstr>We need Faculty to Teach</vt:lpstr>
      <vt:lpstr>We need new RNs and BSNs</vt:lpstr>
      <vt:lpstr>NSP II Faculty and Hospital Educator Programs</vt:lpstr>
      <vt:lpstr> FY 2017 New Nurse Faculty </vt:lpstr>
      <vt:lpstr>We need strong data</vt:lpstr>
      <vt:lpstr>Grant Outcomes</vt:lpstr>
      <vt:lpstr>Types of Grants-Funds</vt:lpstr>
      <vt:lpstr>Planning Grants</vt:lpstr>
      <vt:lpstr>Implementation Grants</vt:lpstr>
      <vt:lpstr>Continuation Grants</vt:lpstr>
      <vt:lpstr>New 1 yr.-Resource Grants</vt:lpstr>
      <vt:lpstr>Statewide Capacity</vt:lpstr>
      <vt:lpstr>What should you think about first?</vt:lpstr>
      <vt:lpstr>Grant Title and Requestors</vt:lpstr>
      <vt:lpstr>Evaluation Criteria</vt:lpstr>
      <vt:lpstr>Budget Guidance</vt:lpstr>
      <vt:lpstr>Annual Reporting</vt:lpstr>
      <vt:lpstr>FY 2018- Proposals</vt:lpstr>
      <vt:lpstr>PowerPoint Presentation</vt:lpstr>
      <vt:lpstr>References</vt:lpstr>
      <vt:lpstr>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 Support Program II</dc:title>
  <dc:creator>Peggy Daw</dc:creator>
  <cp:lastModifiedBy>Moore, Priscilla</cp:lastModifiedBy>
  <cp:revision>53</cp:revision>
  <cp:lastPrinted>2016-10-27T17:16:32Z</cp:lastPrinted>
  <dcterms:created xsi:type="dcterms:W3CDTF">2016-10-23T14:47:34Z</dcterms:created>
  <dcterms:modified xsi:type="dcterms:W3CDTF">2016-12-27T17:34:24Z</dcterms:modified>
</cp:coreProperties>
</file>