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54" r:id="rId2"/>
  </p:sldMasterIdLst>
  <p:sldIdLst>
    <p:sldId id="258" r:id="rId3"/>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 d="100"/>
          <a:sy n="15" d="100"/>
        </p:scale>
        <p:origin x="-1068" y="-8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6994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11317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44013092" cy="5575452"/>
          </a:xfrm>
          <a:prstGeom prst="rect">
            <a:avLst/>
          </a:prstGeom>
          <a:solidFill>
            <a:srgbClr val="BF0E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pic>
        <p:nvPicPr>
          <p:cNvPr id="2" name="Picture 1" descr="UM_School_Nursing_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50278" y="1700953"/>
            <a:ext cx="8137921" cy="2139914"/>
          </a:xfrm>
          <a:prstGeom prst="rect">
            <a:avLst/>
          </a:prstGeom>
        </p:spPr>
      </p:pic>
      <p:sp>
        <p:nvSpPr>
          <p:cNvPr id="6" name="Rectangle 5"/>
          <p:cNvSpPr/>
          <p:nvPr userDrawn="1"/>
        </p:nvSpPr>
        <p:spPr>
          <a:xfrm>
            <a:off x="0" y="31996902"/>
            <a:ext cx="44013092" cy="101292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1417011951"/>
      </p:ext>
    </p:extLst>
  </p:cSld>
  <p:clrMap bg1="lt1" tx1="dk1" bg2="lt2" tx2="dk2" accent1="accent1" accent2="accent2" accent3="accent3" accent4="accent4" accent5="accent5" accent6="accent6" hlink="hlink" folHlink="folHlink"/>
  <p:sldLayoutIdLst>
    <p:sldLayoutId id="2147483653" r:id="rId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31996902"/>
            <a:ext cx="44013092" cy="1012921"/>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pic>
        <p:nvPicPr>
          <p:cNvPr id="5" name="Picture 4" descr="UM_School_Nursing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347" y="1053139"/>
            <a:ext cx="8195216" cy="2154980"/>
          </a:xfrm>
          <a:prstGeom prst="rect">
            <a:avLst/>
          </a:prstGeom>
        </p:spPr>
      </p:pic>
    </p:spTree>
    <p:extLst>
      <p:ext uri="{BB962C8B-B14F-4D97-AF65-F5344CB8AC3E}">
        <p14:creationId xmlns:p14="http://schemas.microsoft.com/office/powerpoint/2010/main" val="1731787654"/>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anp.org/about/all-about-nps/np-fact-sheet" TargetMode="External"/><Relationship Id="rId2" Type="http://schemas.openxmlformats.org/officeDocument/2006/relationships/hyperlink" Target="http://www.aacnnursing.org/Portals/42/DNP/DNP-implementation.pdf"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sowingseedsofgreatness.com/f/mind-body-medici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Text Box 156"/>
          <p:cNvSpPr txBox="1">
            <a:spLocks noChangeArrowheads="1"/>
          </p:cNvSpPr>
          <p:nvPr/>
        </p:nvSpPr>
        <p:spPr bwMode="auto">
          <a:xfrm>
            <a:off x="10191934" y="1166835"/>
            <a:ext cx="32913712"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wrap="square" lIns="228600" tIns="100584" rIns="228600" bIns="100584">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r" eaLnBrk="1" hangingPunct="1"/>
            <a:r>
              <a:rPr lang="en-US" sz="8800" dirty="0" smtClean="0">
                <a:solidFill>
                  <a:schemeClr val="bg1"/>
                </a:solidFill>
                <a:latin typeface="Arial Black"/>
                <a:cs typeface="Arial Black"/>
              </a:rPr>
              <a:t>Post Doctorate Psychiatric Mental Health Certificate</a:t>
            </a:r>
            <a:endParaRPr lang="en-US" sz="8800" dirty="0">
              <a:solidFill>
                <a:schemeClr val="bg1"/>
              </a:solidFill>
              <a:latin typeface="Arial Black"/>
              <a:cs typeface="Arial Black"/>
            </a:endParaRPr>
          </a:p>
          <a:p>
            <a:pPr algn="r" eaLnBrk="1" hangingPunct="1"/>
            <a:r>
              <a:rPr lang="en-US" sz="5400" b="0" i="0" dirty="0" smtClean="0">
                <a:solidFill>
                  <a:schemeClr val="bg1"/>
                </a:solidFill>
                <a:latin typeface="Arial"/>
                <a:cs typeface="Arial"/>
              </a:rPr>
              <a:t>Debra Scrandis, PhD, PMHNP-BC &amp; Charon Burda, DNP, PMHNP-BC</a:t>
            </a:r>
            <a:r>
              <a:rPr lang="en-US" sz="5400" b="0" i="0" smtClean="0">
                <a:solidFill>
                  <a:schemeClr val="bg1"/>
                </a:solidFill>
                <a:latin typeface="Arial"/>
                <a:cs typeface="Arial"/>
              </a:rPr>
              <a:t>, CARN-AP</a:t>
            </a:r>
            <a:endParaRPr lang="en-US" sz="5400" b="0" i="0" dirty="0">
              <a:solidFill>
                <a:schemeClr val="bg1"/>
              </a:solidFill>
              <a:latin typeface="Arial"/>
              <a:cs typeface="Arial"/>
            </a:endParaRPr>
          </a:p>
          <a:p>
            <a:pPr algn="r" eaLnBrk="1" hangingPunct="1"/>
            <a:r>
              <a:rPr lang="en-US" sz="5400" b="0" i="0" dirty="0">
                <a:solidFill>
                  <a:schemeClr val="bg1"/>
                </a:solidFill>
                <a:latin typeface="Arial"/>
                <a:cs typeface="Arial"/>
              </a:rPr>
              <a:t>University of Maryland School of Nursing</a:t>
            </a:r>
          </a:p>
          <a:p>
            <a:pPr algn="r" eaLnBrk="1" hangingPunct="1"/>
            <a:endParaRPr lang="en-US" sz="3000" b="0" i="0" dirty="0">
              <a:solidFill>
                <a:schemeClr val="bg1"/>
              </a:solidFill>
              <a:latin typeface="Arial"/>
              <a:cs typeface="Arial"/>
            </a:endParaRPr>
          </a:p>
        </p:txBody>
      </p:sp>
      <p:sp>
        <p:nvSpPr>
          <p:cNvPr id="5" name="Text Box 147"/>
          <p:cNvSpPr txBox="1">
            <a:spLocks noChangeArrowheads="1"/>
          </p:cNvSpPr>
          <p:nvPr/>
        </p:nvSpPr>
        <p:spPr bwMode="auto">
          <a:xfrm>
            <a:off x="2148145" y="7888005"/>
            <a:ext cx="11125200" cy="758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28600" tIns="100584" rIns="228600" bIns="100584">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4000" dirty="0" smtClean="0">
                <a:latin typeface="Arial"/>
                <a:cs typeface="Arial"/>
              </a:rPr>
              <a:t>There is a shortage of psychiatric mental health nurse practitioners (PMNHPs) in the State of Maryland. PMHNPs only make up 2.5% of all advanced practice nurses. </a:t>
            </a:r>
          </a:p>
          <a:p>
            <a:pPr eaLnBrk="1" hangingPunct="1"/>
            <a:endParaRPr lang="en-US" sz="4000" dirty="0" smtClean="0">
              <a:latin typeface="Arial"/>
              <a:cs typeface="Arial"/>
            </a:endParaRPr>
          </a:p>
          <a:p>
            <a:pPr eaLnBrk="1" hangingPunct="1"/>
            <a:r>
              <a:rPr lang="en-US" sz="4000" dirty="0" smtClean="0">
                <a:latin typeface="Arial"/>
                <a:cs typeface="Arial"/>
              </a:rPr>
              <a:t>Due to American Association of Colleges of Nursing’s reaffirmation to recommend the DNP as entry into advanced practice nursing, there are more doctor prepared clinicians than ever before. There needs to be an alternative option to become a certified PMHNP for those with terminal degrees.</a:t>
            </a:r>
            <a:endParaRPr lang="en-US" sz="4000" dirty="0">
              <a:latin typeface="Arial"/>
              <a:cs typeface="Arial"/>
            </a:endParaRPr>
          </a:p>
        </p:txBody>
      </p:sp>
      <p:sp>
        <p:nvSpPr>
          <p:cNvPr id="6" name="Text Box 162"/>
          <p:cNvSpPr txBox="1">
            <a:spLocks noChangeArrowheads="1"/>
          </p:cNvSpPr>
          <p:nvPr/>
        </p:nvSpPr>
        <p:spPr bwMode="auto">
          <a:xfrm>
            <a:off x="1881445" y="6996591"/>
            <a:ext cx="11676063" cy="830262"/>
          </a:xfrm>
          <a:prstGeom prst="rect">
            <a:avLst/>
          </a:prstGeom>
          <a:solidFill>
            <a:schemeClr val="tx1">
              <a:lumMod val="75000"/>
              <a:lumOff val="25000"/>
            </a:schemeClr>
          </a:solidFill>
          <a:ln w="9525">
            <a:noFill/>
            <a:miter lim="800000"/>
            <a:headEnd/>
            <a:tailEnd/>
          </a:ln>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4800" b="1" dirty="0">
                <a:solidFill>
                  <a:schemeClr val="bg1"/>
                </a:solidFill>
                <a:latin typeface="Arial Black"/>
                <a:cs typeface="Arial Black"/>
              </a:rPr>
              <a:t>Background</a:t>
            </a:r>
          </a:p>
        </p:txBody>
      </p:sp>
      <p:sp>
        <p:nvSpPr>
          <p:cNvPr id="7" name="Text Box 161"/>
          <p:cNvSpPr txBox="1">
            <a:spLocks noChangeArrowheads="1"/>
          </p:cNvSpPr>
          <p:nvPr/>
        </p:nvSpPr>
        <p:spPr bwMode="auto">
          <a:xfrm>
            <a:off x="1881445" y="16636847"/>
            <a:ext cx="11125200" cy="795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28600" tIns="100584" rIns="228600" bIns="100584">
            <a:spAutoFit/>
          </a:bodyPr>
          <a:lstStyle>
            <a:lvl1pPr defTabSz="612775" eaLnBrk="0" hangingPunct="0">
              <a:defRPr sz="8600">
                <a:solidFill>
                  <a:schemeClr val="tx1"/>
                </a:solidFill>
                <a:latin typeface="Arial" charset="0"/>
                <a:ea typeface="ＭＳ Ｐゴシック" charset="0"/>
                <a:cs typeface="ＭＳ Ｐゴシック" charset="0"/>
              </a:defRPr>
            </a:lvl1pPr>
            <a:lvl2pPr marL="742950" indent="-285750" defTabSz="612775" eaLnBrk="0" hangingPunct="0">
              <a:defRPr sz="8600">
                <a:solidFill>
                  <a:schemeClr val="tx1"/>
                </a:solidFill>
                <a:latin typeface="Arial" charset="0"/>
                <a:ea typeface="ＭＳ Ｐゴシック" charset="0"/>
              </a:defRPr>
            </a:lvl2pPr>
            <a:lvl3pPr marL="1143000" indent="-228600" defTabSz="612775" eaLnBrk="0" hangingPunct="0">
              <a:defRPr sz="8600">
                <a:solidFill>
                  <a:schemeClr val="tx1"/>
                </a:solidFill>
                <a:latin typeface="Arial" charset="0"/>
                <a:ea typeface="ＭＳ Ｐゴシック" charset="0"/>
              </a:defRPr>
            </a:lvl3pPr>
            <a:lvl4pPr marL="1600200" indent="-228600" defTabSz="612775" eaLnBrk="0" hangingPunct="0">
              <a:defRPr sz="8600">
                <a:solidFill>
                  <a:schemeClr val="tx1"/>
                </a:solidFill>
                <a:latin typeface="Arial" charset="0"/>
                <a:ea typeface="ＭＳ Ｐゴシック" charset="0"/>
              </a:defRPr>
            </a:lvl4pPr>
            <a:lvl5pPr marL="2057400" indent="-228600" defTabSz="612775" eaLnBrk="0" hangingPunct="0">
              <a:defRPr sz="8600">
                <a:solidFill>
                  <a:schemeClr val="tx1"/>
                </a:solidFill>
                <a:latin typeface="Arial" charset="0"/>
                <a:ea typeface="ＭＳ Ｐゴシック" charset="0"/>
              </a:defRPr>
            </a:lvl5pPr>
            <a:lvl6pPr marL="2514600" indent="-228600" defTabSz="61277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61277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61277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61277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4000" dirty="0" smtClean="0">
                <a:latin typeface="Arial"/>
                <a:cs typeface="Arial"/>
              </a:rPr>
              <a:t>The objectives of this grant:</a:t>
            </a:r>
          </a:p>
          <a:p>
            <a:pPr eaLnBrk="1" hangingPunct="1"/>
            <a:endParaRPr lang="en-US" sz="4000" dirty="0" smtClean="0">
              <a:latin typeface="Arial"/>
              <a:cs typeface="Arial"/>
            </a:endParaRPr>
          </a:p>
          <a:p>
            <a:pPr marL="514350" indent="-514350" eaLnBrk="1" hangingPunct="1">
              <a:buAutoNum type="arabicPeriod"/>
            </a:pPr>
            <a:r>
              <a:rPr lang="en-US" sz="4000" dirty="0" smtClean="0">
                <a:latin typeface="Arial"/>
                <a:cs typeface="Arial"/>
              </a:rPr>
              <a:t>Develop and implement recruitment strategies to attract applicants to the post doctorate PMHNP certificate, especially doctor prepared nurses interested in faculty roles.</a:t>
            </a:r>
          </a:p>
          <a:p>
            <a:pPr marL="514350" indent="-514350" eaLnBrk="1" hangingPunct="1">
              <a:buFont typeface="+mj-lt"/>
              <a:buAutoNum type="arabicPeriod"/>
            </a:pPr>
            <a:endParaRPr lang="en-US" sz="4000" dirty="0" smtClean="0">
              <a:latin typeface="Arial"/>
              <a:cs typeface="Arial"/>
            </a:endParaRPr>
          </a:p>
          <a:p>
            <a:pPr marL="514350" indent="-514350" eaLnBrk="1" hangingPunct="1">
              <a:buAutoNum type="arabicPeriod"/>
            </a:pPr>
            <a:r>
              <a:rPr lang="en-US" sz="4000" dirty="0" smtClean="0">
                <a:latin typeface="Arial"/>
                <a:cs typeface="Arial"/>
              </a:rPr>
              <a:t>Build new partnerships with integrated primary care and behavioral health settings.</a:t>
            </a:r>
          </a:p>
          <a:p>
            <a:pPr marL="514350" indent="-514350" eaLnBrk="1" hangingPunct="1">
              <a:buFont typeface="+mj-lt"/>
              <a:buAutoNum type="arabicPeriod"/>
            </a:pPr>
            <a:endParaRPr lang="en-US" sz="4000" dirty="0" smtClean="0">
              <a:latin typeface="Arial"/>
              <a:cs typeface="Arial"/>
            </a:endParaRPr>
          </a:p>
          <a:p>
            <a:pPr marL="514350" indent="-514350" eaLnBrk="1" hangingPunct="1">
              <a:buAutoNum type="arabicPeriod"/>
            </a:pPr>
            <a:r>
              <a:rPr lang="en-US" sz="4000" dirty="0" smtClean="0">
                <a:latin typeface="Arial"/>
                <a:cs typeface="Arial"/>
              </a:rPr>
              <a:t>Develop and implement retention strategies</a:t>
            </a:r>
          </a:p>
          <a:p>
            <a:pPr eaLnBrk="1" hangingPunct="1"/>
            <a:endParaRPr lang="en-US" sz="2400" dirty="0">
              <a:latin typeface="Arial"/>
              <a:cs typeface="Arial"/>
            </a:endParaRPr>
          </a:p>
        </p:txBody>
      </p:sp>
      <p:sp>
        <p:nvSpPr>
          <p:cNvPr id="8" name="Text Box 163"/>
          <p:cNvSpPr txBox="1">
            <a:spLocks noChangeArrowheads="1"/>
          </p:cNvSpPr>
          <p:nvPr/>
        </p:nvSpPr>
        <p:spPr bwMode="auto">
          <a:xfrm>
            <a:off x="1881445" y="15538928"/>
            <a:ext cx="11658600" cy="830263"/>
          </a:xfrm>
          <a:prstGeom prst="rect">
            <a:avLst/>
          </a:prstGeom>
          <a:solidFill>
            <a:schemeClr val="tx1">
              <a:lumMod val="75000"/>
              <a:lumOff val="25000"/>
            </a:schemeClr>
          </a:solidFill>
          <a:ln w="9525">
            <a:noFill/>
            <a:miter lim="800000"/>
            <a:headEnd/>
            <a:tailEnd/>
          </a:ln>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4800" b="1">
                <a:solidFill>
                  <a:schemeClr val="bg1"/>
                </a:solidFill>
                <a:latin typeface="Arial Black"/>
                <a:cs typeface="Arial Black"/>
              </a:rPr>
              <a:t>Objectives</a:t>
            </a:r>
          </a:p>
        </p:txBody>
      </p:sp>
      <p:sp>
        <p:nvSpPr>
          <p:cNvPr id="9" name="Text Box 164"/>
          <p:cNvSpPr txBox="1">
            <a:spLocks noChangeArrowheads="1"/>
          </p:cNvSpPr>
          <p:nvPr/>
        </p:nvSpPr>
        <p:spPr bwMode="auto">
          <a:xfrm>
            <a:off x="14454445" y="7026753"/>
            <a:ext cx="15849600" cy="833438"/>
          </a:xfrm>
          <a:prstGeom prst="rect">
            <a:avLst/>
          </a:prstGeom>
          <a:solidFill>
            <a:schemeClr val="tx1">
              <a:lumMod val="75000"/>
              <a:lumOff val="25000"/>
            </a:schemeClr>
          </a:solidFill>
          <a:ln w="9525">
            <a:noFill/>
            <a:miter lim="800000"/>
            <a:headEnd/>
            <a:tailEnd/>
          </a:ln>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4800" b="1">
                <a:solidFill>
                  <a:schemeClr val="bg1"/>
                </a:solidFill>
                <a:latin typeface="Arial Black"/>
                <a:cs typeface="Arial Black"/>
              </a:rPr>
              <a:t>Methods</a:t>
            </a:r>
          </a:p>
        </p:txBody>
      </p:sp>
      <p:sp>
        <p:nvSpPr>
          <p:cNvPr id="10" name="Text Box 165"/>
          <p:cNvSpPr txBox="1">
            <a:spLocks noChangeArrowheads="1"/>
          </p:cNvSpPr>
          <p:nvPr/>
        </p:nvSpPr>
        <p:spPr bwMode="auto">
          <a:xfrm>
            <a:off x="14606845" y="24408290"/>
            <a:ext cx="15697200" cy="830263"/>
          </a:xfrm>
          <a:prstGeom prst="rect">
            <a:avLst/>
          </a:prstGeom>
          <a:solidFill>
            <a:schemeClr val="tx1">
              <a:lumMod val="75000"/>
              <a:lumOff val="25000"/>
            </a:schemeClr>
          </a:solidFill>
          <a:ln w="9525">
            <a:noFill/>
            <a:miter lim="800000"/>
            <a:headEnd/>
            <a:tailEnd/>
          </a:ln>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4800" b="1">
                <a:solidFill>
                  <a:schemeClr val="bg1"/>
                </a:solidFill>
                <a:latin typeface="Arial Black"/>
                <a:cs typeface="Arial Black"/>
              </a:rPr>
              <a:t>Results</a:t>
            </a:r>
          </a:p>
        </p:txBody>
      </p:sp>
      <p:sp>
        <p:nvSpPr>
          <p:cNvPr id="11" name="Text Box 156"/>
          <p:cNvSpPr txBox="1">
            <a:spLocks noChangeArrowheads="1"/>
          </p:cNvSpPr>
          <p:nvPr/>
        </p:nvSpPr>
        <p:spPr bwMode="auto">
          <a:xfrm>
            <a:off x="31066046" y="8271410"/>
            <a:ext cx="12039600" cy="740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28600" tIns="100584" rIns="228600" bIns="100584">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marL="457200" indent="-457200" eaLnBrk="1" hangingPunct="1">
              <a:buFont typeface="Arial" panose="020B0604020202020204" pitchFamily="34" charset="0"/>
              <a:buChar char="•"/>
            </a:pPr>
            <a:r>
              <a:rPr lang="en-US" sz="4000" dirty="0" smtClean="0">
                <a:latin typeface="Arial"/>
                <a:cs typeface="Arial"/>
              </a:rPr>
              <a:t>Recruitment was difficult since we were looking for only doctor prepared clinicians, especially faculty members</a:t>
            </a:r>
          </a:p>
          <a:p>
            <a:pPr eaLnBrk="1" hangingPunct="1"/>
            <a:endParaRPr lang="en-US" sz="4000" dirty="0" smtClean="0">
              <a:latin typeface="Arial"/>
              <a:cs typeface="Arial"/>
            </a:endParaRPr>
          </a:p>
          <a:p>
            <a:pPr marL="457200" indent="-457200" eaLnBrk="1" hangingPunct="1">
              <a:buFont typeface="Arial" panose="020B0604020202020204" pitchFamily="34" charset="0"/>
              <a:buChar char="•"/>
            </a:pPr>
            <a:r>
              <a:rPr lang="en-US" sz="4000" dirty="0" smtClean="0">
                <a:latin typeface="Arial"/>
                <a:cs typeface="Arial"/>
              </a:rPr>
              <a:t>The certificate program is face to face classes, which may deter students who want online programs</a:t>
            </a:r>
          </a:p>
          <a:p>
            <a:pPr eaLnBrk="1" hangingPunct="1"/>
            <a:endParaRPr lang="en-US" sz="4000" dirty="0" smtClean="0">
              <a:latin typeface="Arial"/>
              <a:cs typeface="Arial"/>
            </a:endParaRPr>
          </a:p>
          <a:p>
            <a:pPr marL="457200" indent="-457200" eaLnBrk="1" hangingPunct="1">
              <a:buFont typeface="Arial" panose="020B0604020202020204" pitchFamily="34" charset="0"/>
              <a:buChar char="•"/>
            </a:pPr>
            <a:r>
              <a:rPr lang="en-US" sz="4000" dirty="0" smtClean="0">
                <a:latin typeface="Arial"/>
                <a:cs typeface="Arial"/>
              </a:rPr>
              <a:t>There are practice sites willing to work with post doctorate PMHNP students with the opportunity for faculty practices.</a:t>
            </a:r>
          </a:p>
          <a:p>
            <a:pPr eaLnBrk="1" hangingPunct="1"/>
            <a:endParaRPr lang="en-US" sz="2800" dirty="0">
              <a:latin typeface="Arial"/>
              <a:cs typeface="Arial"/>
            </a:endParaRPr>
          </a:p>
        </p:txBody>
      </p:sp>
      <p:sp>
        <p:nvSpPr>
          <p:cNvPr id="12" name="Text Box 166"/>
          <p:cNvSpPr txBox="1">
            <a:spLocks noChangeArrowheads="1"/>
          </p:cNvSpPr>
          <p:nvPr/>
        </p:nvSpPr>
        <p:spPr bwMode="auto">
          <a:xfrm>
            <a:off x="31066045" y="7026753"/>
            <a:ext cx="12039600" cy="833438"/>
          </a:xfrm>
          <a:prstGeom prst="rect">
            <a:avLst/>
          </a:prstGeom>
          <a:solidFill>
            <a:schemeClr val="tx1">
              <a:lumMod val="75000"/>
              <a:lumOff val="25000"/>
            </a:schemeClr>
          </a:solidFill>
          <a:ln w="9525">
            <a:noFill/>
            <a:miter lim="800000"/>
            <a:headEnd/>
            <a:tailEnd/>
          </a:ln>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4800" b="1">
                <a:solidFill>
                  <a:schemeClr val="bg1"/>
                </a:solidFill>
                <a:latin typeface="Arial Black"/>
                <a:cs typeface="Arial Black"/>
              </a:rPr>
              <a:t>Conclusions</a:t>
            </a:r>
          </a:p>
        </p:txBody>
      </p:sp>
      <p:sp>
        <p:nvSpPr>
          <p:cNvPr id="13" name="Text Box 152"/>
          <p:cNvSpPr txBox="1">
            <a:spLocks noChangeArrowheads="1"/>
          </p:cNvSpPr>
          <p:nvPr/>
        </p:nvSpPr>
        <p:spPr bwMode="auto">
          <a:xfrm>
            <a:off x="31066045" y="16712091"/>
            <a:ext cx="12039600" cy="879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28600" tIns="100584" rIns="228600" bIns="100584">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3600" dirty="0" smtClean="0">
                <a:latin typeface="Arial"/>
                <a:cs typeface="Arial"/>
              </a:rPr>
              <a:t>American Association of Colleges of Nursing. (2015The Doctor of Nursing Practice: Current Issues and Clarifying Recommendations. . Retrieved at </a:t>
            </a:r>
            <a:r>
              <a:rPr lang="en-US" sz="3600" dirty="0" smtClean="0">
                <a:latin typeface="Arial"/>
                <a:cs typeface="Arial"/>
                <a:hlinkClick r:id="rId2"/>
              </a:rPr>
              <a:t>www.aacnnursing.org/Portals/42/DNP/DNP-implementation.pdf</a:t>
            </a:r>
            <a:r>
              <a:rPr lang="en-US" sz="3600" dirty="0" smtClean="0">
                <a:latin typeface="Arial"/>
                <a:cs typeface="Arial"/>
              </a:rPr>
              <a:t>.</a:t>
            </a:r>
          </a:p>
          <a:p>
            <a:pPr eaLnBrk="1" hangingPunct="1"/>
            <a:endParaRPr lang="en-US" sz="3600" dirty="0" smtClean="0">
              <a:latin typeface="Arial"/>
              <a:cs typeface="Arial"/>
            </a:endParaRPr>
          </a:p>
          <a:p>
            <a:pPr eaLnBrk="1" hangingPunct="1"/>
            <a:r>
              <a:rPr lang="en-US" sz="3600" dirty="0" smtClean="0">
                <a:latin typeface="Arial"/>
                <a:cs typeface="Arial"/>
              </a:rPr>
              <a:t>American Association of Nurse Practitioners. (2019). NP Fact Sheet. Retrieved at </a:t>
            </a:r>
            <a:r>
              <a:rPr lang="en-US" sz="3600" dirty="0" smtClean="0">
                <a:latin typeface="Arial"/>
                <a:cs typeface="Arial"/>
                <a:hlinkClick r:id="rId3"/>
              </a:rPr>
              <a:t>www.aanp.org/about/all-about-nps/np-fact-sheet</a:t>
            </a:r>
            <a:endParaRPr lang="en-US" sz="3600" dirty="0" smtClean="0">
              <a:latin typeface="Arial"/>
              <a:cs typeface="Arial"/>
            </a:endParaRPr>
          </a:p>
          <a:p>
            <a:pPr eaLnBrk="1" hangingPunct="1"/>
            <a:endParaRPr lang="en-US" sz="3600" dirty="0">
              <a:latin typeface="Arial"/>
              <a:cs typeface="Arial"/>
            </a:endParaRPr>
          </a:p>
          <a:p>
            <a:pPr eaLnBrk="1" hangingPunct="1"/>
            <a:endParaRPr lang="en-US" sz="3600" dirty="0" smtClean="0">
              <a:latin typeface="Arial"/>
              <a:cs typeface="Arial"/>
            </a:endParaRPr>
          </a:p>
          <a:p>
            <a:pPr eaLnBrk="1" hangingPunct="1"/>
            <a:r>
              <a:rPr lang="en-US" sz="3600" dirty="0">
                <a:hlinkClick r:id="rId4"/>
              </a:rPr>
              <a:t>https://sowingseedsofgreatness.com/f/mind-body-medicine</a:t>
            </a:r>
            <a:endParaRPr lang="en-US" sz="3600" dirty="0" smtClean="0">
              <a:latin typeface="Arial"/>
              <a:cs typeface="Arial"/>
            </a:endParaRPr>
          </a:p>
          <a:p>
            <a:pPr eaLnBrk="1" hangingPunct="1"/>
            <a:endParaRPr lang="en-US" sz="3000" dirty="0">
              <a:latin typeface="Arial"/>
              <a:cs typeface="Arial"/>
            </a:endParaRPr>
          </a:p>
          <a:p>
            <a:pPr eaLnBrk="1" hangingPunct="1"/>
            <a:endParaRPr lang="en-US" sz="3000" dirty="0" smtClean="0">
              <a:latin typeface="Arial"/>
              <a:cs typeface="Arial"/>
            </a:endParaRPr>
          </a:p>
          <a:p>
            <a:pPr eaLnBrk="1" hangingPunct="1"/>
            <a:endParaRPr lang="en-US" sz="3000" dirty="0">
              <a:latin typeface="Arial"/>
              <a:cs typeface="Arial"/>
            </a:endParaRPr>
          </a:p>
        </p:txBody>
      </p:sp>
      <p:sp>
        <p:nvSpPr>
          <p:cNvPr id="14" name="Text Box 167"/>
          <p:cNvSpPr txBox="1">
            <a:spLocks noChangeArrowheads="1"/>
          </p:cNvSpPr>
          <p:nvPr/>
        </p:nvSpPr>
        <p:spPr bwMode="auto">
          <a:xfrm>
            <a:off x="31066045" y="15569091"/>
            <a:ext cx="12039600" cy="833437"/>
          </a:xfrm>
          <a:prstGeom prst="rect">
            <a:avLst/>
          </a:prstGeom>
          <a:solidFill>
            <a:schemeClr val="tx1">
              <a:lumMod val="75000"/>
              <a:lumOff val="25000"/>
            </a:schemeClr>
          </a:solidFill>
          <a:ln w="9525">
            <a:noFill/>
            <a:miter lim="800000"/>
            <a:headEnd/>
            <a:tailEnd/>
          </a:ln>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4800" b="1">
                <a:solidFill>
                  <a:schemeClr val="bg1"/>
                </a:solidFill>
                <a:latin typeface="Arial Black"/>
                <a:cs typeface="Arial Black"/>
              </a:rPr>
              <a:t>Bibliography</a:t>
            </a:r>
          </a:p>
        </p:txBody>
      </p:sp>
      <p:sp>
        <p:nvSpPr>
          <p:cNvPr id="15" name="Text Box 161"/>
          <p:cNvSpPr txBox="1">
            <a:spLocks noChangeArrowheads="1"/>
          </p:cNvSpPr>
          <p:nvPr/>
        </p:nvSpPr>
        <p:spPr bwMode="auto">
          <a:xfrm>
            <a:off x="1881445" y="25551290"/>
            <a:ext cx="11125200" cy="512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28600" tIns="100584" rIns="228600" bIns="100584">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marL="571500" indent="-571500" eaLnBrk="1" hangingPunct="1">
              <a:buFont typeface="Arial" panose="020B0604020202020204" pitchFamily="34" charset="0"/>
              <a:buChar char="•"/>
            </a:pPr>
            <a:r>
              <a:rPr lang="en-US" sz="4000" dirty="0" smtClean="0">
                <a:latin typeface="Arial"/>
                <a:cs typeface="Arial"/>
              </a:rPr>
              <a:t>The post doctorate PMHNP certificate was based on the current DNP psychiatric specialty courses, which include 810 hours of clinical experience. </a:t>
            </a:r>
          </a:p>
          <a:p>
            <a:pPr marL="571500" indent="-571500" eaLnBrk="1" hangingPunct="1">
              <a:buFont typeface="Arial" panose="020B0604020202020204" pitchFamily="34" charset="0"/>
              <a:buChar char="•"/>
            </a:pPr>
            <a:endParaRPr lang="en-US" sz="4000" dirty="0" smtClean="0">
              <a:latin typeface="Arial"/>
              <a:cs typeface="Arial"/>
            </a:endParaRPr>
          </a:p>
          <a:p>
            <a:pPr marL="571500" indent="-571500" eaLnBrk="1" hangingPunct="1">
              <a:buFont typeface="Arial" panose="020B0604020202020204" pitchFamily="34" charset="0"/>
              <a:buChar char="•"/>
            </a:pPr>
            <a:r>
              <a:rPr lang="en-US" sz="4000" dirty="0" smtClean="0">
                <a:latin typeface="Arial"/>
                <a:cs typeface="Arial"/>
              </a:rPr>
              <a:t>Individualized plans of study are available for post doctoral students who already met course objectives in another program.</a:t>
            </a:r>
            <a:endParaRPr lang="en-US" sz="4000" dirty="0">
              <a:latin typeface="Arial"/>
              <a:cs typeface="Arial"/>
            </a:endParaRPr>
          </a:p>
        </p:txBody>
      </p:sp>
      <p:sp>
        <p:nvSpPr>
          <p:cNvPr id="16" name="Text Box 164"/>
          <p:cNvSpPr txBox="1">
            <a:spLocks noChangeArrowheads="1"/>
          </p:cNvSpPr>
          <p:nvPr/>
        </p:nvSpPr>
        <p:spPr bwMode="auto">
          <a:xfrm>
            <a:off x="1881445" y="24411465"/>
            <a:ext cx="11658600" cy="830263"/>
          </a:xfrm>
          <a:prstGeom prst="rect">
            <a:avLst/>
          </a:prstGeom>
          <a:solidFill>
            <a:schemeClr val="tx1">
              <a:lumMod val="75000"/>
              <a:lumOff val="25000"/>
            </a:schemeClr>
          </a:solidFill>
          <a:ln w="9525">
            <a:noFill/>
            <a:miter lim="800000"/>
            <a:headEnd/>
            <a:tailEnd/>
          </a:ln>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4800" b="1">
                <a:solidFill>
                  <a:schemeClr val="bg1"/>
                </a:solidFill>
                <a:latin typeface="Arial Black"/>
                <a:cs typeface="Arial Black"/>
              </a:rPr>
              <a:t>Development</a:t>
            </a:r>
          </a:p>
        </p:txBody>
      </p:sp>
      <p:sp>
        <p:nvSpPr>
          <p:cNvPr id="18" name="Text Box 152"/>
          <p:cNvSpPr txBox="1">
            <a:spLocks noChangeArrowheads="1"/>
          </p:cNvSpPr>
          <p:nvPr/>
        </p:nvSpPr>
        <p:spPr bwMode="auto">
          <a:xfrm>
            <a:off x="31066045" y="25551290"/>
            <a:ext cx="12039600" cy="818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28600" tIns="100584" rIns="228600" bIns="100584">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4000" dirty="0" smtClean="0">
                <a:latin typeface="Arial"/>
                <a:cs typeface="Arial"/>
              </a:rPr>
              <a:t>This project has been funded with NSP-II grant</a:t>
            </a:r>
            <a:endParaRPr lang="en-US" sz="4000" dirty="0">
              <a:latin typeface="Arial"/>
              <a:cs typeface="Arial"/>
            </a:endParaRPr>
          </a:p>
        </p:txBody>
      </p:sp>
      <p:sp>
        <p:nvSpPr>
          <p:cNvPr id="19" name="Text Box 167"/>
          <p:cNvSpPr txBox="1">
            <a:spLocks noChangeArrowheads="1"/>
          </p:cNvSpPr>
          <p:nvPr/>
        </p:nvSpPr>
        <p:spPr bwMode="auto">
          <a:xfrm>
            <a:off x="31066045" y="24408290"/>
            <a:ext cx="12039600" cy="833438"/>
          </a:xfrm>
          <a:prstGeom prst="rect">
            <a:avLst/>
          </a:prstGeom>
          <a:solidFill>
            <a:schemeClr val="tx1">
              <a:lumMod val="75000"/>
              <a:lumOff val="25000"/>
            </a:schemeClr>
          </a:solidFill>
          <a:ln w="9525">
            <a:noFill/>
            <a:miter lim="800000"/>
            <a:headEnd/>
            <a:tailEnd/>
          </a:ln>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r>
              <a:rPr lang="en-US" sz="4800" b="1">
                <a:solidFill>
                  <a:schemeClr val="bg1"/>
                </a:solidFill>
                <a:latin typeface="Arial Black"/>
                <a:cs typeface="Arial Black"/>
              </a:rPr>
              <a:t>Notes</a:t>
            </a:r>
          </a:p>
        </p:txBody>
      </p:sp>
      <p:sp>
        <p:nvSpPr>
          <p:cNvPr id="20" name="Text Box 156"/>
          <p:cNvSpPr txBox="1">
            <a:spLocks noChangeArrowheads="1"/>
          </p:cNvSpPr>
          <p:nvPr/>
        </p:nvSpPr>
        <p:spPr bwMode="auto">
          <a:xfrm>
            <a:off x="14606844" y="25581453"/>
            <a:ext cx="14711105" cy="55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wrap="square" lIns="228600" tIns="100584" rIns="228600" bIns="100584">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marL="457200" indent="-457200" eaLnBrk="1" hangingPunct="1">
              <a:buFont typeface="Arial" panose="020B0604020202020204" pitchFamily="34" charset="0"/>
              <a:buChar char="•"/>
            </a:pPr>
            <a:r>
              <a:rPr lang="en-US" sz="4000" dirty="0" smtClean="0">
                <a:latin typeface="Arial"/>
                <a:cs typeface="Arial"/>
              </a:rPr>
              <a:t>There were two applicants, one admitted to the program. Admitted student on leave of absence. </a:t>
            </a:r>
          </a:p>
          <a:p>
            <a:pPr marL="457200" indent="-457200" eaLnBrk="1" hangingPunct="1">
              <a:buFont typeface="Arial" panose="020B0604020202020204" pitchFamily="34" charset="0"/>
              <a:buChar char="•"/>
            </a:pPr>
            <a:endParaRPr lang="en-US" sz="4000" dirty="0" smtClean="0">
              <a:latin typeface="Arial"/>
              <a:cs typeface="Arial"/>
            </a:endParaRPr>
          </a:p>
          <a:p>
            <a:pPr marL="457200" indent="-457200" eaLnBrk="1" hangingPunct="1">
              <a:buFont typeface="Arial" panose="020B0604020202020204" pitchFamily="34" charset="0"/>
              <a:buChar char="•"/>
            </a:pPr>
            <a:r>
              <a:rPr lang="en-US" sz="4000" dirty="0" smtClean="0">
                <a:latin typeface="Arial"/>
                <a:cs typeface="Arial"/>
              </a:rPr>
              <a:t>Two integrated primary care and behavioral sites were identified as clinical placements and potential faculty practice sites.</a:t>
            </a:r>
          </a:p>
          <a:p>
            <a:pPr marL="457200" indent="-457200" eaLnBrk="1" hangingPunct="1">
              <a:buFont typeface="Arial" panose="020B0604020202020204" pitchFamily="34" charset="0"/>
              <a:buChar char="•"/>
            </a:pPr>
            <a:endParaRPr lang="en-US" sz="4000" dirty="0">
              <a:latin typeface="Arial"/>
              <a:cs typeface="Arial"/>
            </a:endParaRPr>
          </a:p>
          <a:p>
            <a:pPr eaLnBrk="1" hangingPunct="1"/>
            <a:endParaRPr lang="en-US" sz="4000" dirty="0" smtClean="0">
              <a:latin typeface="Arial"/>
              <a:cs typeface="Arial"/>
            </a:endParaRPr>
          </a:p>
          <a:p>
            <a:pPr marL="457200" indent="-457200" eaLnBrk="1" hangingPunct="1">
              <a:buFont typeface="Arial" panose="020B0604020202020204" pitchFamily="34" charset="0"/>
              <a:buChar char="•"/>
            </a:pPr>
            <a:endParaRPr lang="en-US" sz="3000" dirty="0">
              <a:latin typeface="Arial"/>
              <a:cs typeface="Arial"/>
            </a:endParaRPr>
          </a:p>
        </p:txBody>
      </p:sp>
      <p:sp>
        <p:nvSpPr>
          <p:cNvPr id="21" name="Text Box 156"/>
          <p:cNvSpPr txBox="1">
            <a:spLocks noChangeArrowheads="1"/>
          </p:cNvSpPr>
          <p:nvPr/>
        </p:nvSpPr>
        <p:spPr bwMode="auto">
          <a:xfrm>
            <a:off x="14454445" y="7860191"/>
            <a:ext cx="15697200" cy="943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228600" tIns="100584" rIns="228600" bIns="100584">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4000" dirty="0" smtClean="0">
                <a:latin typeface="Arial"/>
                <a:cs typeface="Arial"/>
              </a:rPr>
              <a:t>Recruitment:</a:t>
            </a:r>
          </a:p>
          <a:p>
            <a:pPr marL="514350" indent="-514350" eaLnBrk="1" hangingPunct="1">
              <a:buFont typeface="Arial" panose="020B0604020202020204" pitchFamily="34" charset="0"/>
              <a:buChar char="•"/>
            </a:pPr>
            <a:r>
              <a:rPr lang="en-US" sz="4000" dirty="0" smtClean="0">
                <a:latin typeface="Arial"/>
                <a:cs typeface="Arial"/>
              </a:rPr>
              <a:t>Web site redesign with plan of study</a:t>
            </a:r>
          </a:p>
          <a:p>
            <a:pPr marL="514350" indent="-514350" eaLnBrk="1" hangingPunct="1">
              <a:buFont typeface="Arial" panose="020B0604020202020204" pitchFamily="34" charset="0"/>
              <a:buChar char="•"/>
            </a:pPr>
            <a:r>
              <a:rPr lang="en-US" sz="4000" dirty="0" smtClean="0">
                <a:latin typeface="Arial"/>
                <a:cs typeface="Arial"/>
              </a:rPr>
              <a:t>Emails to PhD, DNP alumna of University of Maryland School of Nursing</a:t>
            </a:r>
          </a:p>
          <a:p>
            <a:pPr marL="514350" indent="-514350" eaLnBrk="1" hangingPunct="1">
              <a:buFont typeface="Arial" panose="020B0604020202020204" pitchFamily="34" charset="0"/>
              <a:buChar char="•"/>
            </a:pPr>
            <a:r>
              <a:rPr lang="en-US" sz="4000" dirty="0" smtClean="0">
                <a:latin typeface="Arial"/>
                <a:cs typeface="Arial"/>
              </a:rPr>
              <a:t>Advertisements at conferences and local NP organization</a:t>
            </a:r>
          </a:p>
          <a:p>
            <a:pPr marL="514350" indent="-514350" eaLnBrk="1" hangingPunct="1">
              <a:buFont typeface="Arial" panose="020B0604020202020204" pitchFamily="34" charset="0"/>
              <a:buChar char="•"/>
            </a:pPr>
            <a:r>
              <a:rPr lang="en-US" sz="4000" dirty="0" smtClean="0">
                <a:latin typeface="Arial"/>
                <a:cs typeface="Arial"/>
              </a:rPr>
              <a:t>Direct mailings to Deans and Directors of surrounding Maryland and DC universities</a:t>
            </a:r>
          </a:p>
          <a:p>
            <a:pPr eaLnBrk="1" hangingPunct="1"/>
            <a:endParaRPr lang="en-US" sz="4000" dirty="0" smtClean="0">
              <a:latin typeface="Arial"/>
              <a:cs typeface="Arial"/>
            </a:endParaRPr>
          </a:p>
          <a:p>
            <a:pPr eaLnBrk="1" hangingPunct="1"/>
            <a:r>
              <a:rPr lang="en-US" sz="4000" dirty="0" smtClean="0">
                <a:latin typeface="Arial"/>
                <a:cs typeface="Arial"/>
              </a:rPr>
              <a:t>Partnerships:</a:t>
            </a:r>
          </a:p>
          <a:p>
            <a:pPr marL="514350" indent="-514350" eaLnBrk="1" hangingPunct="1">
              <a:buFont typeface="Arial" panose="020B0604020202020204" pitchFamily="34" charset="0"/>
              <a:buChar char="•"/>
            </a:pPr>
            <a:r>
              <a:rPr lang="en-US" sz="4000" dirty="0" smtClean="0">
                <a:latin typeface="Arial"/>
                <a:cs typeface="Arial"/>
              </a:rPr>
              <a:t>Work with Chair of Partnerships, Practice, Professional education and practice to meet with integrated site practices </a:t>
            </a:r>
          </a:p>
          <a:p>
            <a:pPr marL="514350" indent="-514350" eaLnBrk="1" hangingPunct="1">
              <a:buFont typeface="+mj-lt"/>
              <a:buAutoNum type="arabicPeriod"/>
            </a:pPr>
            <a:endParaRPr lang="en-US" sz="4000" dirty="0" smtClean="0">
              <a:latin typeface="Arial"/>
              <a:cs typeface="Arial"/>
            </a:endParaRPr>
          </a:p>
          <a:p>
            <a:pPr eaLnBrk="1" hangingPunct="1"/>
            <a:r>
              <a:rPr lang="en-US" sz="4000" dirty="0" smtClean="0">
                <a:latin typeface="Arial"/>
                <a:cs typeface="Arial"/>
              </a:rPr>
              <a:t>Retention:</a:t>
            </a:r>
          </a:p>
          <a:p>
            <a:pPr marL="514350" indent="-514350" eaLnBrk="1" hangingPunct="1">
              <a:buFont typeface="Arial" panose="020B0604020202020204" pitchFamily="34" charset="0"/>
              <a:buChar char="•"/>
            </a:pPr>
            <a:r>
              <a:rPr lang="en-US" sz="4000" dirty="0" smtClean="0">
                <a:latin typeface="Arial"/>
                <a:cs typeface="Arial"/>
              </a:rPr>
              <a:t>Designate one faculty member to serve as advisor for all post doctorate PMHNP students. </a:t>
            </a:r>
          </a:p>
        </p:txBody>
      </p:sp>
      <p:sp>
        <p:nvSpPr>
          <p:cNvPr id="3" name="AutoShape 2" descr="C:\Users\DScrandis\Desktop\4509a179-21e2-47a2-a7c4-8a1f82386276.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7" name="Picture 16"/>
          <p:cNvPicPr>
            <a:picLocks noChangeAspect="1"/>
          </p:cNvPicPr>
          <p:nvPr/>
        </p:nvPicPr>
        <p:blipFill>
          <a:blip r:embed="rId5"/>
          <a:stretch>
            <a:fillRect/>
          </a:stretch>
        </p:blipFill>
        <p:spPr>
          <a:xfrm>
            <a:off x="16320147" y="17437451"/>
            <a:ext cx="11432396" cy="6830008"/>
          </a:xfrm>
          <a:prstGeom prst="rect">
            <a:avLst/>
          </a:prstGeom>
        </p:spPr>
      </p:pic>
    </p:spTree>
    <p:extLst>
      <p:ext uri="{BB962C8B-B14F-4D97-AF65-F5344CB8AC3E}">
        <p14:creationId xmlns:p14="http://schemas.microsoft.com/office/powerpoint/2010/main" val="4208843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 Option 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oster Option 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SON-Research-Poster-Temp-36x48-v1 2.potx</Template>
  <TotalTime>222</TotalTime>
  <Words>421</Words>
  <Application>Microsoft Office PowerPoint</Application>
  <PresentationFormat>Custom</PresentationFormat>
  <Paragraphs>52</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Poster Option B</vt:lpstr>
      <vt:lpstr>Poster Option 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Baffuto</dc:creator>
  <cp:lastModifiedBy>Kimberly Ford</cp:lastModifiedBy>
  <cp:revision>32</cp:revision>
  <dcterms:created xsi:type="dcterms:W3CDTF">2017-08-31T15:39:41Z</dcterms:created>
  <dcterms:modified xsi:type="dcterms:W3CDTF">2019-05-29T17:30:36Z</dcterms:modified>
</cp:coreProperties>
</file>