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43891200" cy="32918400"/>
  <p:notesSz cx="32461200" cy="4343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C22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2" autoAdjust="0"/>
    <p:restoredTop sz="94661" autoAdjust="0"/>
  </p:normalViewPr>
  <p:slideViewPr>
    <p:cSldViewPr snapToGrid="0">
      <p:cViewPr>
        <p:scale>
          <a:sx n="16" d="100"/>
          <a:sy n="16" d="100"/>
        </p:scale>
        <p:origin x="-1230" y="-108"/>
      </p:cViewPr>
      <p:guideLst>
        <p:guide orient="horz" pos="10368"/>
        <p:guide pos="13824"/>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69" d="100"/>
          <a:sy n="69" d="100"/>
        </p:scale>
        <p:origin x="2706"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14066518" cy="2179240"/>
          </a:xfrm>
          <a:prstGeom prst="rect">
            <a:avLst/>
          </a:prstGeom>
        </p:spPr>
        <p:txBody>
          <a:bodyPr vert="horz" lIns="433635" tIns="216820" rIns="433635" bIns="216820" rtlCol="0"/>
          <a:lstStyle>
            <a:lvl1pPr algn="l">
              <a:defRPr sz="5600"/>
            </a:lvl1pPr>
          </a:lstStyle>
          <a:p>
            <a:endParaRPr lang="en-US"/>
          </a:p>
        </p:txBody>
      </p:sp>
      <p:sp>
        <p:nvSpPr>
          <p:cNvPr id="3" name="Date Placeholder 2"/>
          <p:cNvSpPr>
            <a:spLocks noGrp="1"/>
          </p:cNvSpPr>
          <p:nvPr>
            <p:ph type="dt" sz="quarter" idx="1"/>
          </p:nvPr>
        </p:nvSpPr>
        <p:spPr>
          <a:xfrm>
            <a:off x="18387173" y="2"/>
            <a:ext cx="14066518" cy="2179240"/>
          </a:xfrm>
          <a:prstGeom prst="rect">
            <a:avLst/>
          </a:prstGeom>
        </p:spPr>
        <p:txBody>
          <a:bodyPr vert="horz" lIns="433635" tIns="216820" rIns="433635" bIns="216820" rtlCol="0"/>
          <a:lstStyle>
            <a:lvl1pPr algn="r">
              <a:defRPr sz="5600"/>
            </a:lvl1pPr>
          </a:lstStyle>
          <a:p>
            <a:fld id="{F1C0B079-A316-4C9B-B165-DF9EA8325D2C}" type="datetimeFigureOut">
              <a:rPr lang="en-US" smtClean="0"/>
              <a:t>6/27/2019</a:t>
            </a:fld>
            <a:endParaRPr lang="en-US"/>
          </a:p>
        </p:txBody>
      </p:sp>
      <p:sp>
        <p:nvSpPr>
          <p:cNvPr id="4" name="Footer Placeholder 3"/>
          <p:cNvSpPr>
            <a:spLocks noGrp="1"/>
          </p:cNvSpPr>
          <p:nvPr>
            <p:ph type="ftr" sz="quarter" idx="2"/>
          </p:nvPr>
        </p:nvSpPr>
        <p:spPr>
          <a:xfrm>
            <a:off x="3" y="41254765"/>
            <a:ext cx="14066518" cy="2179235"/>
          </a:xfrm>
          <a:prstGeom prst="rect">
            <a:avLst/>
          </a:prstGeom>
        </p:spPr>
        <p:txBody>
          <a:bodyPr vert="horz" lIns="433635" tIns="216820" rIns="433635" bIns="216820" rtlCol="0" anchor="b"/>
          <a:lstStyle>
            <a:lvl1pPr algn="l">
              <a:defRPr sz="5600"/>
            </a:lvl1pPr>
          </a:lstStyle>
          <a:p>
            <a:endParaRPr lang="en-US"/>
          </a:p>
        </p:txBody>
      </p:sp>
      <p:sp>
        <p:nvSpPr>
          <p:cNvPr id="5" name="Slide Number Placeholder 4"/>
          <p:cNvSpPr>
            <a:spLocks noGrp="1"/>
          </p:cNvSpPr>
          <p:nvPr>
            <p:ph type="sldNum" sz="quarter" idx="3"/>
          </p:nvPr>
        </p:nvSpPr>
        <p:spPr>
          <a:xfrm>
            <a:off x="18387173" y="41254765"/>
            <a:ext cx="14066518" cy="2179235"/>
          </a:xfrm>
          <a:prstGeom prst="rect">
            <a:avLst/>
          </a:prstGeom>
        </p:spPr>
        <p:txBody>
          <a:bodyPr vert="horz" lIns="433635" tIns="216820" rIns="433635" bIns="216820" rtlCol="0" anchor="b"/>
          <a:lstStyle>
            <a:lvl1pPr algn="r">
              <a:defRPr sz="5600"/>
            </a:lvl1pPr>
          </a:lstStyle>
          <a:p>
            <a:fld id="{6BA0EAE6-B4B6-49B7-9049-B371250BE0F4}" type="slidenum">
              <a:rPr lang="en-US" smtClean="0"/>
              <a:t>‹#›</a:t>
            </a:fld>
            <a:endParaRPr lang="en-US"/>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14066518" cy="2179240"/>
          </a:xfrm>
          <a:prstGeom prst="rect">
            <a:avLst/>
          </a:prstGeom>
        </p:spPr>
        <p:txBody>
          <a:bodyPr vert="horz" lIns="433635" tIns="216820" rIns="433635" bIns="216820" rtlCol="0"/>
          <a:lstStyle>
            <a:lvl1pPr algn="l">
              <a:defRPr sz="5600"/>
            </a:lvl1pPr>
          </a:lstStyle>
          <a:p>
            <a:endParaRPr lang="en-US"/>
          </a:p>
        </p:txBody>
      </p:sp>
      <p:sp>
        <p:nvSpPr>
          <p:cNvPr id="3" name="Date Placeholder 2"/>
          <p:cNvSpPr>
            <a:spLocks noGrp="1"/>
          </p:cNvSpPr>
          <p:nvPr>
            <p:ph type="dt" idx="1"/>
          </p:nvPr>
        </p:nvSpPr>
        <p:spPr>
          <a:xfrm>
            <a:off x="18387173" y="2"/>
            <a:ext cx="14066518" cy="2179240"/>
          </a:xfrm>
          <a:prstGeom prst="rect">
            <a:avLst/>
          </a:prstGeom>
        </p:spPr>
        <p:txBody>
          <a:bodyPr vert="horz" lIns="433635" tIns="216820" rIns="433635" bIns="216820" rtlCol="0"/>
          <a:lstStyle>
            <a:lvl1pPr algn="r">
              <a:defRPr sz="5600"/>
            </a:lvl1pPr>
          </a:lstStyle>
          <a:p>
            <a:fld id="{38F28AB8-57D1-494F-9851-055AD867E790}" type="datetimeFigureOut">
              <a:rPr lang="en-US" smtClean="0"/>
              <a:t>6/27/2019</a:t>
            </a:fld>
            <a:endParaRPr lang="en-US"/>
          </a:p>
        </p:txBody>
      </p:sp>
      <p:sp>
        <p:nvSpPr>
          <p:cNvPr id="4" name="Slide Image Placeholder 3"/>
          <p:cNvSpPr>
            <a:spLocks noGrp="1" noRot="1" noChangeAspect="1"/>
          </p:cNvSpPr>
          <p:nvPr>
            <p:ph type="sldImg" idx="2"/>
          </p:nvPr>
        </p:nvSpPr>
        <p:spPr>
          <a:xfrm>
            <a:off x="6459538" y="5429250"/>
            <a:ext cx="19543712" cy="14658975"/>
          </a:xfrm>
          <a:prstGeom prst="rect">
            <a:avLst/>
          </a:prstGeom>
          <a:noFill/>
          <a:ln w="12700">
            <a:solidFill>
              <a:prstClr val="black"/>
            </a:solidFill>
          </a:ln>
        </p:spPr>
        <p:txBody>
          <a:bodyPr vert="horz" lIns="433635" tIns="216820" rIns="433635" bIns="216820" rtlCol="0" anchor="ctr"/>
          <a:lstStyle/>
          <a:p>
            <a:endParaRPr lang="en-US"/>
          </a:p>
        </p:txBody>
      </p:sp>
      <p:sp>
        <p:nvSpPr>
          <p:cNvPr id="5" name="Notes Placeholder 4"/>
          <p:cNvSpPr>
            <a:spLocks noGrp="1"/>
          </p:cNvSpPr>
          <p:nvPr>
            <p:ph type="body" sz="quarter" idx="3"/>
          </p:nvPr>
        </p:nvSpPr>
        <p:spPr>
          <a:xfrm>
            <a:off x="3246120" y="20902613"/>
            <a:ext cx="25968960" cy="17102142"/>
          </a:xfrm>
          <a:prstGeom prst="rect">
            <a:avLst/>
          </a:prstGeom>
        </p:spPr>
        <p:txBody>
          <a:bodyPr vert="horz" lIns="433635" tIns="216820" rIns="433635" bIns="2168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41254765"/>
            <a:ext cx="14066518" cy="2179235"/>
          </a:xfrm>
          <a:prstGeom prst="rect">
            <a:avLst/>
          </a:prstGeom>
        </p:spPr>
        <p:txBody>
          <a:bodyPr vert="horz" lIns="433635" tIns="216820" rIns="433635" bIns="216820" rtlCol="0" anchor="b"/>
          <a:lstStyle>
            <a:lvl1pPr algn="l">
              <a:defRPr sz="5600"/>
            </a:lvl1pPr>
          </a:lstStyle>
          <a:p>
            <a:endParaRPr lang="en-US"/>
          </a:p>
        </p:txBody>
      </p:sp>
      <p:sp>
        <p:nvSpPr>
          <p:cNvPr id="7" name="Slide Number Placeholder 6"/>
          <p:cNvSpPr>
            <a:spLocks noGrp="1"/>
          </p:cNvSpPr>
          <p:nvPr>
            <p:ph type="sldNum" sz="quarter" idx="5"/>
          </p:nvPr>
        </p:nvSpPr>
        <p:spPr>
          <a:xfrm>
            <a:off x="18387173" y="41254765"/>
            <a:ext cx="14066518" cy="2179235"/>
          </a:xfrm>
          <a:prstGeom prst="rect">
            <a:avLst/>
          </a:prstGeom>
        </p:spPr>
        <p:txBody>
          <a:bodyPr vert="horz" lIns="433635" tIns="216820" rIns="433635" bIns="216820" rtlCol="0" anchor="b"/>
          <a:lstStyle>
            <a:lvl1pPr algn="r">
              <a:defRPr sz="5600"/>
            </a:lvl1pPr>
          </a:lstStyle>
          <a:p>
            <a:fld id="{37C7F044-5458-4B2E-BFA0-52AAA1C529D4}" type="slidenum">
              <a:rPr lang="en-US" smtClean="0"/>
              <a:t>‹#›</a:t>
            </a:fld>
            <a:endParaRPr lang="en-US"/>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C7F044-5458-4B2E-BFA0-52AAA1C529D4}" type="slidenum">
              <a:rPr lang="en-US" smtClean="0"/>
              <a:t>1</a:t>
            </a:fld>
            <a:endParaRPr lang="en-US"/>
          </a:p>
        </p:txBody>
      </p:sp>
    </p:spTree>
    <p:extLst>
      <p:ext uri="{BB962C8B-B14F-4D97-AF65-F5344CB8AC3E}">
        <p14:creationId xmlns:p14="http://schemas.microsoft.com/office/powerpoint/2010/main" val="601821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32" name="Instructions"/>
          <p:cNvSpPr/>
          <p:nvPr userDrawn="1"/>
        </p:nvSpPr>
        <p:spPr>
          <a:xfrm>
            <a:off x="44302680" y="-1"/>
            <a:ext cx="1244727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rIns="274320" rtlCol="0" anchor="t"/>
          <a:lstStyle/>
          <a:p>
            <a:pPr lvl="0">
              <a:spcBef>
                <a:spcPts val="1200"/>
              </a:spcBef>
            </a:pPr>
            <a:r>
              <a:rPr sz="9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1200"/>
              </a:spcBef>
            </a:pPr>
            <a:r>
              <a:rPr lang="en-US" sz="6600" dirty="0">
                <a:solidFill>
                  <a:prstClr val="white">
                    <a:lumMod val="50000"/>
                  </a:prstClr>
                </a:solidFill>
                <a:latin typeface="Calibri Light" panose="020F0302020204030204" pitchFamily="34" charset="0"/>
                <a:cs typeface="Calibri" panose="020F0502020204030204" pitchFamily="34" charset="0"/>
              </a:rPr>
              <a:t>This poster is 48” wide by 36” high. It’s designed to be printed on a large-format printer.</a:t>
            </a:r>
          </a:p>
          <a:p>
            <a:pPr lvl="0">
              <a:spcBef>
                <a:spcPts val="300"/>
              </a:spcBef>
            </a:pPr>
            <a:endParaRPr sz="6000" dirty="0">
              <a:solidFill>
                <a:prstClr val="white">
                  <a:lumMod val="50000"/>
                </a:prstClr>
              </a:solidFill>
              <a:latin typeface="Calibri Light" panose="020F0302020204030204" pitchFamily="34" charset="0"/>
              <a:cs typeface="Calibri" panose="020F0502020204030204" pitchFamily="34" charset="0"/>
            </a:endParaRPr>
          </a:p>
          <a:p>
            <a:pPr lvl="0">
              <a:spcBef>
                <a:spcPts val="1200"/>
              </a:spcBef>
            </a:pPr>
            <a:r>
              <a:rPr sz="8800" dirty="0">
                <a:solidFill>
                  <a:prstClr val="white">
                    <a:lumMod val="50000"/>
                  </a:prstClr>
                </a:solidFill>
                <a:latin typeface="Calibri Light" panose="020F0302020204030204" pitchFamily="34" charset="0"/>
                <a:cs typeface="Calibri" panose="020F0502020204030204" pitchFamily="34" charset="0"/>
              </a:rPr>
              <a:t>Customizing the Content:</a:t>
            </a:r>
            <a:endParaRPr lang="en-US" sz="8800" dirty="0">
              <a:solidFill>
                <a:prstClr val="white">
                  <a:lumMod val="50000"/>
                </a:prstClr>
              </a:solidFill>
              <a:latin typeface="Calibri Light" panose="020F0302020204030204" pitchFamily="34" charset="0"/>
              <a:cs typeface="Calibri" panose="020F0502020204030204" pitchFamily="34" charset="0"/>
            </a:endParaRPr>
          </a:p>
          <a:p>
            <a:pPr lvl="0">
              <a:spcBef>
                <a:spcPts val="1200"/>
              </a:spcBef>
            </a:pPr>
            <a:r>
              <a:rPr lang="en-US" sz="6000" dirty="0">
                <a:solidFill>
                  <a:prstClr val="white">
                    <a:lumMod val="50000"/>
                  </a:prstClr>
                </a:solidFill>
                <a:latin typeface="Calibri Light" panose="020F0302020204030204" pitchFamily="34" charset="0"/>
                <a:cs typeface="Calibri" panose="020F0502020204030204" pitchFamily="34" charset="0"/>
              </a:rPr>
              <a:t>        </a:t>
            </a:r>
            <a:r>
              <a:rPr sz="6000" dirty="0">
                <a:solidFill>
                  <a:prstClr val="white">
                    <a:lumMod val="50000"/>
                  </a:prstClr>
                </a:solidFill>
                <a:latin typeface="Calibri Light" panose="020F0302020204030204" pitchFamily="34" charset="0"/>
                <a:cs typeface="Calibri" panose="020F0502020204030204" pitchFamily="34" charset="0"/>
              </a:rPr>
              <a:t>The placeholders in this </a:t>
            </a:r>
            <a:r>
              <a:rPr lang="en-US" sz="6000" dirty="0">
                <a:solidFill>
                  <a:prstClr val="white">
                    <a:lumMod val="50000"/>
                  </a:prstClr>
                </a:solidFill>
                <a:latin typeface="Calibri Light" panose="020F0302020204030204" pitchFamily="34" charset="0"/>
                <a:cs typeface="Calibri" panose="020F0502020204030204" pitchFamily="34" charset="0"/>
              </a:rPr>
              <a:t>poster </a:t>
            </a:r>
            <a:r>
              <a:rPr sz="6000" dirty="0">
                <a:solidFill>
                  <a:prstClr val="white">
                    <a:lumMod val="50000"/>
                  </a:prstClr>
                </a:solidFill>
                <a:latin typeface="Calibri Light" panose="020F0302020204030204" pitchFamily="34" charset="0"/>
                <a:cs typeface="Calibri" panose="020F0502020204030204" pitchFamily="34" charset="0"/>
              </a:rPr>
              <a:t>are formatted for you. </a:t>
            </a:r>
            <a:r>
              <a:rPr lang="en-US" sz="6000" dirty="0">
                <a:solidFill>
                  <a:prstClr val="white">
                    <a:lumMod val="50000"/>
                  </a:prstClr>
                </a:solidFill>
                <a:latin typeface="Calibri Light" panose="020F0302020204030204" pitchFamily="34" charset="0"/>
                <a:cs typeface="Calibri" panose="020F0502020204030204" pitchFamily="34" charset="0"/>
              </a:rPr>
              <a:t>Type</a:t>
            </a:r>
            <a:r>
              <a:rPr lang="en-US" sz="6000" baseline="0" dirty="0">
                <a:solidFill>
                  <a:prstClr val="white">
                    <a:lumMod val="50000"/>
                  </a:prstClr>
                </a:solidFill>
                <a:latin typeface="Calibri Light" panose="020F0302020204030204" pitchFamily="34" charset="0"/>
                <a:cs typeface="Calibri" panose="020F0502020204030204" pitchFamily="34" charset="0"/>
              </a:rPr>
              <a:t> in the placeholders </a:t>
            </a:r>
            <a:r>
              <a:rPr lang="en-US" sz="6000" dirty="0">
                <a:solidFill>
                  <a:prstClr val="white">
                    <a:lumMod val="50000"/>
                  </a:prstClr>
                </a:solidFill>
                <a:latin typeface="Calibri Light" panose="020F0302020204030204" pitchFamily="34" charset="0"/>
                <a:cs typeface="Calibri" panose="020F0502020204030204" pitchFamily="34" charset="0"/>
              </a:rPr>
              <a:t>to add text, or c</a:t>
            </a:r>
            <a:r>
              <a:rPr lang="en-US" sz="6000" baseline="0" dirty="0">
                <a:solidFill>
                  <a:prstClr val="white">
                    <a:lumMod val="50000"/>
                  </a:prstClr>
                </a:solidFill>
                <a:latin typeface="Calibri Light" panose="020F0302020204030204" pitchFamily="34" charset="0"/>
                <a:cs typeface="Calibri" panose="020F0502020204030204" pitchFamily="34" charset="0"/>
              </a:rPr>
              <a:t>lick an icon to add a table, chart, SmartArt graphic, picture or multimedia file.</a:t>
            </a:r>
          </a:p>
          <a:p>
            <a:pPr marL="0" marR="0" lvl="0" indent="0" algn="l" defTabSz="3686861" rtl="0" eaLnBrk="1" fontAlgn="auto" latinLnBrk="0" hangingPunct="1">
              <a:lnSpc>
                <a:spcPct val="100000"/>
              </a:lnSpc>
              <a:spcBef>
                <a:spcPts val="1200"/>
              </a:spcBef>
              <a:spcAft>
                <a:spcPts val="0"/>
              </a:spcAft>
              <a:buClrTx/>
              <a:buSzTx/>
              <a:buFontTx/>
              <a:buNone/>
              <a:tabLst/>
              <a:defRPr/>
            </a:pPr>
            <a:r>
              <a:rPr lang="en-US" sz="6000" baseline="0" dirty="0">
                <a:solidFill>
                  <a:prstClr val="white">
                    <a:lumMod val="50000"/>
                  </a:prstClr>
                </a:solidFill>
                <a:latin typeface="Calibri Light" panose="020F0302020204030204" pitchFamily="34" charset="0"/>
                <a:cs typeface="Calibri" panose="020F0502020204030204" pitchFamily="34" charset="0"/>
              </a:rPr>
              <a:t>        </a:t>
            </a:r>
            <a:r>
              <a:rPr lang="en-US" sz="6000" dirty="0">
                <a:solidFill>
                  <a:prstClr val="white">
                    <a:lumMod val="50000"/>
                  </a:prstClr>
                </a:solidFill>
                <a:latin typeface="Calibri Light" panose="020F0302020204030204" pitchFamily="34" charset="0"/>
                <a:cs typeface="Calibri" panose="020F0502020204030204" pitchFamily="34" charset="0"/>
              </a:rPr>
              <a:t>Want</a:t>
            </a:r>
            <a:r>
              <a:rPr lang="en-US" sz="6000" baseline="0" dirty="0">
                <a:solidFill>
                  <a:prstClr val="white">
                    <a:lumMod val="50000"/>
                  </a:prstClr>
                </a:solidFill>
                <a:latin typeface="Calibri Light" panose="020F0302020204030204" pitchFamily="34" charset="0"/>
                <a:cs typeface="Calibri" panose="020F0502020204030204" pitchFamily="34" charset="0"/>
              </a:rPr>
              <a:t> to use a different color scheme? Just right click the white to format the background and pick a new color or gradient. Click on the headers and select shape fill for a different fill color.</a:t>
            </a:r>
          </a:p>
          <a:p>
            <a:pPr lvl="0">
              <a:spcBef>
                <a:spcPts val="2400"/>
              </a:spcBef>
            </a:pPr>
            <a:r>
              <a:rPr lang="en-US" sz="6000" dirty="0">
                <a:solidFill>
                  <a:prstClr val="white">
                    <a:lumMod val="50000"/>
                  </a:prstClr>
                </a:solidFill>
                <a:latin typeface="Calibri Light" panose="020F0302020204030204" pitchFamily="34" charset="0"/>
                <a:cs typeface="Calibri" panose="020F0502020204030204" pitchFamily="34" charset="0"/>
              </a:rPr>
              <a:t>        T</a:t>
            </a:r>
            <a:r>
              <a:rPr sz="6000" dirty="0">
                <a:solidFill>
                  <a:prstClr val="white">
                    <a:lumMod val="50000"/>
                  </a:prstClr>
                </a:solidFill>
                <a:latin typeface="Calibri Light" panose="020F0302020204030204" pitchFamily="34" charset="0"/>
                <a:cs typeface="Calibri" panose="020F0502020204030204" pitchFamily="34" charset="0"/>
              </a:rPr>
              <a:t>o add or remove bullet points from text, click the Bullets button on the Home tab.</a:t>
            </a:r>
          </a:p>
          <a:p>
            <a:pPr lvl="0">
              <a:spcBef>
                <a:spcPts val="2400"/>
              </a:spcBef>
            </a:pPr>
            <a:r>
              <a:rPr lang="en-US" sz="6000" dirty="0">
                <a:solidFill>
                  <a:prstClr val="white">
                    <a:lumMod val="50000"/>
                  </a:prstClr>
                </a:solidFill>
                <a:latin typeface="Calibri Light" panose="020F0302020204030204" pitchFamily="34" charset="0"/>
                <a:cs typeface="Calibri" panose="020F0502020204030204" pitchFamily="34" charset="0"/>
              </a:rPr>
              <a:t>        </a:t>
            </a:r>
            <a:r>
              <a:rPr sz="6000" dirty="0">
                <a:solidFill>
                  <a:prstClr val="white">
                    <a:lumMod val="50000"/>
                  </a:prstClr>
                </a:solidFill>
                <a:latin typeface="Calibri Light" panose="020F0302020204030204" pitchFamily="34" charset="0"/>
                <a:cs typeface="Calibri" panose="020F0502020204030204" pitchFamily="34" charset="0"/>
              </a:rPr>
              <a:t>If you need more placeholders for titles, </a:t>
            </a:r>
            <a:r>
              <a:rPr lang="en-US" sz="6000" dirty="0">
                <a:solidFill>
                  <a:prstClr val="white">
                    <a:lumMod val="50000"/>
                  </a:prstClr>
                </a:solidFill>
                <a:latin typeface="Calibri Light" panose="020F0302020204030204" pitchFamily="34" charset="0"/>
                <a:cs typeface="Calibri" panose="020F0502020204030204" pitchFamily="34" charset="0"/>
              </a:rPr>
              <a:t>content</a:t>
            </a:r>
            <a:r>
              <a:rPr sz="6000" dirty="0">
                <a:solidFill>
                  <a:prstClr val="white">
                    <a:lumMod val="50000"/>
                  </a:prstClr>
                </a:solidFill>
                <a:latin typeface="Calibri Light" panose="020F0302020204030204" pitchFamily="34" charset="0"/>
                <a:cs typeface="Calibri" panose="020F0502020204030204" pitchFamily="34" charset="0"/>
              </a:rPr>
              <a:t> or body text, make a copy of what you need and drag it into place. PowerPoint’s Smart Guides will help you align it with everything else.</a:t>
            </a:r>
          </a:p>
          <a:p>
            <a:pPr lvl="0">
              <a:spcBef>
                <a:spcPts val="2400"/>
              </a:spcBef>
            </a:pPr>
            <a:r>
              <a:rPr lang="en-US" sz="6000" dirty="0">
                <a:solidFill>
                  <a:prstClr val="white">
                    <a:lumMod val="50000"/>
                  </a:prstClr>
                </a:solidFill>
                <a:latin typeface="Calibri Light" panose="020F0302020204030204" pitchFamily="34" charset="0"/>
                <a:cs typeface="Calibri" panose="020F0502020204030204" pitchFamily="34" charset="0"/>
              </a:rPr>
              <a:t>         </a:t>
            </a:r>
            <a:r>
              <a:rPr sz="6000" dirty="0">
                <a:solidFill>
                  <a:prstClr val="white">
                    <a:lumMod val="50000"/>
                  </a:prstClr>
                </a:solidFill>
                <a:latin typeface="Calibri Light" panose="020F0302020204030204" pitchFamily="34" charset="0"/>
                <a:cs typeface="Calibri" panose="020F0502020204030204" pitchFamily="34" charset="0"/>
              </a:rPr>
              <a:t>Want to use your own picture</a:t>
            </a:r>
            <a:r>
              <a:rPr lang="en-US" sz="6000" dirty="0">
                <a:solidFill>
                  <a:prstClr val="white">
                    <a:lumMod val="50000"/>
                  </a:prstClr>
                </a:solidFill>
                <a:latin typeface="Calibri Light" panose="020F0302020204030204" pitchFamily="34" charset="0"/>
                <a:cs typeface="Calibri" panose="020F0502020204030204" pitchFamily="34" charset="0"/>
              </a:rPr>
              <a:t>s</a:t>
            </a:r>
            <a:r>
              <a:rPr sz="6000" dirty="0">
                <a:solidFill>
                  <a:prstClr val="white">
                    <a:lumMod val="50000"/>
                  </a:prstClr>
                </a:solidFill>
                <a:latin typeface="Calibri Light" panose="020F0302020204030204" pitchFamily="34" charset="0"/>
                <a:cs typeface="Calibri" panose="020F0502020204030204" pitchFamily="34" charset="0"/>
              </a:rPr>
              <a:t> instead of ours? No problem!</a:t>
            </a:r>
            <a:r>
              <a:rPr lang="en-US" sz="6000" dirty="0">
                <a:solidFill>
                  <a:prstClr val="white">
                    <a:lumMod val="50000"/>
                  </a:prstClr>
                </a:solidFill>
                <a:latin typeface="Calibri Light" panose="020F0302020204030204" pitchFamily="34" charset="0"/>
                <a:cs typeface="Calibri" panose="020F0502020204030204" pitchFamily="34" charset="0"/>
              </a:rPr>
              <a:t> Just click a picture, press the Delete key, then click the icon to add your picture.</a:t>
            </a:r>
            <a:endParaRPr sz="6000" dirty="0">
              <a:solidFill>
                <a:prstClr val="white">
                  <a:lumMod val="50000"/>
                </a:prstClr>
              </a:solidFill>
              <a:latin typeface="Calibri Light" panose="020F0302020204030204" pitchFamily="34" charset="0"/>
              <a:cs typeface="Calibri" panose="020F0502020204030204" pitchFamily="34" charset="0"/>
            </a:endParaRPr>
          </a:p>
        </p:txBody>
      </p:sp>
      <p:sp>
        <p:nvSpPr>
          <p:cNvPr id="6" name="Title 5"/>
          <p:cNvSpPr>
            <a:spLocks noGrp="1"/>
          </p:cNvSpPr>
          <p:nvPr>
            <p:ph type="title"/>
          </p:nvPr>
        </p:nvSpPr>
        <p:spPr/>
        <p:txBody>
          <a:bodyPr/>
          <a:lstStyle/>
          <a:p>
            <a:r>
              <a:rPr lang="en-US" dirty="0"/>
              <a:t>Click to edit Master title style</a:t>
            </a:r>
          </a:p>
        </p:txBody>
      </p:sp>
      <p:sp>
        <p:nvSpPr>
          <p:cNvPr id="31" name="Text Placeholder 6"/>
          <p:cNvSpPr>
            <a:spLocks noGrp="1"/>
          </p:cNvSpPr>
          <p:nvPr>
            <p:ph type="body" sz="quarter" idx="36"/>
          </p:nvPr>
        </p:nvSpPr>
        <p:spPr bwMode="auto">
          <a:xfrm>
            <a:off x="1158240" y="4093905"/>
            <a:ext cx="30174412" cy="646331"/>
          </a:xfrm>
        </p:spPr>
        <p:txBody>
          <a:bodyPr anchor="ctr">
            <a:noAutofit/>
          </a:bodyPr>
          <a:lstStyle>
            <a:lvl1pPr marL="0" indent="0">
              <a:spcBef>
                <a:spcPts val="0"/>
              </a:spcBef>
              <a:buNone/>
              <a:defRPr sz="3600">
                <a:solidFill>
                  <a:schemeClr val="bg1">
                    <a:lumMod val="75000"/>
                  </a:schemeClr>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a:t>Click to edit Master text styles</a:t>
            </a:r>
          </a:p>
        </p:txBody>
      </p:sp>
      <p:sp>
        <p:nvSpPr>
          <p:cNvPr id="7" name="Text Placeholder 6"/>
          <p:cNvSpPr>
            <a:spLocks noGrp="1"/>
          </p:cNvSpPr>
          <p:nvPr>
            <p:ph type="body" sz="quarter" idx="13" hasCustomPrompt="1"/>
          </p:nvPr>
        </p:nvSpPr>
        <p:spPr>
          <a:xfrm>
            <a:off x="1143000" y="5669280"/>
            <a:ext cx="12801600" cy="128016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9" name="Text Placeholder 8"/>
          <p:cNvSpPr>
            <a:spLocks noGrp="1"/>
          </p:cNvSpPr>
          <p:nvPr>
            <p:ph type="body" sz="quarter" idx="39" hasCustomPrompt="1"/>
          </p:nvPr>
        </p:nvSpPr>
        <p:spPr bwMode="ltGray">
          <a:xfrm>
            <a:off x="1143000" y="7114032"/>
            <a:ext cx="12801600" cy="2732574"/>
          </a:xfrm>
          <a:solidFill>
            <a:schemeClr val="tx2">
              <a:lumMod val="10000"/>
              <a:lumOff val="90000"/>
            </a:schemeClr>
          </a:solidFill>
        </p:spPr>
        <p:txBody>
          <a:bodyPr lIns="365760" rIns="365760" anchor="ctr">
            <a:noAutofit/>
          </a:bodyPr>
          <a:lstStyle>
            <a:lvl1pPr marL="0" indent="0">
              <a:spcBef>
                <a:spcPts val="1200"/>
              </a:spcBef>
              <a:buFont typeface="Arial" panose="020B0604020202020204" pitchFamily="34" charset="0"/>
              <a:buNone/>
              <a:defRPr sz="4400" baseline="0"/>
            </a:lvl1pPr>
            <a:lvl2pPr marL="571500" indent="-571500">
              <a:spcBef>
                <a:spcPts val="1200"/>
              </a:spcBef>
              <a:buFont typeface="Arial" panose="020B0604020202020204" pitchFamily="34" charset="0"/>
              <a:buChar char="•"/>
              <a:defRPr sz="4400"/>
            </a:lvl2pPr>
            <a:lvl3pPr marL="571500" indent="-571500">
              <a:spcBef>
                <a:spcPts val="1200"/>
              </a:spcBef>
              <a:buFont typeface="Arial" panose="020B0604020202020204" pitchFamily="34" charset="0"/>
              <a:buChar char="•"/>
              <a:defRPr sz="4400"/>
            </a:lvl3pPr>
            <a:lvl4pPr marL="0" indent="0">
              <a:spcBef>
                <a:spcPts val="1200"/>
              </a:spcBef>
              <a:buNone/>
              <a:defRPr sz="4400"/>
            </a:lvl4pPr>
            <a:lvl5pPr marL="0" indent="0">
              <a:spcBef>
                <a:spcPts val="1200"/>
              </a:spcBef>
              <a:buNone/>
              <a:defRPr sz="4400"/>
            </a:lvl5pPr>
            <a:lvl6pPr marL="0" indent="0">
              <a:spcBef>
                <a:spcPts val="1200"/>
              </a:spcBef>
              <a:buNone/>
              <a:defRPr sz="4400"/>
            </a:lvl6pPr>
            <a:lvl7pPr marL="0" indent="0">
              <a:spcBef>
                <a:spcPts val="1200"/>
              </a:spcBef>
              <a:buNone/>
              <a:defRPr sz="4400"/>
            </a:lvl7pPr>
            <a:lvl8pPr marL="0" indent="0">
              <a:spcBef>
                <a:spcPts val="1200"/>
              </a:spcBef>
              <a:buNone/>
              <a:defRPr sz="4400"/>
            </a:lvl8pPr>
            <a:lvl9pPr marL="0" indent="0">
              <a:spcBef>
                <a:spcPts val="1200"/>
              </a:spcBef>
              <a:buNone/>
              <a:defRPr sz="4400"/>
            </a:lvl9pPr>
          </a:lstStyle>
          <a:p>
            <a:pPr lvl="0"/>
            <a:r>
              <a:rPr lang="en-US" dirty="0"/>
              <a:t>Type your question or a statement of the problem here</a:t>
            </a:r>
          </a:p>
        </p:txBody>
      </p:sp>
      <p:sp>
        <p:nvSpPr>
          <p:cNvPr id="36" name="Text Placeholder 6"/>
          <p:cNvSpPr>
            <a:spLocks noGrp="1"/>
          </p:cNvSpPr>
          <p:nvPr>
            <p:ph type="body" sz="quarter" idx="37" hasCustomPrompt="1"/>
          </p:nvPr>
        </p:nvSpPr>
        <p:spPr>
          <a:xfrm>
            <a:off x="1143000" y="10497312"/>
            <a:ext cx="12801600" cy="128016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37" name="Content Placeholder 17"/>
          <p:cNvSpPr>
            <a:spLocks noGrp="1"/>
          </p:cNvSpPr>
          <p:nvPr>
            <p:ph sz="quarter" idx="38" hasCustomPrompt="1"/>
          </p:nvPr>
        </p:nvSpPr>
        <p:spPr>
          <a:xfrm>
            <a:off x="1143000" y="11868912"/>
            <a:ext cx="12801600" cy="280750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11" name="Text Placeholder 6"/>
          <p:cNvSpPr>
            <a:spLocks noGrp="1"/>
          </p:cNvSpPr>
          <p:nvPr>
            <p:ph type="body" sz="quarter" idx="17" hasCustomPrompt="1"/>
          </p:nvPr>
        </p:nvSpPr>
        <p:spPr>
          <a:xfrm>
            <a:off x="1143000" y="1495044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0" name="Content Placeholder 17"/>
          <p:cNvSpPr>
            <a:spLocks noGrp="1"/>
          </p:cNvSpPr>
          <p:nvPr>
            <p:ph sz="quarter" idx="25" hasCustomPrompt="1"/>
          </p:nvPr>
        </p:nvSpPr>
        <p:spPr>
          <a:xfrm>
            <a:off x="1143000" y="16440912"/>
            <a:ext cx="12801600" cy="6027461"/>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3" name="Text Placeholder 6"/>
          <p:cNvSpPr>
            <a:spLocks noGrp="1"/>
          </p:cNvSpPr>
          <p:nvPr>
            <p:ph type="body" sz="quarter" idx="19" hasCustomPrompt="1"/>
          </p:nvPr>
        </p:nvSpPr>
        <p:spPr>
          <a:xfrm>
            <a:off x="1143000" y="22887432"/>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1" name="Content Placeholder 17"/>
          <p:cNvSpPr>
            <a:spLocks noGrp="1"/>
          </p:cNvSpPr>
          <p:nvPr>
            <p:ph sz="quarter" idx="26" hasCustomPrompt="1"/>
          </p:nvPr>
        </p:nvSpPr>
        <p:spPr>
          <a:xfrm>
            <a:off x="1143000" y="24332184"/>
            <a:ext cx="12801600" cy="729691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5" name="Text Placeholder 6"/>
          <p:cNvSpPr>
            <a:spLocks noGrp="1"/>
          </p:cNvSpPr>
          <p:nvPr>
            <p:ph type="body" sz="quarter" idx="21" hasCustomPrompt="1"/>
          </p:nvPr>
        </p:nvSpPr>
        <p:spPr>
          <a:xfrm>
            <a:off x="15544800" y="566928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2" name="Content Placeholder 17"/>
          <p:cNvSpPr>
            <a:spLocks noGrp="1"/>
          </p:cNvSpPr>
          <p:nvPr>
            <p:ph sz="quarter" idx="27" hasCustomPrompt="1"/>
          </p:nvPr>
        </p:nvSpPr>
        <p:spPr>
          <a:xfrm>
            <a:off x="15544800" y="7114032"/>
            <a:ext cx="12801600" cy="679555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38" name="Text Placeholder 6"/>
          <p:cNvSpPr>
            <a:spLocks noGrp="1"/>
          </p:cNvSpPr>
          <p:nvPr>
            <p:ph type="body" sz="quarter" idx="40" hasCustomPrompt="1"/>
          </p:nvPr>
        </p:nvSpPr>
        <p:spPr>
          <a:xfrm>
            <a:off x="15544800" y="14328648"/>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18" name="Content Placeholder 17"/>
          <p:cNvSpPr>
            <a:spLocks noGrp="1"/>
          </p:cNvSpPr>
          <p:nvPr>
            <p:ph sz="quarter" idx="23" hasCustomPrompt="1"/>
          </p:nvPr>
        </p:nvSpPr>
        <p:spPr>
          <a:xfrm>
            <a:off x="15544800" y="15773399"/>
            <a:ext cx="12801600" cy="6694973"/>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4" name="Text Placeholder 6"/>
          <p:cNvSpPr>
            <a:spLocks noGrp="1"/>
          </p:cNvSpPr>
          <p:nvPr>
            <p:ph type="body" sz="quarter" idx="29" hasCustomPrompt="1"/>
          </p:nvPr>
        </p:nvSpPr>
        <p:spPr>
          <a:xfrm>
            <a:off x="15544800" y="22887432"/>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5" name="Content Placeholder 17"/>
          <p:cNvSpPr>
            <a:spLocks noGrp="1"/>
          </p:cNvSpPr>
          <p:nvPr>
            <p:ph sz="quarter" idx="30" hasCustomPrompt="1"/>
          </p:nvPr>
        </p:nvSpPr>
        <p:spPr>
          <a:xfrm>
            <a:off x="15544800" y="24332184"/>
            <a:ext cx="12801600" cy="729691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6" name="Text Placeholder 6"/>
          <p:cNvSpPr>
            <a:spLocks noGrp="1"/>
          </p:cNvSpPr>
          <p:nvPr>
            <p:ph type="body" sz="quarter" idx="31" hasCustomPrompt="1"/>
          </p:nvPr>
        </p:nvSpPr>
        <p:spPr>
          <a:xfrm>
            <a:off x="29900880" y="5669280"/>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7" name="Content Placeholder 17"/>
          <p:cNvSpPr>
            <a:spLocks noGrp="1"/>
          </p:cNvSpPr>
          <p:nvPr>
            <p:ph sz="quarter" idx="32" hasCustomPrompt="1"/>
          </p:nvPr>
        </p:nvSpPr>
        <p:spPr>
          <a:xfrm>
            <a:off x="29900880" y="7114032"/>
            <a:ext cx="12801600" cy="7315200"/>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8" name="Content Placeholder 17"/>
          <p:cNvSpPr>
            <a:spLocks noGrp="1"/>
          </p:cNvSpPr>
          <p:nvPr>
            <p:ph sz="quarter" idx="33" hasCustomPrompt="1"/>
          </p:nvPr>
        </p:nvSpPr>
        <p:spPr>
          <a:xfrm>
            <a:off x="29900880" y="14914834"/>
            <a:ext cx="12801600" cy="4538610"/>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39" name="Text Placeholder 6"/>
          <p:cNvSpPr>
            <a:spLocks noGrp="1"/>
          </p:cNvSpPr>
          <p:nvPr>
            <p:ph type="body" sz="quarter" idx="41" hasCustomPrompt="1"/>
          </p:nvPr>
        </p:nvSpPr>
        <p:spPr>
          <a:xfrm>
            <a:off x="29900880" y="19767596"/>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40" name="Content Placeholder 17"/>
          <p:cNvSpPr>
            <a:spLocks noGrp="1"/>
          </p:cNvSpPr>
          <p:nvPr>
            <p:ph sz="quarter" idx="42" hasCustomPrompt="1"/>
          </p:nvPr>
        </p:nvSpPr>
        <p:spPr>
          <a:xfrm>
            <a:off x="29900880" y="21212348"/>
            <a:ext cx="12801600" cy="434478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29" name="Text Placeholder 6"/>
          <p:cNvSpPr>
            <a:spLocks noGrp="1"/>
          </p:cNvSpPr>
          <p:nvPr>
            <p:ph type="body" sz="quarter" idx="34" hasCustomPrompt="1"/>
          </p:nvPr>
        </p:nvSpPr>
        <p:spPr>
          <a:xfrm>
            <a:off x="29900880" y="25722072"/>
            <a:ext cx="12801600" cy="1219200"/>
          </a:xfrm>
          <a:prstGeom prst="rect">
            <a:avLst/>
          </a:prstGeom>
          <a:gradFill>
            <a:gsLst>
              <a:gs pos="0">
                <a:schemeClr val="tx1">
                  <a:lumMod val="65000"/>
                  <a:lumOff val="35000"/>
                </a:schemeClr>
              </a:gs>
              <a:gs pos="91000">
                <a:schemeClr val="accent1"/>
              </a:gs>
              <a:gs pos="90000">
                <a:schemeClr val="tx1">
                  <a:lumMod val="65000"/>
                  <a:lumOff val="35000"/>
                </a:schemeClr>
              </a:gs>
              <a:gs pos="100000">
                <a:schemeClr val="accent1"/>
              </a:gs>
            </a:gsLst>
            <a:lin ang="5400000" scaled="1"/>
          </a:gra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30" name="Content Placeholder 17"/>
          <p:cNvSpPr>
            <a:spLocks noGrp="1"/>
          </p:cNvSpPr>
          <p:nvPr>
            <p:ph sz="quarter" idx="35" hasCustomPrompt="1"/>
          </p:nvPr>
        </p:nvSpPr>
        <p:spPr>
          <a:xfrm>
            <a:off x="29900880" y="27166824"/>
            <a:ext cx="12801600" cy="446227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p:txBody>
      </p:sp>
      <p:sp>
        <p:nvSpPr>
          <p:cNvPr id="3" name="Date Placeholder 2"/>
          <p:cNvSpPr>
            <a:spLocks noGrp="1"/>
          </p:cNvSpPr>
          <p:nvPr>
            <p:ph type="dt" sz="half" idx="10"/>
          </p:nvPr>
        </p:nvSpPr>
        <p:spPr/>
        <p:txBody>
          <a:bodyPr/>
          <a:lstStyle/>
          <a:p>
            <a:fld id="{ECAA57DF-1C19-4726-AB84-014692BAD8F5}" type="datetimeFigureOut">
              <a:rPr lang="en-US" smtClean="0"/>
              <a:t>6/27/2019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B4C631-C489-4C11-812F-2172FBEAE82B}" type="slidenum">
              <a:rPr lang="en-US" smtClean="0"/>
              <a:t>‹#›</a:t>
            </a:fld>
            <a:endParaRPr lang="en-US"/>
          </a:p>
        </p:txBody>
      </p:sp>
      <p:sp>
        <p:nvSpPr>
          <p:cNvPr id="8" name="Picture Placeholder 7"/>
          <p:cNvSpPr>
            <a:spLocks noGrp="1"/>
          </p:cNvSpPr>
          <p:nvPr>
            <p:ph type="pic" sz="quarter" idx="43"/>
          </p:nvPr>
        </p:nvSpPr>
        <p:spPr>
          <a:xfrm>
            <a:off x="32270700" y="0"/>
            <a:ext cx="11620500" cy="3842445"/>
          </a:xfrm>
          <a:effectDag name="">
            <a:cont type="tree" name="">
              <a:effect ref="fillLine"/>
              <a:alphaMod>
                <a:cont name="">
                  <a:fill>
                    <a:gradFill>
                      <a:gsLst>
                        <a:gs pos="60000">
                          <a:srgbClr val="000000">
                            <a:alpha val="100000"/>
                          </a:srgbClr>
                        </a:gs>
                        <a:gs pos="97000">
                          <a:srgbClr val="000000">
                            <a:alpha val="0"/>
                          </a:srgbClr>
                        </a:gs>
                      </a:gsLst>
                      <a:lin ang="10800000"/>
                    </a:gradFill>
                  </a:fill>
                </a:cont>
              </a:alphaMod>
            </a:cont>
          </a:effectDag>
        </p:spPr>
        <p:txBody>
          <a:bodyPr lIns="91440" tIns="457200" rIns="91440"/>
          <a:lstStyle>
            <a:lvl1pPr marL="0" indent="0" algn="ctr">
              <a:buNone/>
              <a:defRPr>
                <a:solidFill>
                  <a:schemeClr val="bg1"/>
                </a:solidFill>
              </a:defRPr>
            </a:lvl1pPr>
          </a:lstStyle>
          <a:p>
            <a:r>
              <a:rPr lang="en-US"/>
              <a:t>Drag picture to placeholder or click icon to add</a:t>
            </a:r>
            <a:endParaRPr lang="en-US" dirty="0"/>
          </a:p>
        </p:txBody>
      </p:sp>
    </p:spTree>
    <p:extLst>
      <p:ext uri="{BB962C8B-B14F-4D97-AF65-F5344CB8AC3E}">
        <p14:creationId xmlns:p14="http://schemas.microsoft.com/office/powerpoint/2010/main" val="145907722"/>
      </p:ext>
    </p:extLst>
  </p:cSld>
  <p:clrMapOvr>
    <a:masterClrMapping/>
  </p:clrMapOvr>
  <p:extLst>
    <p:ext uri="{DCECCB84-F9BA-43D5-87BE-67443E8EF086}">
      <p15:sldGuideLst xmlns:p15="http://schemas.microsoft.com/office/powerpoint/2012/main" xmlns="">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ltGray">
          <a:xfrm>
            <a:off x="0" y="0"/>
            <a:ext cx="43891200" cy="502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bwMode="auto">
          <a:xfrm>
            <a:off x="1158240" y="685860"/>
            <a:ext cx="30175200" cy="297174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158240" y="6019800"/>
            <a:ext cx="41589960" cy="236296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a:defRPr sz="1600">
                <a:solidFill>
                  <a:schemeClr val="tx1">
                    <a:tint val="75000"/>
                  </a:schemeClr>
                </a:solidFill>
              </a:defRPr>
            </a:lvl1pPr>
          </a:lstStyle>
          <a:p>
            <a:fld id="{ECAA57DF-1C19-4726-AB84-014692BAD8F5}" type="datetimeFigureOut">
              <a:rPr lang="en-US" smtClean="0"/>
              <a:pPr/>
              <a:t>6/27/2019</a:t>
            </a:fld>
            <a:endParaRPr lang="en-US"/>
          </a:p>
        </p:txBody>
      </p:sp>
      <p:sp>
        <p:nvSpPr>
          <p:cNvPr id="5" name="Footer Placeholder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91B4C631-C489-4C11-812F-2172FBEAE82B}" type="slidenum">
              <a:rPr lang="en-US" smtClean="0"/>
              <a:pPr/>
              <a:t>‹#›</a:t>
            </a:fld>
            <a:endParaRPr lang="en-US"/>
          </a:p>
        </p:txBody>
      </p:sp>
      <p:sp>
        <p:nvSpPr>
          <p:cNvPr id="8" name="Rectangle 7"/>
          <p:cNvSpPr/>
          <p:nvPr userDrawn="1"/>
        </p:nvSpPr>
        <p:spPr bwMode="gray">
          <a:xfrm>
            <a:off x="0" y="3886200"/>
            <a:ext cx="43891200" cy="1143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0" y="3886200"/>
            <a:ext cx="43891200" cy="0"/>
          </a:xfrm>
          <a:prstGeom prst="line">
            <a:avLst/>
          </a:prstGeom>
          <a:ln w="114300">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sz="11500" b="0" kern="1200">
          <a:solidFill>
            <a:schemeClr val="bg1"/>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1.png"/><Relationship Id="rId7" Type="http://schemas.openxmlformats.org/officeDocument/2006/relationships/hyperlink" Target="https://doi.org/10.1016/j.ecns.2019.03.003" TargetMode="External"/><Relationship Id="rId12"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doi.org/10.5480/1536-5026-35.2.125" TargetMode="External"/><Relationship Id="rId11" Type="http://schemas.openxmlformats.org/officeDocument/2006/relationships/image" Target="../media/image5.png"/><Relationship Id="rId5" Type="http://schemas.openxmlformats.org/officeDocument/2006/relationships/hyperlink" Target="https://doi.org/10.1016/S2155-8256(15)30062-4" TargetMode="External"/><Relationship Id="rId10" Type="http://schemas.openxmlformats.org/officeDocument/2006/relationships/image" Target="../media/image4.png"/><Relationship Id="rId4" Type="http://schemas.openxmlformats.org/officeDocument/2006/relationships/hyperlink" Target="http://dx.doe.org/10.1016/j.ecns.2015.09.004" TargetMode="Externa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71223" y="548892"/>
            <a:ext cx="31436524" cy="2766715"/>
          </a:xfrm>
          <a:prstGeom prst="roundRect">
            <a:avLst/>
          </a:prstGeom>
          <a:solidFill>
            <a:srgbClr val="FFFFFF"/>
          </a:solidFill>
        </p:spPr>
        <p:txBody>
          <a:bodyPr anchor="ctr">
            <a:noAutofit/>
          </a:bodyPr>
          <a:lstStyle/>
          <a:p>
            <a:pPr algn="ctr">
              <a:lnSpc>
                <a:spcPct val="100000"/>
              </a:lnSpc>
            </a:pPr>
            <a:r>
              <a:rPr lang="en-US" sz="7200" b="1" dirty="0">
                <a:solidFill>
                  <a:schemeClr val="tx1"/>
                </a:solidFill>
                <a:latin typeface="Times New Roman" panose="02020603050405020304" pitchFamily="18" charset="0"/>
                <a:cs typeface="Times New Roman" panose="02020603050405020304" pitchFamily="18" charset="0"/>
              </a:rPr>
              <a:t>Increasing the Number of Baccalaureate Graduates through the Deliberate Implementation of a Simulation Model</a:t>
            </a:r>
            <a:endParaRPr lang="en-US" sz="54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Times New Roman" charset="0"/>
              <a:cs typeface="Times New Roman" panose="02020603050405020304" pitchFamily="18" charset="0"/>
            </a:endParaRPr>
          </a:p>
        </p:txBody>
      </p:sp>
      <p:sp>
        <p:nvSpPr>
          <p:cNvPr id="23" name="Text Placeholder 22"/>
          <p:cNvSpPr>
            <a:spLocks noGrp="1"/>
          </p:cNvSpPr>
          <p:nvPr>
            <p:ph type="body" sz="quarter" idx="36"/>
          </p:nvPr>
        </p:nvSpPr>
        <p:spPr>
          <a:xfrm>
            <a:off x="7275443" y="4135563"/>
            <a:ext cx="30214562" cy="733966"/>
          </a:xfrm>
          <a:solidFill>
            <a:schemeClr val="bg1">
              <a:lumMod val="65000"/>
            </a:schemeClr>
          </a:solidFill>
        </p:spPr>
        <p:txBody>
          <a:bodyPr anchor="ctr"/>
          <a:lstStyle/>
          <a:p>
            <a:pPr algn="ctr"/>
            <a:r>
              <a:rPr lang="en-US" sz="5400" dirty="0">
                <a:solidFill>
                  <a:srgbClr val="FFFFFF"/>
                </a:solidFill>
                <a:latin typeface="Times New Roman" charset="0"/>
                <a:ea typeface="Times New Roman" charset="0"/>
                <a:cs typeface="Times New Roman" charset="0"/>
              </a:rPr>
              <a:t>Judith A. Feustle, ScD, RN  	Stevenson University</a:t>
            </a:r>
          </a:p>
        </p:txBody>
      </p:sp>
      <p:sp>
        <p:nvSpPr>
          <p:cNvPr id="69" name="Text Placeholder 68"/>
          <p:cNvSpPr>
            <a:spLocks noGrp="1"/>
          </p:cNvSpPr>
          <p:nvPr>
            <p:ph type="body" sz="quarter" idx="39"/>
          </p:nvPr>
        </p:nvSpPr>
        <p:spPr>
          <a:xfrm>
            <a:off x="64132" y="5913929"/>
            <a:ext cx="9104059" cy="10174019"/>
          </a:xfrm>
          <a:noFill/>
        </p:spPr>
        <p:txBody>
          <a:bodyPr anchor="t"/>
          <a:lstStyle/>
          <a:p>
            <a:r>
              <a:rPr lang="en-US" sz="2800" dirty="0"/>
              <a:t>The increasing demand for registered nurses in the United States has increased the pressure on nursing programs to find sufficient clinical placements for students. As part of NSP II Grant 19-118, Stevenson University proposes to increase the number of bachelors prepared graduates from the pre-licensure option by 30 graduates per year. The plan to increase enrollment includes a complete redesign of the clinical learning experiences in the pre-licensure program. A key component of the redesign is </a:t>
            </a:r>
            <a:r>
              <a:rPr lang="en-US" sz="2800" dirty="0" smtClean="0"/>
              <a:t>counting simulation </a:t>
            </a:r>
            <a:r>
              <a:rPr lang="en-US" sz="2800" dirty="0"/>
              <a:t>hours as part of the required clinical time in all undergraduate nursing courses that include a clinical component. </a:t>
            </a:r>
            <a:endParaRPr lang="en-US" sz="2800" dirty="0" smtClean="0"/>
          </a:p>
          <a:p>
            <a:r>
              <a:rPr lang="en-US" sz="2800" dirty="0" smtClean="0"/>
              <a:t>The </a:t>
            </a:r>
            <a:r>
              <a:rPr lang="en-US" sz="2800" dirty="0"/>
              <a:t>purpose of this poster is to provide details about how the model worked with one clinical course in the fall and with the challenge of three scheduled clinical courses in the spring. A comparison of the days/hours that students spent in the clinical versus simulated setting will be included. Information on the number of clinical days, how the model worked, how simulations were developed and evaluated, and a comparison of the model with one course versus three courses will be presented</a:t>
            </a:r>
            <a:r>
              <a:rPr lang="en-US" sz="2800" dirty="0" smtClean="0"/>
              <a:t>.</a:t>
            </a:r>
            <a:endParaRPr lang="en-US" sz="2800" dirty="0"/>
          </a:p>
        </p:txBody>
      </p:sp>
      <p:sp>
        <p:nvSpPr>
          <p:cNvPr id="22" name="Content Placeholder 21"/>
          <p:cNvSpPr>
            <a:spLocks noGrp="1"/>
          </p:cNvSpPr>
          <p:nvPr>
            <p:ph sz="quarter" idx="35"/>
          </p:nvPr>
        </p:nvSpPr>
        <p:spPr>
          <a:xfrm>
            <a:off x="471223" y="29191337"/>
            <a:ext cx="8270292" cy="2605261"/>
          </a:xfrm>
          <a:noFill/>
        </p:spPr>
        <p:txBody>
          <a:bodyPr>
            <a:normAutofit lnSpcReduction="10000"/>
          </a:bodyPr>
          <a:lstStyle/>
          <a:p>
            <a:pPr marL="0" indent="0" defTabSz="914400">
              <a:spcBef>
                <a:spcPts val="0"/>
              </a:spcBef>
              <a:buClrTx/>
              <a:buNone/>
            </a:pPr>
            <a:r>
              <a:rPr lang="en-US" sz="2800" dirty="0"/>
              <a:t>Stevenson University is grateful for the funding from NSP II grant 19-118 to make this project possible</a:t>
            </a:r>
            <a:r>
              <a:rPr lang="en-US" sz="2800" dirty="0" smtClean="0"/>
              <a:t>.</a:t>
            </a:r>
            <a:endParaRPr lang="en-US" sz="2800" dirty="0"/>
          </a:p>
          <a:p>
            <a:pPr marL="0" indent="0" defTabSz="914400">
              <a:spcBef>
                <a:spcPts val="0"/>
              </a:spcBef>
              <a:buClrTx/>
              <a:buNone/>
            </a:pPr>
            <a:r>
              <a:rPr lang="en-US" sz="2800" dirty="0"/>
              <a:t>Thanks also to the Simulation Team at Stevenson for their assistance with this poster and their support and work on this project</a:t>
            </a:r>
            <a:r>
              <a:rPr lang="en-US" sz="2800" dirty="0" smtClean="0"/>
              <a:t>.</a:t>
            </a:r>
            <a:endParaRPr lang="en-US" sz="2800" dirty="0"/>
          </a:p>
        </p:txBody>
      </p:sp>
      <p:sp>
        <p:nvSpPr>
          <p:cNvPr id="5" name="Text Placeholder 4"/>
          <p:cNvSpPr>
            <a:spLocks noGrp="1"/>
          </p:cNvSpPr>
          <p:nvPr>
            <p:ph type="body" sz="quarter" idx="13"/>
          </p:nvPr>
        </p:nvSpPr>
        <p:spPr>
          <a:xfrm>
            <a:off x="369839" y="5122931"/>
            <a:ext cx="8164286" cy="790999"/>
          </a:xfrm>
          <a:solidFill>
            <a:schemeClr val="bg1">
              <a:lumMod val="65000"/>
            </a:schemeClr>
          </a:solidFill>
        </p:spPr>
        <p:txBody>
          <a:bodyPr/>
          <a:lstStyle/>
          <a:p>
            <a:r>
              <a:rPr lang="en-US" sz="5000" b="1" dirty="0">
                <a:solidFill>
                  <a:srgbClr val="FFFFFF"/>
                </a:solidFill>
                <a:latin typeface="Times New Roman" charset="0"/>
                <a:ea typeface="Times New Roman" charset="0"/>
                <a:cs typeface="Times New Roman" charset="0"/>
              </a:rPr>
              <a:t>Abstract</a:t>
            </a:r>
          </a:p>
        </p:txBody>
      </p:sp>
      <p:sp>
        <p:nvSpPr>
          <p:cNvPr id="7" name="TextBox 6"/>
          <p:cNvSpPr txBox="1"/>
          <p:nvPr/>
        </p:nvSpPr>
        <p:spPr>
          <a:xfrm>
            <a:off x="7848600" y="2489200"/>
            <a:ext cx="184731" cy="1015663"/>
          </a:xfrm>
          <a:prstGeom prst="rect">
            <a:avLst/>
          </a:prstGeom>
          <a:noFill/>
        </p:spPr>
        <p:txBody>
          <a:bodyPr wrap="none" rtlCol="0">
            <a:spAutoFit/>
          </a:bodyPr>
          <a:lstStyle/>
          <a:p>
            <a:endParaRPr lang="en-US" sz="6000" dirty="0" err="1"/>
          </a:p>
        </p:txBody>
      </p:sp>
      <p:sp>
        <p:nvSpPr>
          <p:cNvPr id="136" name="Content Placeholder 135"/>
          <p:cNvSpPr>
            <a:spLocks noGrp="1"/>
          </p:cNvSpPr>
          <p:nvPr>
            <p:ph sz="quarter" idx="25"/>
          </p:nvPr>
        </p:nvSpPr>
        <p:spPr>
          <a:xfrm>
            <a:off x="346879" y="17056831"/>
            <a:ext cx="8864437" cy="11515601"/>
          </a:xfrm>
        </p:spPr>
        <p:txBody>
          <a:bodyPr>
            <a:noAutofit/>
          </a:bodyPr>
          <a:lstStyle/>
          <a:p>
            <a:pPr marL="0" indent="0">
              <a:buNone/>
            </a:pPr>
            <a:r>
              <a:rPr lang="en-US" sz="2800" dirty="0"/>
              <a:t>Stevenson University received NSP II grant 19-118 to determine if the deliberate integration of simulation as part of required clinical time could allow for increased enrollment without a proportionate increase in clinical </a:t>
            </a:r>
            <a:r>
              <a:rPr lang="en-US" sz="2800" dirty="0" smtClean="0"/>
              <a:t>sites. After </a:t>
            </a:r>
            <a:r>
              <a:rPr lang="en-US" sz="2800" dirty="0"/>
              <a:t>reviewing the poster presentation, attendees will be able to:</a:t>
            </a:r>
          </a:p>
          <a:p>
            <a:r>
              <a:rPr lang="en-US" sz="2800" dirty="0" smtClean="0"/>
              <a:t>Explain </a:t>
            </a:r>
            <a:r>
              <a:rPr lang="en-US" sz="2800" dirty="0"/>
              <a:t>the basic methodology of the model designed to count simulation as a part of clinical time.</a:t>
            </a:r>
          </a:p>
          <a:p>
            <a:r>
              <a:rPr lang="en-US" sz="2800" dirty="0" smtClean="0"/>
              <a:t>Explain </a:t>
            </a:r>
            <a:r>
              <a:rPr lang="en-US" sz="2800" dirty="0"/>
              <a:t>how the model decreases the need for a parallel increase in clinical sites as the program expands.</a:t>
            </a:r>
          </a:p>
          <a:p>
            <a:r>
              <a:rPr lang="en-US" sz="2800" dirty="0" smtClean="0"/>
              <a:t>Compare </a:t>
            </a:r>
            <a:r>
              <a:rPr lang="en-US" sz="2800" dirty="0"/>
              <a:t>the number of clinical placements required using the old and new models across various clinical areas.</a:t>
            </a:r>
          </a:p>
          <a:p>
            <a:r>
              <a:rPr lang="en-US" sz="2800" dirty="0" smtClean="0"/>
              <a:t>Review </a:t>
            </a:r>
            <a:r>
              <a:rPr lang="en-US" sz="2800" dirty="0"/>
              <a:t>the evaluation tools for the high-fidelity simulations.</a:t>
            </a:r>
          </a:p>
          <a:p>
            <a:r>
              <a:rPr lang="en-US" sz="2800" dirty="0" smtClean="0"/>
              <a:t>Identify </a:t>
            </a:r>
            <a:r>
              <a:rPr lang="en-US" sz="2800" dirty="0"/>
              <a:t>benefits of the redesigned model to the university and the students</a:t>
            </a:r>
          </a:p>
          <a:p>
            <a:r>
              <a:rPr lang="en-US" sz="2800" dirty="0" smtClean="0"/>
              <a:t>Discuss </a:t>
            </a:r>
            <a:r>
              <a:rPr lang="en-US" sz="2800" dirty="0"/>
              <a:t>what worked in Year 1 of the model, what did not work as projected in Year 1.</a:t>
            </a:r>
          </a:p>
          <a:p>
            <a:r>
              <a:rPr lang="en-US" sz="2800" dirty="0" smtClean="0"/>
              <a:t>Identify </a:t>
            </a:r>
            <a:r>
              <a:rPr lang="en-US" sz="2800" dirty="0"/>
              <a:t>changes in implementation proposed for Year 2</a:t>
            </a:r>
            <a:r>
              <a:rPr lang="en-US" sz="2800" dirty="0" smtClean="0"/>
              <a:t>.</a:t>
            </a:r>
            <a:endParaRPr lang="en-US" sz="2800" dirty="0"/>
          </a:p>
        </p:txBody>
      </p:sp>
      <p:pic>
        <p:nvPicPr>
          <p:cNvPr id="19" name="Picture 18"/>
          <p:cNvPicPr>
            <a:picLocks noChangeAspect="1"/>
          </p:cNvPicPr>
          <p:nvPr/>
        </p:nvPicPr>
        <p:blipFill>
          <a:blip r:embed="rId3"/>
          <a:stretch>
            <a:fillRect/>
          </a:stretch>
        </p:blipFill>
        <p:spPr>
          <a:xfrm>
            <a:off x="21997041" y="14520016"/>
            <a:ext cx="12358203" cy="9184750"/>
          </a:xfrm>
          <a:prstGeom prst="rect">
            <a:avLst/>
          </a:prstGeom>
        </p:spPr>
      </p:pic>
      <p:sp>
        <p:nvSpPr>
          <p:cNvPr id="28" name="TextBox 27"/>
          <p:cNvSpPr txBox="1"/>
          <p:nvPr/>
        </p:nvSpPr>
        <p:spPr>
          <a:xfrm>
            <a:off x="35211683" y="5883207"/>
            <a:ext cx="8167007" cy="5262979"/>
          </a:xfrm>
          <a:prstGeom prst="rect">
            <a:avLst/>
          </a:prstGeom>
          <a:noFill/>
        </p:spPr>
        <p:txBody>
          <a:bodyPr wrap="square" rtlCol="0">
            <a:spAutoFit/>
          </a:bodyPr>
          <a:lstStyle/>
          <a:p>
            <a:pPr lvl="0"/>
            <a:r>
              <a:rPr lang="en-US" sz="2800" dirty="0"/>
              <a:t>For the Spring, 2019 semester, the following were confounding variables:</a:t>
            </a:r>
          </a:p>
          <a:p>
            <a:pPr marL="571500" lvl="0" indent="-571500">
              <a:buFont typeface="Arial" panose="020B0604020202020204" pitchFamily="34" charset="0"/>
              <a:buChar char="•"/>
            </a:pPr>
            <a:r>
              <a:rPr lang="en-US" sz="2800" dirty="0"/>
              <a:t>Inclement weather resulted in cancellation of </a:t>
            </a:r>
            <a:r>
              <a:rPr lang="en-US" sz="2800" dirty="0" smtClean="0"/>
              <a:t>some clinical </a:t>
            </a:r>
            <a:r>
              <a:rPr lang="en-US" sz="2800" dirty="0"/>
              <a:t>days</a:t>
            </a:r>
          </a:p>
          <a:p>
            <a:pPr marL="571500" lvl="0" indent="-571500">
              <a:buFont typeface="Arial" panose="020B0604020202020204" pitchFamily="34" charset="0"/>
              <a:buChar char="•"/>
            </a:pPr>
            <a:r>
              <a:rPr lang="en-US" sz="2800" dirty="0"/>
              <a:t>Some sites were not cleared for students to start clinical until the 3</a:t>
            </a:r>
            <a:r>
              <a:rPr lang="en-US" sz="2800" baseline="30000" dirty="0"/>
              <a:t>rd</a:t>
            </a:r>
            <a:r>
              <a:rPr lang="en-US" sz="2800" dirty="0"/>
              <a:t> week of the semester</a:t>
            </a:r>
          </a:p>
          <a:p>
            <a:pPr marL="571500" lvl="0" indent="-571500">
              <a:buFont typeface="Arial" panose="020B0604020202020204" pitchFamily="34" charset="0"/>
              <a:buChar char="•"/>
            </a:pPr>
            <a:r>
              <a:rPr lang="en-US" sz="2800" dirty="0"/>
              <a:t>The inconsistency of the inclement weather breaks </a:t>
            </a:r>
            <a:r>
              <a:rPr lang="en-US" sz="2800" dirty="0" smtClean="0"/>
              <a:t>resulted </a:t>
            </a:r>
            <a:r>
              <a:rPr lang="en-US" sz="2800" dirty="0"/>
              <a:t>in variable amounts of time between clinical days. </a:t>
            </a:r>
          </a:p>
          <a:p>
            <a:pPr marL="571500" lvl="0" indent="-571500">
              <a:buFont typeface="Arial" panose="020B0604020202020204" pitchFamily="34" charset="0"/>
              <a:buChar char="•"/>
            </a:pPr>
            <a:r>
              <a:rPr lang="en-US" sz="2800" dirty="0" smtClean="0"/>
              <a:t>The inconsistent belief among faculty members that </a:t>
            </a:r>
            <a:r>
              <a:rPr lang="en-US" sz="2800" dirty="0"/>
              <a:t>replacement of clinical hours with simulation hours </a:t>
            </a:r>
            <a:r>
              <a:rPr lang="en-US" sz="2800" dirty="0" smtClean="0"/>
              <a:t>is a </a:t>
            </a:r>
            <a:r>
              <a:rPr lang="en-US" sz="2800" dirty="0"/>
              <a:t>desirable goal. </a:t>
            </a:r>
          </a:p>
        </p:txBody>
      </p:sp>
      <p:sp>
        <p:nvSpPr>
          <p:cNvPr id="2" name="TextBox 1"/>
          <p:cNvSpPr txBox="1"/>
          <p:nvPr/>
        </p:nvSpPr>
        <p:spPr>
          <a:xfrm>
            <a:off x="10682107" y="6011981"/>
            <a:ext cx="9443936" cy="1384995"/>
          </a:xfrm>
          <a:prstGeom prst="rect">
            <a:avLst/>
          </a:prstGeom>
          <a:noFill/>
        </p:spPr>
        <p:txBody>
          <a:bodyPr wrap="square" rtlCol="0">
            <a:spAutoFit/>
          </a:bodyPr>
          <a:lstStyle/>
          <a:p>
            <a:r>
              <a:rPr lang="en-US" sz="2800" dirty="0"/>
              <a:t>In </a:t>
            </a:r>
            <a:r>
              <a:rPr lang="en-US" sz="2800" dirty="0" smtClean="0"/>
              <a:t>fall 2018</a:t>
            </a:r>
            <a:r>
              <a:rPr lang="en-US" sz="2800" dirty="0"/>
              <a:t>, j</a:t>
            </a:r>
            <a:r>
              <a:rPr lang="en-US" sz="2800" dirty="0" smtClean="0"/>
              <a:t>unior </a:t>
            </a:r>
            <a:r>
              <a:rPr lang="en-US" sz="2800" dirty="0"/>
              <a:t>students only take one clinical course, Fundamentals of </a:t>
            </a:r>
            <a:r>
              <a:rPr lang="en-US" sz="2800" dirty="0" smtClean="0"/>
              <a:t>Nursing (NURS-310). This course includes 90 hours of clinical divided over the full semester. </a:t>
            </a:r>
          </a:p>
        </p:txBody>
      </p:sp>
      <p:sp>
        <p:nvSpPr>
          <p:cNvPr id="3" name="TextBox 2"/>
          <p:cNvSpPr txBox="1"/>
          <p:nvPr/>
        </p:nvSpPr>
        <p:spPr>
          <a:xfrm>
            <a:off x="23320170" y="5885424"/>
            <a:ext cx="8259745" cy="3108543"/>
          </a:xfrm>
          <a:prstGeom prst="rect">
            <a:avLst/>
          </a:prstGeom>
          <a:noFill/>
        </p:spPr>
        <p:txBody>
          <a:bodyPr wrap="square" rtlCol="0">
            <a:spAutoFit/>
          </a:bodyPr>
          <a:lstStyle/>
          <a:p>
            <a:r>
              <a:rPr lang="en-US" sz="2800" dirty="0"/>
              <a:t>In spring, </a:t>
            </a:r>
            <a:r>
              <a:rPr lang="en-US" sz="2800" dirty="0" smtClean="0"/>
              <a:t>junior students </a:t>
            </a:r>
            <a:r>
              <a:rPr lang="en-US" sz="2800" dirty="0"/>
              <a:t>take three clinical </a:t>
            </a:r>
            <a:r>
              <a:rPr lang="en-US" sz="2800" dirty="0" smtClean="0"/>
              <a:t>courses. Two of these courses, </a:t>
            </a:r>
            <a:r>
              <a:rPr lang="en-US" sz="2800" dirty="0"/>
              <a:t>Psychiatric </a:t>
            </a:r>
            <a:r>
              <a:rPr lang="en-US" sz="2800" dirty="0" smtClean="0"/>
              <a:t>Nursing (NURS-337) and </a:t>
            </a:r>
            <a:r>
              <a:rPr lang="en-US" sz="2800" dirty="0"/>
              <a:t>Care of the Child-Bearing </a:t>
            </a:r>
            <a:r>
              <a:rPr lang="en-US" sz="2800" dirty="0" smtClean="0"/>
              <a:t>Family (NURS-338), were included into year 1 of the grant. Each of these courses have 45 hours of clinical and may be taken in either the first or second half of the semester. </a:t>
            </a:r>
            <a:endParaRPr lang="en-US" sz="2800" dirty="0"/>
          </a:p>
        </p:txBody>
      </p:sp>
      <p:sp>
        <p:nvSpPr>
          <p:cNvPr id="9" name="TextBox 8"/>
          <p:cNvSpPr txBox="1"/>
          <p:nvPr/>
        </p:nvSpPr>
        <p:spPr>
          <a:xfrm>
            <a:off x="35108398" y="12209192"/>
            <a:ext cx="8270292" cy="19740340"/>
          </a:xfrm>
          <a:prstGeom prst="rect">
            <a:avLst/>
          </a:prstGeom>
          <a:noFill/>
        </p:spPr>
        <p:txBody>
          <a:bodyPr wrap="square" rtlCol="0">
            <a:spAutoFit/>
          </a:bodyPr>
          <a:lstStyle/>
          <a:p>
            <a:pPr>
              <a:lnSpc>
                <a:spcPct val="107000"/>
              </a:lnSpc>
            </a:pPr>
            <a:r>
              <a:rPr lang="en-US" sz="2800" dirty="0" err="1">
                <a:latin typeface="Times New Roman" panose="02020603050405020304" pitchFamily="18" charset="0"/>
                <a:ea typeface="Calibri" panose="020F0502020204030204" pitchFamily="34" charset="0"/>
                <a:cs typeface="Times New Roman" panose="02020603050405020304" pitchFamily="18" charset="0"/>
              </a:rPr>
              <a:t>Breymier</a:t>
            </a:r>
            <a:r>
              <a:rPr lang="en-US" sz="2800" dirty="0">
                <a:latin typeface="Times New Roman" panose="02020603050405020304" pitchFamily="18" charset="0"/>
                <a:ea typeface="Calibri" panose="020F0502020204030204" pitchFamily="34" charset="0"/>
                <a:cs typeface="Times New Roman" panose="02020603050405020304" pitchFamily="18" charset="0"/>
              </a:rPr>
              <a:t>, T. L., Rutherford-Hemming, T., Horsley, T.L., </a:t>
            </a:r>
            <a:r>
              <a:rPr lang="en-US" sz="2800" dirty="0" err="1">
                <a:latin typeface="Times New Roman" panose="02020603050405020304" pitchFamily="18" charset="0"/>
                <a:ea typeface="Calibri" panose="020F0502020204030204" pitchFamily="34" charset="0"/>
                <a:cs typeface="Times New Roman" panose="02020603050405020304" pitchFamily="18" charset="0"/>
              </a:rPr>
              <a:t>Atz</a:t>
            </a:r>
            <a:r>
              <a:rPr lang="en-US" sz="2800" dirty="0">
                <a:latin typeface="Times New Roman" panose="02020603050405020304" pitchFamily="18" charset="0"/>
                <a:ea typeface="Calibri" panose="020F0502020204030204" pitchFamily="34" charset="0"/>
                <a:cs typeface="Times New Roman" panose="02020603050405020304" pitchFamily="18" charset="0"/>
              </a:rPr>
              <a:t>, T., Smith, L.G.,</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2800" dirty="0" err="1">
                <a:latin typeface="Times New Roman" panose="02020603050405020304" pitchFamily="18" charset="0"/>
                <a:ea typeface="Calibri" panose="020F0502020204030204" pitchFamily="34" charset="0"/>
                <a:cs typeface="Times New Roman" panose="02020603050405020304" pitchFamily="18" charset="0"/>
              </a:rPr>
              <a:t>Dadowski</a:t>
            </a:r>
            <a:r>
              <a:rPr lang="en-US" sz="2800" dirty="0">
                <a:latin typeface="Times New Roman" panose="02020603050405020304" pitchFamily="18" charset="0"/>
                <a:ea typeface="Calibri" panose="020F0502020204030204" pitchFamily="34" charset="0"/>
                <a:cs typeface="Times New Roman" panose="02020603050405020304" pitchFamily="18" charset="0"/>
              </a:rPr>
              <a:t>, D., &amp; Connor, K. (2015, November). Substitution of clinical experience with simulation in </a:t>
            </a:r>
            <a:r>
              <a:rPr lang="en-US" sz="2800" dirty="0" err="1">
                <a:latin typeface="Times New Roman" panose="02020603050405020304" pitchFamily="18" charset="0"/>
                <a:ea typeface="Calibri" panose="020F0502020204030204" pitchFamily="34" charset="0"/>
                <a:cs typeface="Times New Roman" panose="02020603050405020304" pitchFamily="18" charset="0"/>
              </a:rPr>
              <a:t>prelicensure</a:t>
            </a:r>
            <a:r>
              <a:rPr lang="en-US" sz="2800" dirty="0">
                <a:latin typeface="Times New Roman" panose="02020603050405020304" pitchFamily="18" charset="0"/>
                <a:ea typeface="Calibri" panose="020F0502020204030204" pitchFamily="34" charset="0"/>
                <a:cs typeface="Times New Roman" panose="02020603050405020304" pitchFamily="18" charset="0"/>
              </a:rPr>
              <a:t> nursing programs: A national survey in the United States. </a:t>
            </a:r>
            <a:r>
              <a:rPr lang="en-US" sz="2800" i="1" dirty="0">
                <a:latin typeface="Times New Roman" panose="02020603050405020304" pitchFamily="18" charset="0"/>
                <a:ea typeface="Calibri" panose="020F0502020204030204" pitchFamily="34" charset="0"/>
                <a:cs typeface="Times New Roman" panose="02020603050405020304" pitchFamily="18" charset="0"/>
              </a:rPr>
              <a:t>Clinical Simulation in Nursing, </a:t>
            </a:r>
            <a:r>
              <a:rPr lang="en-US" sz="2800" dirty="0">
                <a:latin typeface="Times New Roman" panose="02020603050405020304" pitchFamily="18" charset="0"/>
                <a:ea typeface="Calibri" panose="020F0502020204030204" pitchFamily="34" charset="0"/>
                <a:cs typeface="Times New Roman" panose="02020603050405020304" pitchFamily="18" charset="0"/>
              </a:rPr>
              <a:t>11(11), 472-478. </a:t>
            </a:r>
            <a:r>
              <a:rPr lang="en-US" sz="2800" u="sng" dirty="0" err="1">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4"/>
              </a:rPr>
              <a:t>doi</a:t>
            </a:r>
            <a:r>
              <a:rPr lang="en-US" sz="28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4"/>
              </a:rPr>
              <a:t>: 10.1016/j.ecns.2015.09.004</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800" dirty="0">
                <a:latin typeface="Times New Roman" panose="02020603050405020304" pitchFamily="18" charset="0"/>
                <a:ea typeface="Calibri" panose="020F0502020204030204" pitchFamily="34" charset="0"/>
                <a:cs typeface="Times New Roman" panose="02020603050405020304" pitchFamily="18" charset="0"/>
              </a:rPr>
              <a:t>Davis, A., Kimble, L., &amp; </a:t>
            </a:r>
            <a:r>
              <a:rPr lang="en-US" sz="2800" dirty="0" err="1">
                <a:latin typeface="Times New Roman" panose="02020603050405020304" pitchFamily="18" charset="0"/>
                <a:ea typeface="Calibri" panose="020F0502020204030204" pitchFamily="34" charset="0"/>
                <a:cs typeface="Times New Roman" panose="02020603050405020304" pitchFamily="18" charset="0"/>
              </a:rPr>
              <a:t>Gunby</a:t>
            </a:r>
            <a:r>
              <a:rPr lang="en-US" sz="2800" dirty="0">
                <a:latin typeface="Times New Roman" panose="02020603050405020304" pitchFamily="18" charset="0"/>
                <a:ea typeface="Calibri" panose="020F0502020204030204" pitchFamily="34" charset="0"/>
                <a:cs typeface="Times New Roman" panose="02020603050405020304" pitchFamily="18" charset="0"/>
              </a:rPr>
              <a:t>, S. (February, 2014). Nursing faculty use of high-</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fidelity human patient simulation in undergraduate nursing education: A mixed-methods study. </a:t>
            </a:r>
            <a:r>
              <a:rPr lang="en-US" sz="2800" i="1" dirty="0">
                <a:latin typeface="Times New Roman" panose="02020603050405020304" pitchFamily="18" charset="0"/>
                <a:ea typeface="Calibri" panose="020F0502020204030204" pitchFamily="34" charset="0"/>
                <a:cs typeface="Times New Roman" panose="02020603050405020304" pitchFamily="18" charset="0"/>
              </a:rPr>
              <a:t>Journal of Nursing Education</a:t>
            </a:r>
            <a:r>
              <a:rPr lang="en-US" sz="2800" dirty="0">
                <a:latin typeface="Times New Roman" panose="02020603050405020304" pitchFamily="18" charset="0"/>
                <a:ea typeface="Calibri" panose="020F0502020204030204" pitchFamily="34" charset="0"/>
                <a:cs typeface="Times New Roman" panose="02020603050405020304" pitchFamily="18" charset="0"/>
              </a:rPr>
              <a:t>, 53(3), 142-150. </a:t>
            </a:r>
            <a:r>
              <a:rPr lang="en-US" sz="2800" u="sng" dirty="0">
                <a:solidFill>
                  <a:srgbClr val="2F5496"/>
                </a:solidFill>
                <a:latin typeface="Times New Roman" panose="02020603050405020304" pitchFamily="18" charset="0"/>
                <a:ea typeface="Calibri" panose="020F0502020204030204" pitchFamily="34" charset="0"/>
                <a:cs typeface="Times New Roman" panose="02020603050405020304" pitchFamily="18" charset="0"/>
              </a:rPr>
              <a:t>doi:10.3928/01484834-20140219-02</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800" dirty="0" err="1">
                <a:latin typeface="Times New Roman" panose="02020603050405020304" pitchFamily="18" charset="0"/>
                <a:ea typeface="Calibri" panose="020F0502020204030204" pitchFamily="34" charset="0"/>
                <a:cs typeface="Times New Roman" panose="02020603050405020304" pitchFamily="18" charset="0"/>
              </a:rPr>
              <a:t>Khalaila</a:t>
            </a:r>
            <a:r>
              <a:rPr lang="en-US" sz="2800" dirty="0">
                <a:latin typeface="Times New Roman" panose="02020603050405020304" pitchFamily="18" charset="0"/>
                <a:ea typeface="Calibri" panose="020F0502020204030204" pitchFamily="34" charset="0"/>
                <a:cs typeface="Times New Roman" panose="02020603050405020304" pitchFamily="18" charset="0"/>
              </a:rPr>
              <a:t>, R. Simulation in nursing education: An evaluation of students’ outcomes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at their first clinical practice combined with simulations. Nurse Education Today, 34 (2014), 252-258. </a:t>
            </a:r>
            <a:r>
              <a:rPr lang="en-US" sz="2800" u="sng" dirty="0">
                <a:solidFill>
                  <a:srgbClr val="2F5496"/>
                </a:solidFill>
                <a:latin typeface="Times New Roman" panose="02020603050405020304" pitchFamily="18" charset="0"/>
                <a:ea typeface="Calibri" panose="020F0502020204030204" pitchFamily="34" charset="0"/>
                <a:cs typeface="Times New Roman" panose="02020603050405020304" pitchFamily="18" charset="0"/>
              </a:rPr>
              <a:t>doi:10.1016/j.nedt.2013.08.015</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800" dirty="0">
                <a:latin typeface="Times New Roman" panose="02020603050405020304" pitchFamily="18" charset="0"/>
                <a:ea typeface="Calibri" panose="020F0502020204030204" pitchFamily="34" charset="0"/>
                <a:cs typeface="Times New Roman" panose="02020603050405020304" pitchFamily="18" charset="0"/>
              </a:rPr>
              <a:t>The NCSBN national simulation study: A longitudinal, randomized, controlled</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study replacing clinical hours with simulation in </a:t>
            </a:r>
            <a:r>
              <a:rPr lang="en-US" sz="2800" dirty="0" err="1">
                <a:latin typeface="Times New Roman" panose="02020603050405020304" pitchFamily="18" charset="0"/>
                <a:ea typeface="Calibri" panose="020F0502020204030204" pitchFamily="34" charset="0"/>
                <a:cs typeface="Times New Roman" panose="02020603050405020304" pitchFamily="18" charset="0"/>
              </a:rPr>
              <a:t>prelicensure</a:t>
            </a:r>
            <a:r>
              <a:rPr lang="en-US" sz="2800" dirty="0">
                <a:latin typeface="Times New Roman" panose="02020603050405020304" pitchFamily="18" charset="0"/>
                <a:ea typeface="Calibri" panose="020F0502020204030204" pitchFamily="34" charset="0"/>
                <a:cs typeface="Times New Roman" panose="02020603050405020304" pitchFamily="18" charset="0"/>
              </a:rPr>
              <a:t> nursing education. (2014). </a:t>
            </a:r>
            <a:r>
              <a:rPr lang="en-US" sz="2800" i="1" dirty="0">
                <a:latin typeface="Times New Roman" panose="02020603050405020304" pitchFamily="18" charset="0"/>
                <a:ea typeface="Calibri" panose="020F0502020204030204" pitchFamily="34" charset="0"/>
                <a:cs typeface="Times New Roman" panose="02020603050405020304" pitchFamily="18" charset="0"/>
              </a:rPr>
              <a:t>Journal of Nursing Regulation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a:latin typeface="Times New Roman" panose="02020603050405020304" pitchFamily="18" charset="0"/>
                <a:ea typeface="Calibri" panose="020F0502020204030204" pitchFamily="34" charset="0"/>
                <a:cs typeface="Times New Roman" panose="02020603050405020304" pitchFamily="18" charset="0"/>
              </a:rPr>
              <a:t>5</a:t>
            </a:r>
            <a:r>
              <a:rPr lang="en-US" sz="2800" dirty="0">
                <a:latin typeface="Times New Roman" panose="02020603050405020304" pitchFamily="18" charset="0"/>
                <a:ea typeface="Calibri" panose="020F0502020204030204" pitchFamily="34" charset="0"/>
                <a:cs typeface="Times New Roman" panose="02020603050405020304" pitchFamily="18" charset="0"/>
              </a:rPr>
              <a:t>(2), S3–S40. </a:t>
            </a:r>
            <a:r>
              <a:rPr lang="en-US" sz="28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5"/>
              </a:rPr>
              <a:t>doi:10.1016/S2155-8256(15)30062-4</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800" dirty="0">
                <a:latin typeface="Times New Roman" panose="02020603050405020304" pitchFamily="18" charset="0"/>
                <a:ea typeface="Calibri" panose="020F0502020204030204" pitchFamily="34" charset="0"/>
                <a:cs typeface="Times New Roman" panose="02020603050405020304" pitchFamily="18" charset="0"/>
              </a:rPr>
              <a:t>Richardson, K. J., &amp;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Claman</a:t>
            </a:r>
            <a:r>
              <a:rPr lang="en-US" sz="2800" dirty="0">
                <a:latin typeface="Times New Roman" panose="02020603050405020304" pitchFamily="18" charset="0"/>
                <a:ea typeface="Calibri" panose="020F0502020204030204" pitchFamily="34" charset="0"/>
                <a:cs typeface="Times New Roman" panose="02020603050405020304" pitchFamily="18" charset="0"/>
              </a:rPr>
              <a:t>, F. (2014). High-fidelity simulation in nursing</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education: A change in clinical practice. </a:t>
            </a:r>
            <a:r>
              <a:rPr lang="en-US" sz="2800" i="1" dirty="0">
                <a:latin typeface="Times New Roman" panose="02020603050405020304" pitchFamily="18" charset="0"/>
                <a:ea typeface="Calibri" panose="020F0502020204030204" pitchFamily="34" charset="0"/>
                <a:cs typeface="Times New Roman" panose="02020603050405020304" pitchFamily="18" charset="0"/>
              </a:rPr>
              <a:t>Nursing Education Perspectives</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i="1" dirty="0">
                <a:latin typeface="Times New Roman" panose="02020603050405020304" pitchFamily="18" charset="0"/>
                <a:ea typeface="Calibri" panose="020F0502020204030204" pitchFamily="34" charset="0"/>
                <a:cs typeface="Times New Roman" panose="02020603050405020304" pitchFamily="18" charset="0"/>
              </a:rPr>
              <a:t>35</a:t>
            </a:r>
            <a:r>
              <a:rPr lang="en-US" sz="2800" dirty="0">
                <a:latin typeface="Times New Roman" panose="02020603050405020304" pitchFamily="18" charset="0"/>
                <a:ea typeface="Calibri" panose="020F0502020204030204" pitchFamily="34" charset="0"/>
                <a:cs typeface="Times New Roman" panose="02020603050405020304" pitchFamily="18" charset="0"/>
              </a:rPr>
              <a:t>(2), 125–127. </a:t>
            </a:r>
            <a:r>
              <a:rPr lang="en-US" sz="28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6"/>
              </a:rPr>
              <a:t>doi:10.5480/1536-5026-35.2.125</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800" dirty="0">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800" dirty="0">
                <a:latin typeface="Times New Roman" panose="02020603050405020304" pitchFamily="18" charset="0"/>
                <a:ea typeface="Calibri" panose="020F0502020204030204" pitchFamily="34" charset="0"/>
                <a:cs typeface="Times New Roman" panose="02020603050405020304" pitchFamily="18" charset="0"/>
              </a:rPr>
              <a:t>Sullivan, N., </a:t>
            </a:r>
            <a:r>
              <a:rPr lang="en-US" sz="2800" dirty="0" err="1">
                <a:latin typeface="Times New Roman" panose="02020603050405020304" pitchFamily="18" charset="0"/>
                <a:ea typeface="Calibri" panose="020F0502020204030204" pitchFamily="34" charset="0"/>
                <a:cs typeface="Times New Roman" panose="02020603050405020304" pitchFamily="18" charset="0"/>
              </a:rPr>
              <a:t>Swoboda</a:t>
            </a:r>
            <a:r>
              <a:rPr lang="en-US" sz="2800" dirty="0">
                <a:latin typeface="Times New Roman" panose="02020603050405020304" pitchFamily="18" charset="0"/>
                <a:ea typeface="Calibri" panose="020F0502020204030204" pitchFamily="34" charset="0"/>
                <a:cs typeface="Times New Roman" panose="02020603050405020304" pitchFamily="18" charset="0"/>
              </a:rPr>
              <a:t>, S. M., </a:t>
            </a:r>
            <a:r>
              <a:rPr lang="en-US" sz="2800" dirty="0" err="1">
                <a:latin typeface="Times New Roman" panose="02020603050405020304" pitchFamily="18" charset="0"/>
                <a:ea typeface="Calibri" panose="020F0502020204030204" pitchFamily="34" charset="0"/>
                <a:cs typeface="Times New Roman" panose="02020603050405020304" pitchFamily="18" charset="0"/>
              </a:rPr>
              <a:t>Breymier</a:t>
            </a:r>
            <a:r>
              <a:rPr lang="en-US" sz="2800" dirty="0">
                <a:latin typeface="Times New Roman" panose="02020603050405020304" pitchFamily="18" charset="0"/>
                <a:ea typeface="Calibri" panose="020F0502020204030204" pitchFamily="34" charset="0"/>
                <a:cs typeface="Times New Roman" panose="02020603050405020304" pitchFamily="18" charset="0"/>
              </a:rPr>
              <a:t>, Tl, Lucas, L., </a:t>
            </a:r>
            <a:r>
              <a:rPr lang="en-US" sz="2800" dirty="0" err="1">
                <a:latin typeface="Times New Roman" panose="02020603050405020304" pitchFamily="18" charset="0"/>
                <a:ea typeface="Calibri" panose="020F0502020204030204" pitchFamily="34" charset="0"/>
                <a:cs typeface="Times New Roman" panose="02020603050405020304" pitchFamily="18" charset="0"/>
              </a:rPr>
              <a:t>Sarasnick</a:t>
            </a:r>
            <a:r>
              <a:rPr lang="en-US" sz="2800" dirty="0">
                <a:latin typeface="Times New Roman" panose="02020603050405020304" pitchFamily="18" charset="0"/>
                <a:ea typeface="Calibri" panose="020F0502020204030204" pitchFamily="34" charset="0"/>
                <a:cs typeface="Times New Roman" panose="02020603050405020304" pitchFamily="18" charset="0"/>
              </a:rPr>
              <a:t>, J., Rutherford-</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Hemming, 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Budhathoki</a:t>
            </a:r>
            <a:r>
              <a:rPr lang="en-US" sz="2800" dirty="0">
                <a:latin typeface="Times New Roman" panose="02020603050405020304" pitchFamily="18" charset="0"/>
                <a:ea typeface="Calibri" panose="020F0502020204030204" pitchFamily="34" charset="0"/>
                <a:cs typeface="Times New Roman" panose="02020603050405020304" pitchFamily="18" charset="0"/>
              </a:rPr>
              <a:t>, D., &amp; </a:t>
            </a:r>
            <a:r>
              <a:rPr lang="en-US" sz="2800" dirty="0" err="1">
                <a:latin typeface="Times New Roman" panose="02020603050405020304" pitchFamily="18" charset="0"/>
                <a:ea typeface="Calibri" panose="020F0502020204030204" pitchFamily="34" charset="0"/>
                <a:cs typeface="Times New Roman" panose="02020603050405020304" pitchFamily="18" charset="0"/>
              </a:rPr>
              <a:t>Kardong-Edgren</a:t>
            </a:r>
            <a:r>
              <a:rPr lang="en-US" sz="2800" dirty="0">
                <a:latin typeface="Times New Roman" panose="02020603050405020304" pitchFamily="18" charset="0"/>
                <a:ea typeface="Calibri" panose="020F0502020204030204" pitchFamily="34" charset="0"/>
                <a:cs typeface="Times New Roman" panose="02020603050405020304" pitchFamily="18" charset="0"/>
              </a:rPr>
              <a:t>, S. (S.) (2019, May). Emerging evidence toward a 2:1 clinical to simulation ratio: A study comparing the traditional clinical and simulation settings. </a:t>
            </a:r>
            <a:r>
              <a:rPr lang="en-US" sz="2800" i="1" dirty="0">
                <a:latin typeface="Times New Roman" panose="02020603050405020304" pitchFamily="18" charset="0"/>
                <a:ea typeface="Calibri" panose="020F0502020204030204" pitchFamily="34" charset="0"/>
                <a:cs typeface="Times New Roman" panose="02020603050405020304" pitchFamily="18" charset="0"/>
              </a:rPr>
              <a:t>Clinical Simulation in Nursing</a:t>
            </a:r>
            <a:r>
              <a:rPr lang="en-US" sz="2800" dirty="0">
                <a:latin typeface="Times New Roman" panose="02020603050405020304" pitchFamily="18" charset="0"/>
                <a:ea typeface="Calibri" panose="020F0502020204030204" pitchFamily="34" charset="0"/>
                <a:cs typeface="Times New Roman" panose="02020603050405020304" pitchFamily="18" charset="0"/>
              </a:rPr>
              <a:t>, 30 (C), 34-41. </a:t>
            </a:r>
            <a:r>
              <a:rPr lang="en-US" sz="28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7"/>
              </a:rPr>
              <a:t>doi:10.1016/j.ecns.2019.03.003</a:t>
            </a:r>
            <a:r>
              <a:rPr lang="en-US" sz="2800" dirty="0">
                <a:latin typeface="Times New Roman" panose="02020603050405020304" pitchFamily="18"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4" name="TextBox 13"/>
          <p:cNvSpPr txBox="1"/>
          <p:nvPr/>
        </p:nvSpPr>
        <p:spPr>
          <a:xfrm>
            <a:off x="10589710" y="25670828"/>
            <a:ext cx="9443936" cy="6555641"/>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t>Eight </a:t>
            </a:r>
            <a:r>
              <a:rPr lang="en-US" sz="2800" dirty="0"/>
              <a:t>students were assigned to each clinical group, with the understanding that 2 students would be pulled out each week for a simulation </a:t>
            </a:r>
            <a:r>
              <a:rPr lang="en-US" sz="2800" dirty="0" smtClean="0"/>
              <a:t>experience.</a:t>
            </a:r>
          </a:p>
          <a:p>
            <a:pPr marL="457200" indent="-457200">
              <a:buFont typeface="Arial" panose="020B0604020202020204" pitchFamily="34" charset="0"/>
              <a:buChar char="•"/>
            </a:pPr>
            <a:r>
              <a:rPr lang="en-US" sz="2800" dirty="0" smtClean="0"/>
              <a:t>Course </a:t>
            </a:r>
            <a:r>
              <a:rPr lang="en-US" sz="2800" dirty="0"/>
              <a:t>faculty and the simulation team worked together to determine which simulations would be most appropriate to the content and provide the best learning </a:t>
            </a:r>
            <a:r>
              <a:rPr lang="en-US" sz="2800" dirty="0" smtClean="0"/>
              <a:t>experiences.</a:t>
            </a:r>
          </a:p>
          <a:p>
            <a:pPr marL="457200" indent="-457200">
              <a:buFont typeface="Arial" panose="020B0604020202020204" pitchFamily="34" charset="0"/>
              <a:buChar char="•"/>
            </a:pPr>
            <a:r>
              <a:rPr lang="en-US" sz="2800" dirty="0" smtClean="0"/>
              <a:t>The </a:t>
            </a:r>
            <a:r>
              <a:rPr lang="en-US" sz="2800" dirty="0"/>
              <a:t>rotation of students away from clinical and into simulation was designed </a:t>
            </a:r>
            <a:r>
              <a:rPr lang="en-US" sz="2800" dirty="0" smtClean="0"/>
              <a:t>with the goal that </a:t>
            </a:r>
            <a:r>
              <a:rPr lang="en-US" sz="2800" dirty="0"/>
              <a:t>the student was never away from clinical for more than 1 week at a </a:t>
            </a:r>
            <a:r>
              <a:rPr lang="en-US" sz="2800" dirty="0" smtClean="0"/>
              <a:t>time.</a:t>
            </a:r>
          </a:p>
          <a:p>
            <a:pPr marL="457200" indent="-457200">
              <a:buFont typeface="Arial" panose="020B0604020202020204" pitchFamily="34" charset="0"/>
              <a:buChar char="•"/>
            </a:pPr>
            <a:r>
              <a:rPr lang="en-US" sz="2800" dirty="0" smtClean="0"/>
              <a:t>Over the </a:t>
            </a:r>
            <a:r>
              <a:rPr lang="en-US" sz="2800" dirty="0"/>
              <a:t>course of the semester, each student would have 2 days in a high-fidelity simulation experience, one day with virtual simulation, and the rest of the time in the clinical area</a:t>
            </a:r>
            <a:r>
              <a:rPr lang="en-US" sz="2800" dirty="0" smtClean="0"/>
              <a:t>.</a:t>
            </a:r>
            <a:endParaRPr lang="en-US" sz="2800" dirty="0"/>
          </a:p>
        </p:txBody>
      </p:sp>
      <p:sp>
        <p:nvSpPr>
          <p:cNvPr id="47" name="Text Placeholder 4"/>
          <p:cNvSpPr>
            <a:spLocks noGrp="1"/>
          </p:cNvSpPr>
          <p:nvPr>
            <p:ph type="body" sz="quarter" idx="13"/>
          </p:nvPr>
        </p:nvSpPr>
        <p:spPr>
          <a:xfrm>
            <a:off x="369839" y="16188395"/>
            <a:ext cx="8164286" cy="790999"/>
          </a:xfrm>
          <a:solidFill>
            <a:schemeClr val="bg1">
              <a:lumMod val="65000"/>
            </a:schemeClr>
          </a:solidFill>
        </p:spPr>
        <p:txBody>
          <a:bodyPr/>
          <a:lstStyle/>
          <a:p>
            <a:r>
              <a:rPr lang="en-US" sz="5000" b="1" dirty="0" smtClean="0">
                <a:solidFill>
                  <a:srgbClr val="FFFFFF"/>
                </a:solidFill>
                <a:latin typeface="Times New Roman" charset="0"/>
                <a:ea typeface="Times New Roman" charset="0"/>
                <a:cs typeface="Times New Roman" charset="0"/>
              </a:rPr>
              <a:t>Objectives</a:t>
            </a:r>
            <a:endParaRPr lang="en-US" sz="5000" b="1" dirty="0">
              <a:solidFill>
                <a:srgbClr val="FFFFFF"/>
              </a:solidFill>
              <a:latin typeface="Times New Roman" charset="0"/>
              <a:ea typeface="Times New Roman" charset="0"/>
              <a:cs typeface="Times New Roman" charset="0"/>
            </a:endParaRPr>
          </a:p>
        </p:txBody>
      </p:sp>
      <p:sp>
        <p:nvSpPr>
          <p:cNvPr id="49" name="Text Placeholder 4"/>
          <p:cNvSpPr>
            <a:spLocks noGrp="1"/>
          </p:cNvSpPr>
          <p:nvPr>
            <p:ph type="body" sz="quarter" idx="13"/>
          </p:nvPr>
        </p:nvSpPr>
        <p:spPr>
          <a:xfrm>
            <a:off x="11229535" y="5094426"/>
            <a:ext cx="8164286" cy="790999"/>
          </a:xfrm>
          <a:solidFill>
            <a:schemeClr val="bg1">
              <a:lumMod val="65000"/>
            </a:schemeClr>
          </a:solidFill>
        </p:spPr>
        <p:txBody>
          <a:bodyPr/>
          <a:lstStyle/>
          <a:p>
            <a:r>
              <a:rPr lang="en-US" sz="5000" b="1" dirty="0" smtClean="0">
                <a:solidFill>
                  <a:srgbClr val="FFFFFF"/>
                </a:solidFill>
                <a:latin typeface="Times New Roman" charset="0"/>
                <a:ea typeface="Times New Roman" charset="0"/>
                <a:cs typeface="Times New Roman" charset="0"/>
              </a:rPr>
              <a:t>Year 1 - Fall Semester</a:t>
            </a:r>
            <a:endParaRPr lang="en-US" sz="5000" b="1" dirty="0">
              <a:solidFill>
                <a:srgbClr val="FFFFFF"/>
              </a:solidFill>
              <a:latin typeface="Times New Roman" charset="0"/>
              <a:ea typeface="Times New Roman" charset="0"/>
              <a:cs typeface="Times New Roman" charset="0"/>
            </a:endParaRPr>
          </a:p>
        </p:txBody>
      </p:sp>
      <p:sp>
        <p:nvSpPr>
          <p:cNvPr id="51" name="Text Placeholder 4"/>
          <p:cNvSpPr>
            <a:spLocks noGrp="1"/>
          </p:cNvSpPr>
          <p:nvPr>
            <p:ph type="body" sz="quarter" idx="13"/>
          </p:nvPr>
        </p:nvSpPr>
        <p:spPr>
          <a:xfrm>
            <a:off x="11229535" y="24553367"/>
            <a:ext cx="8164286" cy="790999"/>
          </a:xfrm>
          <a:solidFill>
            <a:schemeClr val="bg1">
              <a:lumMod val="65000"/>
            </a:schemeClr>
          </a:solidFill>
        </p:spPr>
        <p:txBody>
          <a:bodyPr/>
          <a:lstStyle/>
          <a:p>
            <a:r>
              <a:rPr lang="en-US" sz="5000" b="1" dirty="0" smtClean="0">
                <a:solidFill>
                  <a:srgbClr val="FFFFFF"/>
                </a:solidFill>
                <a:latin typeface="Times New Roman" charset="0"/>
                <a:ea typeface="Times New Roman" charset="0"/>
                <a:cs typeface="Times New Roman" charset="0"/>
              </a:rPr>
              <a:t>Methodology</a:t>
            </a:r>
            <a:endParaRPr lang="en-US" sz="5000" b="1" dirty="0">
              <a:solidFill>
                <a:srgbClr val="FFFFFF"/>
              </a:solidFill>
              <a:latin typeface="Times New Roman" charset="0"/>
              <a:ea typeface="Times New Roman" charset="0"/>
              <a:cs typeface="Times New Roman" charset="0"/>
            </a:endParaRPr>
          </a:p>
        </p:txBody>
      </p:sp>
      <p:sp>
        <p:nvSpPr>
          <p:cNvPr id="53" name="Text Placeholder 4"/>
          <p:cNvSpPr>
            <a:spLocks noGrp="1"/>
          </p:cNvSpPr>
          <p:nvPr>
            <p:ph type="body" sz="quarter" idx="13"/>
          </p:nvPr>
        </p:nvSpPr>
        <p:spPr>
          <a:xfrm>
            <a:off x="23415629" y="5094425"/>
            <a:ext cx="8164286" cy="790999"/>
          </a:xfrm>
          <a:solidFill>
            <a:schemeClr val="bg1">
              <a:lumMod val="65000"/>
            </a:schemeClr>
          </a:solidFill>
        </p:spPr>
        <p:txBody>
          <a:bodyPr/>
          <a:lstStyle/>
          <a:p>
            <a:r>
              <a:rPr lang="en-US" sz="5000" b="1" dirty="0" smtClean="0">
                <a:solidFill>
                  <a:srgbClr val="FFFFFF"/>
                </a:solidFill>
                <a:latin typeface="Times New Roman" charset="0"/>
                <a:ea typeface="Times New Roman" charset="0"/>
                <a:cs typeface="Times New Roman" charset="0"/>
              </a:rPr>
              <a:t>Year 1 - Spring Semester</a:t>
            </a:r>
            <a:endParaRPr lang="en-US" sz="5000" b="1" dirty="0">
              <a:solidFill>
                <a:srgbClr val="FFFFFF"/>
              </a:solidFill>
              <a:latin typeface="Times New Roman" charset="0"/>
              <a:ea typeface="Times New Roman" charset="0"/>
              <a:cs typeface="Times New Roman" charset="0"/>
            </a:endParaRPr>
          </a:p>
        </p:txBody>
      </p:sp>
      <p:sp>
        <p:nvSpPr>
          <p:cNvPr id="57" name="Text Placeholder 4"/>
          <p:cNvSpPr>
            <a:spLocks noGrp="1"/>
          </p:cNvSpPr>
          <p:nvPr>
            <p:ph type="body" sz="quarter" idx="13"/>
          </p:nvPr>
        </p:nvSpPr>
        <p:spPr>
          <a:xfrm>
            <a:off x="35214404" y="5094425"/>
            <a:ext cx="8164286" cy="790999"/>
          </a:xfrm>
          <a:solidFill>
            <a:schemeClr val="bg1">
              <a:lumMod val="65000"/>
            </a:schemeClr>
          </a:solidFill>
        </p:spPr>
        <p:txBody>
          <a:bodyPr/>
          <a:lstStyle/>
          <a:p>
            <a:r>
              <a:rPr lang="en-US" sz="5000" b="1" dirty="0" smtClean="0">
                <a:solidFill>
                  <a:srgbClr val="FFFFFF"/>
                </a:solidFill>
                <a:latin typeface="Times New Roman" charset="0"/>
                <a:ea typeface="Times New Roman" charset="0"/>
                <a:cs typeface="Times New Roman" charset="0"/>
              </a:rPr>
              <a:t>Confounding Variables</a:t>
            </a:r>
            <a:endParaRPr lang="en-US" sz="5000" b="1" dirty="0">
              <a:solidFill>
                <a:srgbClr val="FFFFFF"/>
              </a:solidFill>
              <a:latin typeface="Times New Roman" charset="0"/>
              <a:ea typeface="Times New Roman" charset="0"/>
              <a:cs typeface="Times New Roman" charset="0"/>
            </a:endParaRPr>
          </a:p>
        </p:txBody>
      </p:sp>
      <p:sp>
        <p:nvSpPr>
          <p:cNvPr id="59" name="Text Placeholder 4"/>
          <p:cNvSpPr>
            <a:spLocks noGrp="1"/>
          </p:cNvSpPr>
          <p:nvPr>
            <p:ph type="body" sz="quarter" idx="13"/>
          </p:nvPr>
        </p:nvSpPr>
        <p:spPr>
          <a:xfrm>
            <a:off x="35161401" y="11251421"/>
            <a:ext cx="8164286" cy="790999"/>
          </a:xfrm>
          <a:solidFill>
            <a:schemeClr val="bg1">
              <a:lumMod val="65000"/>
            </a:schemeClr>
          </a:solidFill>
        </p:spPr>
        <p:txBody>
          <a:bodyPr/>
          <a:lstStyle/>
          <a:p>
            <a:r>
              <a:rPr lang="en-US" sz="5000" b="1" dirty="0" smtClean="0">
                <a:solidFill>
                  <a:srgbClr val="FFFFFF"/>
                </a:solidFill>
                <a:latin typeface="Times New Roman" charset="0"/>
                <a:ea typeface="Times New Roman" charset="0"/>
                <a:cs typeface="Times New Roman" charset="0"/>
              </a:rPr>
              <a:t>References</a:t>
            </a:r>
            <a:endParaRPr lang="en-US" sz="5000" b="1" dirty="0">
              <a:solidFill>
                <a:srgbClr val="FFFFFF"/>
              </a:solidFill>
              <a:latin typeface="Times New Roman" charset="0"/>
              <a:ea typeface="Times New Roman" charset="0"/>
              <a:cs typeface="Times New Roman" charset="0"/>
            </a:endParaRPr>
          </a:p>
        </p:txBody>
      </p:sp>
      <p:sp>
        <p:nvSpPr>
          <p:cNvPr id="61" name="Text Placeholder 4"/>
          <p:cNvSpPr>
            <a:spLocks noGrp="1"/>
          </p:cNvSpPr>
          <p:nvPr>
            <p:ph type="body" sz="quarter" idx="13"/>
          </p:nvPr>
        </p:nvSpPr>
        <p:spPr>
          <a:xfrm>
            <a:off x="471223" y="28366496"/>
            <a:ext cx="8164286" cy="790999"/>
          </a:xfrm>
          <a:solidFill>
            <a:schemeClr val="bg1">
              <a:lumMod val="65000"/>
            </a:schemeClr>
          </a:solidFill>
        </p:spPr>
        <p:txBody>
          <a:bodyPr/>
          <a:lstStyle/>
          <a:p>
            <a:r>
              <a:rPr lang="en-US" sz="5000" b="1" dirty="0" smtClean="0">
                <a:solidFill>
                  <a:srgbClr val="FFFFFF"/>
                </a:solidFill>
                <a:latin typeface="Times New Roman" charset="0"/>
                <a:ea typeface="Times New Roman" charset="0"/>
                <a:cs typeface="Times New Roman" charset="0"/>
              </a:rPr>
              <a:t>Acknowledgements</a:t>
            </a:r>
            <a:endParaRPr lang="en-US" sz="5000" b="1" dirty="0">
              <a:solidFill>
                <a:srgbClr val="FFFFFF"/>
              </a:solidFill>
              <a:latin typeface="Times New Roman" charset="0"/>
              <a:ea typeface="Times New Roman" charset="0"/>
              <a:cs typeface="Times New Roman" charset="0"/>
            </a:endParaRPr>
          </a:p>
        </p:txBody>
      </p:sp>
      <p:pic>
        <p:nvPicPr>
          <p:cNvPr id="56" name="Picture 55"/>
          <p:cNvPicPr>
            <a:picLocks noChangeAspect="1"/>
          </p:cNvPicPr>
          <p:nvPr/>
        </p:nvPicPr>
        <p:blipFill>
          <a:blip r:embed="rId8"/>
          <a:stretch>
            <a:fillRect/>
          </a:stretch>
        </p:blipFill>
        <p:spPr>
          <a:xfrm>
            <a:off x="9331762" y="7429412"/>
            <a:ext cx="11772624" cy="5732387"/>
          </a:xfrm>
          <a:prstGeom prst="rect">
            <a:avLst/>
          </a:prstGeom>
        </p:spPr>
      </p:pic>
      <p:pic>
        <p:nvPicPr>
          <p:cNvPr id="58" name="Picture 57"/>
          <p:cNvPicPr>
            <a:picLocks noChangeAspect="1"/>
          </p:cNvPicPr>
          <p:nvPr/>
        </p:nvPicPr>
        <p:blipFill>
          <a:blip r:embed="rId9"/>
          <a:stretch>
            <a:fillRect/>
          </a:stretch>
        </p:blipFill>
        <p:spPr>
          <a:xfrm>
            <a:off x="22811046" y="9005453"/>
            <a:ext cx="11079749" cy="5434401"/>
          </a:xfrm>
          <a:prstGeom prst="rect">
            <a:avLst/>
          </a:prstGeom>
        </p:spPr>
      </p:pic>
      <p:pic>
        <p:nvPicPr>
          <p:cNvPr id="66" name="Picture 65"/>
          <p:cNvPicPr>
            <a:picLocks noChangeAspect="1"/>
          </p:cNvPicPr>
          <p:nvPr/>
        </p:nvPicPr>
        <p:blipFill>
          <a:blip r:embed="rId10"/>
          <a:stretch>
            <a:fillRect/>
          </a:stretch>
        </p:blipFill>
        <p:spPr>
          <a:xfrm>
            <a:off x="32819612" y="613036"/>
            <a:ext cx="10506075" cy="2638425"/>
          </a:xfrm>
          <a:prstGeom prst="rect">
            <a:avLst/>
          </a:prstGeom>
        </p:spPr>
      </p:pic>
      <p:pic>
        <p:nvPicPr>
          <p:cNvPr id="67" name="Picture 66"/>
          <p:cNvPicPr>
            <a:picLocks noChangeAspect="1"/>
          </p:cNvPicPr>
          <p:nvPr/>
        </p:nvPicPr>
        <p:blipFill>
          <a:blip r:embed="rId11"/>
          <a:stretch>
            <a:fillRect/>
          </a:stretch>
        </p:blipFill>
        <p:spPr>
          <a:xfrm>
            <a:off x="23579252" y="24177976"/>
            <a:ext cx="9193780" cy="7618622"/>
          </a:xfrm>
          <a:prstGeom prst="rect">
            <a:avLst/>
          </a:prstGeom>
        </p:spPr>
      </p:pic>
      <p:pic>
        <p:nvPicPr>
          <p:cNvPr id="10" name="Picture 9"/>
          <p:cNvPicPr>
            <a:picLocks noChangeAspect="1"/>
          </p:cNvPicPr>
          <p:nvPr/>
        </p:nvPicPr>
        <p:blipFill>
          <a:blip r:embed="rId12"/>
          <a:stretch>
            <a:fillRect/>
          </a:stretch>
        </p:blipFill>
        <p:spPr>
          <a:xfrm>
            <a:off x="9375282" y="13488261"/>
            <a:ext cx="12371542" cy="9909252"/>
          </a:xfrm>
          <a:prstGeom prst="rect">
            <a:avLst/>
          </a:prstGeom>
        </p:spPr>
      </p:pic>
    </p:spTree>
    <p:extLst>
      <p:ext uri="{BB962C8B-B14F-4D97-AF65-F5344CB8AC3E}">
        <p14:creationId xmlns:p14="http://schemas.microsoft.com/office/powerpoint/2010/main" val="931198942"/>
      </p:ext>
    </p:extLst>
  </p:cSld>
  <p:clrMapOvr>
    <a:masterClrMapping/>
  </p:clrMapOvr>
</p:sld>
</file>

<file path=ppt/theme/theme1.xml><?xml version="1.0" encoding="utf-8"?>
<a:theme xmlns:a="http://schemas.openxmlformats.org/drawingml/2006/main" name="Science Poster">
  <a:themeElements>
    <a:clrScheme name="Custom 11">
      <a:dk1>
        <a:srgbClr val="0C222E"/>
      </a:dk1>
      <a:lt1>
        <a:srgbClr val="0C222E"/>
      </a:lt1>
      <a:dk2>
        <a:srgbClr val="0C222E"/>
      </a:dk2>
      <a:lt2>
        <a:srgbClr val="BFBFBF"/>
      </a:lt2>
      <a:accent1>
        <a:srgbClr val="92D644"/>
      </a:accent1>
      <a:accent2>
        <a:srgbClr val="F2F2F2"/>
      </a:accent2>
      <a:accent3>
        <a:srgbClr val="F2F2F2"/>
      </a:accent3>
      <a:accent4>
        <a:srgbClr val="F2F2F2"/>
      </a:accent4>
      <a:accent5>
        <a:srgbClr val="BB2B35"/>
      </a:accent5>
      <a:accent6>
        <a:srgbClr val="6C3CA2"/>
      </a:accent6>
      <a:hlink>
        <a:srgbClr val="0084AF"/>
      </a:hlink>
      <a:folHlink>
        <a:srgbClr val="96969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xmlns="" name="Presentation2" id="{A3AC1795-03CA-4218-8E9C-394F2C72EB71}" vid="{9E91E023-53D0-48CE-AFD1-CE3DA49243D0}"/>
    </a:ext>
  </a:extLst>
</a:theme>
</file>

<file path=ppt/theme/theme2.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true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1669352</Value>
      <Value>1669523</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 xsi:nil="true"/>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2013-01-21T10:18:00+00:00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2029-01-01T08:00:00+00:00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ApprovalLog xmlns="4873beb7-5857-4685-be1f-d57550cc96cc" xsi:nil="tru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TP104001342</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875929</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LocMarketGroupTiers2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REDMOND\kristaa</DisplayName>
        <AccountId>136</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15</OriginalRelease>
    <TPLaunchHelpLinkType xmlns="4873beb7-5857-4685-be1f-d57550cc96cc">Template</TPLaunchHelpLinkType>
    <LocalizationTagsTaxHTField0 xmlns="4873beb7-5857-4685-be1f-d57550cc96cc">
      <Terms xmlns="http://schemas.microsoft.com/office/infopath/2007/PartnerControls"/>
    </LocalizationTagsTaxHTField0>
  </documentManagement>
</p:properties>
</file>

<file path=customXml/itemProps1.xml><?xml version="1.0" encoding="utf-8"?>
<ds:datastoreItem xmlns:ds="http://schemas.openxmlformats.org/officeDocument/2006/customXml" ds:itemID="{99B7E175-EA31-4EB5-9BCC-A945A8103674}">
  <ds:schemaRefs>
    <ds:schemaRef ds:uri="http://schemas.microsoft.com/sharepoint/v3/contenttype/forms"/>
  </ds:schemaRefs>
</ds:datastoreItem>
</file>

<file path=customXml/itemProps2.xml><?xml version="1.0" encoding="utf-8"?>
<ds:datastoreItem xmlns:ds="http://schemas.openxmlformats.org/officeDocument/2006/customXml" ds:itemID="{81D71401-7A50-4150-9E41-8D26D4FD62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04C2ADE-A257-45E6-A8A8-A5CFC12AD2E8}">
  <ds:schemaRefs>
    <ds:schemaRef ds:uri="http://schemas.openxmlformats.org/package/2006/metadata/core-properties"/>
    <ds:schemaRef ds:uri="http://purl.org/dc/terms/"/>
    <ds:schemaRef ds:uri="http://schemas.microsoft.com/office/2006/documentManagement/types"/>
    <ds:schemaRef ds:uri="http://purl.org/dc/dcmitype/"/>
    <ds:schemaRef ds:uri="http://schemas.microsoft.com/office/2006/metadata/properties"/>
    <ds:schemaRef ds:uri="http://purl.org/dc/elements/1.1/"/>
    <ds:schemaRef ds:uri="http://schemas.microsoft.com/office/infopath/2007/PartnerControls"/>
    <ds:schemaRef ds:uri="4873beb7-5857-4685-be1f-d57550cc96cc"/>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776</Words>
  <Application>Microsoft Office PowerPoint</Application>
  <PresentationFormat>Custom</PresentationFormat>
  <Paragraphs>51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Science Poster</vt:lpstr>
      <vt:lpstr>Increasing the Number of Baccalaureate Graduates through the Deliberate Implementation of a Simulation Model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the Number of Baccalaureate Graduates through the Deliberate Implementation of a Simulation Model</dc:title>
  <dc:creator/>
  <cp:lastModifiedBy/>
  <cp:revision>10</cp:revision>
  <dcterms:created xsi:type="dcterms:W3CDTF">2016-11-05T16:30:08Z</dcterms:created>
  <dcterms:modified xsi:type="dcterms:W3CDTF">2019-06-27T17:51:36Z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