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4" r:id="rId2"/>
  </p:sldMasterIdLst>
  <p:notesMasterIdLst>
    <p:notesMasterId r:id="rId23"/>
  </p:notesMasterIdLst>
  <p:handoutMasterIdLst>
    <p:handoutMasterId r:id="rId24"/>
  </p:handoutMasterIdLst>
  <p:sldIdLst>
    <p:sldId id="256" r:id="rId3"/>
    <p:sldId id="553" r:id="rId4"/>
    <p:sldId id="554" r:id="rId5"/>
    <p:sldId id="550" r:id="rId6"/>
    <p:sldId id="555" r:id="rId7"/>
    <p:sldId id="339" r:id="rId8"/>
    <p:sldId id="557" r:id="rId9"/>
    <p:sldId id="532" r:id="rId10"/>
    <p:sldId id="545" r:id="rId11"/>
    <p:sldId id="538" r:id="rId12"/>
    <p:sldId id="540" r:id="rId13"/>
    <p:sldId id="542" r:id="rId14"/>
    <p:sldId id="543" r:id="rId15"/>
    <p:sldId id="544" r:id="rId16"/>
    <p:sldId id="534" r:id="rId17"/>
    <p:sldId id="535" r:id="rId18"/>
    <p:sldId id="548" r:id="rId19"/>
    <p:sldId id="560" r:id="rId20"/>
    <p:sldId id="549" r:id="rId21"/>
    <p:sldId id="559" r:id="rId22"/>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62438" autoAdjust="0"/>
  </p:normalViewPr>
  <p:slideViewPr>
    <p:cSldViewPr>
      <p:cViewPr varScale="1">
        <p:scale>
          <a:sx n="69" d="100"/>
          <a:sy n="69" d="100"/>
        </p:scale>
        <p:origin x="2142" y="72"/>
      </p:cViewPr>
      <p:guideLst>
        <p:guide orient="horz" pos="2160"/>
        <p:guide pos="2880"/>
      </p:guideLst>
    </p:cSldViewPr>
  </p:slideViewPr>
  <p:notesTextViewPr>
    <p:cViewPr>
      <p:scale>
        <a:sx n="1" d="1"/>
        <a:sy n="1" d="1"/>
      </p:scale>
      <p:origin x="0" y="0"/>
    </p:cViewPr>
  </p:notesTextViewPr>
  <p:sorterViewPr>
    <p:cViewPr>
      <p:scale>
        <a:sx n="100" d="100"/>
        <a:sy n="100" d="100"/>
      </p:scale>
      <p:origin x="0" y="-178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n-US" dirty="0">
                <a:solidFill>
                  <a:schemeClr val="tx1"/>
                </a:solidFill>
              </a:rPr>
              <a:t>DNP vs PHD (SON only) Enrollments, 2008-2017</a:t>
            </a:r>
          </a:p>
        </c:rich>
      </c:tx>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manualLayout>
          <c:layoutTarget val="inner"/>
          <c:xMode val="edge"/>
          <c:yMode val="edge"/>
          <c:x val="9.080354330708662E-2"/>
          <c:y val="9.770736570688815E-2"/>
          <c:w val="0.90004130404289406"/>
          <c:h val="0.68635800221769916"/>
        </c:manualLayout>
      </c:layout>
      <c:barChart>
        <c:barDir val="col"/>
        <c:grouping val="clustered"/>
        <c:varyColors val="0"/>
        <c:ser>
          <c:idx val="0"/>
          <c:order val="0"/>
          <c:tx>
            <c:strRef>
              <c:f>Sheet1!$B$2</c:f>
              <c:strCache>
                <c:ptCount val="1"/>
                <c:pt idx="0">
                  <c:v>DNP</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numRef>
              <c:f>Sheet1!$A$3:$A$12</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Sheet1!$B$3:$B$12</c:f>
              <c:numCache>
                <c:formatCode>General</c:formatCode>
                <c:ptCount val="10"/>
                <c:pt idx="0">
                  <c:v>3415</c:v>
                </c:pt>
                <c:pt idx="1">
                  <c:v>5165</c:v>
                </c:pt>
                <c:pt idx="2">
                  <c:v>7055</c:v>
                </c:pt>
                <c:pt idx="3">
                  <c:v>9094</c:v>
                </c:pt>
                <c:pt idx="4">
                  <c:v>11575</c:v>
                </c:pt>
                <c:pt idx="5">
                  <c:v>14637</c:v>
                </c:pt>
                <c:pt idx="6">
                  <c:v>18352</c:v>
                </c:pt>
                <c:pt idx="7">
                  <c:v>21951</c:v>
                </c:pt>
                <c:pt idx="8">
                  <c:v>25289</c:v>
                </c:pt>
                <c:pt idx="9">
                  <c:v>29093</c:v>
                </c:pt>
              </c:numCache>
            </c:numRef>
          </c:val>
          <c:extLst>
            <c:ext xmlns:c16="http://schemas.microsoft.com/office/drawing/2014/chart" uri="{C3380CC4-5D6E-409C-BE32-E72D297353CC}">
              <c16:uniqueId val="{00000000-D0D8-4F45-B285-221762503734}"/>
            </c:ext>
          </c:extLst>
        </c:ser>
        <c:ser>
          <c:idx val="1"/>
          <c:order val="1"/>
          <c:tx>
            <c:strRef>
              <c:f>Sheet1!$C$2</c:f>
              <c:strCache>
                <c:ptCount val="1"/>
                <c:pt idx="0">
                  <c:v>PhD Nsg</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cat>
            <c:numRef>
              <c:f>Sheet1!$A$3:$A$12</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Sheet1!$C$3:$C$12</c:f>
              <c:numCache>
                <c:formatCode>General</c:formatCode>
                <c:ptCount val="10"/>
                <c:pt idx="0">
                  <c:v>3975</c:v>
                </c:pt>
                <c:pt idx="1">
                  <c:v>4177</c:v>
                </c:pt>
                <c:pt idx="2">
                  <c:v>4611</c:v>
                </c:pt>
                <c:pt idx="3">
                  <c:v>4907</c:v>
                </c:pt>
                <c:pt idx="4">
                  <c:v>5048</c:v>
                </c:pt>
                <c:pt idx="5">
                  <c:v>5122</c:v>
                </c:pt>
                <c:pt idx="6">
                  <c:v>5045</c:v>
                </c:pt>
                <c:pt idx="7">
                  <c:v>5012</c:v>
                </c:pt>
                <c:pt idx="8">
                  <c:v>4903</c:v>
                </c:pt>
                <c:pt idx="9">
                  <c:v>4632</c:v>
                </c:pt>
              </c:numCache>
            </c:numRef>
          </c:val>
          <c:extLst>
            <c:ext xmlns:c16="http://schemas.microsoft.com/office/drawing/2014/chart" uri="{C3380CC4-5D6E-409C-BE32-E72D297353CC}">
              <c16:uniqueId val="{00000001-D0D8-4F45-B285-221762503734}"/>
            </c:ext>
          </c:extLst>
        </c:ser>
        <c:dLbls>
          <c:showLegendKey val="0"/>
          <c:showVal val="0"/>
          <c:showCatName val="0"/>
          <c:showSerName val="0"/>
          <c:showPercent val="0"/>
          <c:showBubbleSize val="0"/>
        </c:dLbls>
        <c:gapWidth val="164"/>
        <c:overlap val="-22"/>
        <c:axId val="538850408"/>
        <c:axId val="538849624"/>
      </c:barChart>
      <c:catAx>
        <c:axId val="53885040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8849624"/>
        <c:crosses val="autoZero"/>
        <c:auto val="1"/>
        <c:lblAlgn val="ctr"/>
        <c:lblOffset val="100"/>
        <c:noMultiLvlLbl val="0"/>
      </c:catAx>
      <c:valAx>
        <c:axId val="53884962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88504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44825" cy="465138"/>
          </a:xfrm>
          <a:prstGeom prst="rect">
            <a:avLst/>
          </a:prstGeom>
        </p:spPr>
        <p:txBody>
          <a:bodyPr vert="horz" lIns="91433" tIns="45716" rIns="91433" bIns="45716" rtlCol="0"/>
          <a:lstStyle>
            <a:lvl1pPr algn="l">
              <a:defRPr sz="1200"/>
            </a:lvl1pPr>
          </a:lstStyle>
          <a:p>
            <a:endParaRPr lang="en-US" dirty="0"/>
          </a:p>
        </p:txBody>
      </p:sp>
      <p:sp>
        <p:nvSpPr>
          <p:cNvPr id="3" name="Date Placeholder 2"/>
          <p:cNvSpPr>
            <a:spLocks noGrp="1"/>
          </p:cNvSpPr>
          <p:nvPr>
            <p:ph type="dt" sz="quarter" idx="1"/>
          </p:nvPr>
        </p:nvSpPr>
        <p:spPr>
          <a:xfrm>
            <a:off x="3979865" y="2"/>
            <a:ext cx="3044825" cy="465138"/>
          </a:xfrm>
          <a:prstGeom prst="rect">
            <a:avLst/>
          </a:prstGeom>
        </p:spPr>
        <p:txBody>
          <a:bodyPr vert="horz" lIns="91433" tIns="45716" rIns="91433" bIns="45716" rtlCol="0"/>
          <a:lstStyle>
            <a:lvl1pPr algn="r">
              <a:defRPr sz="1200"/>
            </a:lvl1pPr>
          </a:lstStyle>
          <a:p>
            <a:fld id="{8B486257-BB12-427E-A987-6E92D238D9CE}" type="datetimeFigureOut">
              <a:rPr lang="en-US" smtClean="0"/>
              <a:t>2/25/2020</a:t>
            </a:fld>
            <a:endParaRPr lang="en-US" dirty="0"/>
          </a:p>
        </p:txBody>
      </p:sp>
      <p:sp>
        <p:nvSpPr>
          <p:cNvPr id="4" name="Footer Placeholder 3"/>
          <p:cNvSpPr>
            <a:spLocks noGrp="1"/>
          </p:cNvSpPr>
          <p:nvPr>
            <p:ph type="ftr" sz="quarter" idx="2"/>
          </p:nvPr>
        </p:nvSpPr>
        <p:spPr>
          <a:xfrm>
            <a:off x="2" y="8845550"/>
            <a:ext cx="3044825" cy="465138"/>
          </a:xfrm>
          <a:prstGeom prst="rect">
            <a:avLst/>
          </a:prstGeom>
        </p:spPr>
        <p:txBody>
          <a:bodyPr vert="horz" lIns="91433" tIns="45716" rIns="91433" bIns="4571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9865" y="8845550"/>
            <a:ext cx="3044825" cy="465138"/>
          </a:xfrm>
          <a:prstGeom prst="rect">
            <a:avLst/>
          </a:prstGeom>
        </p:spPr>
        <p:txBody>
          <a:bodyPr vert="horz" lIns="91433" tIns="45716" rIns="91433" bIns="45716" rtlCol="0" anchor="b"/>
          <a:lstStyle>
            <a:lvl1pPr algn="r">
              <a:defRPr sz="1200"/>
            </a:lvl1pPr>
          </a:lstStyle>
          <a:p>
            <a:fld id="{C2BB17E7-BF0C-48A7-9487-A47A8C9657CE}" type="slidenum">
              <a:rPr lang="en-US" smtClean="0"/>
              <a:t>‹#›</a:t>
            </a:fld>
            <a:endParaRPr lang="en-US" dirty="0"/>
          </a:p>
        </p:txBody>
      </p:sp>
    </p:spTree>
    <p:extLst>
      <p:ext uri="{BB962C8B-B14F-4D97-AF65-F5344CB8AC3E}">
        <p14:creationId xmlns:p14="http://schemas.microsoft.com/office/powerpoint/2010/main" val="836540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4719" cy="465614"/>
          </a:xfrm>
          <a:prstGeom prst="rect">
            <a:avLst/>
          </a:prstGeom>
        </p:spPr>
        <p:txBody>
          <a:bodyPr vert="horz" lIns="93352" tIns="46676" rIns="93352" bIns="46676" rtlCol="0"/>
          <a:lstStyle>
            <a:lvl1pPr algn="l">
              <a:defRPr sz="1200"/>
            </a:lvl1pPr>
          </a:lstStyle>
          <a:p>
            <a:endParaRPr lang="en-US" dirty="0"/>
          </a:p>
        </p:txBody>
      </p:sp>
      <p:sp>
        <p:nvSpPr>
          <p:cNvPr id="3" name="Date Placeholder 2"/>
          <p:cNvSpPr>
            <a:spLocks noGrp="1"/>
          </p:cNvSpPr>
          <p:nvPr>
            <p:ph type="dt" idx="1"/>
          </p:nvPr>
        </p:nvSpPr>
        <p:spPr>
          <a:xfrm>
            <a:off x="3979932" y="0"/>
            <a:ext cx="3044719" cy="465614"/>
          </a:xfrm>
          <a:prstGeom prst="rect">
            <a:avLst/>
          </a:prstGeom>
        </p:spPr>
        <p:txBody>
          <a:bodyPr vert="horz" lIns="93352" tIns="46676" rIns="93352" bIns="46676" rtlCol="0"/>
          <a:lstStyle>
            <a:lvl1pPr algn="r">
              <a:defRPr sz="1200"/>
            </a:lvl1pPr>
          </a:lstStyle>
          <a:p>
            <a:fld id="{E0699F88-E12F-47BE-9044-4505A9949E64}" type="datetimeFigureOut">
              <a:rPr lang="en-US" smtClean="0"/>
              <a:pPr/>
              <a:t>2/25/2020</a:t>
            </a:fld>
            <a:endParaRPr lang="en-US" dirty="0"/>
          </a:p>
        </p:txBody>
      </p:sp>
      <p:sp>
        <p:nvSpPr>
          <p:cNvPr id="4" name="Slide Image Placeholder 3"/>
          <p:cNvSpPr>
            <a:spLocks noGrp="1" noRot="1" noChangeAspect="1"/>
          </p:cNvSpPr>
          <p:nvPr>
            <p:ph type="sldImg" idx="2"/>
          </p:nvPr>
        </p:nvSpPr>
        <p:spPr>
          <a:xfrm>
            <a:off x="1185863" y="698500"/>
            <a:ext cx="4654550" cy="3492500"/>
          </a:xfrm>
          <a:prstGeom prst="rect">
            <a:avLst/>
          </a:prstGeom>
          <a:noFill/>
          <a:ln w="12700">
            <a:solidFill>
              <a:prstClr val="black"/>
            </a:solidFill>
          </a:ln>
        </p:spPr>
        <p:txBody>
          <a:bodyPr vert="horz" lIns="93352" tIns="46676" rIns="93352" bIns="46676" rtlCol="0" anchor="ctr"/>
          <a:lstStyle/>
          <a:p>
            <a:endParaRPr lang="en-US" dirty="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52" tIns="46676" rIns="93352" bIns="466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45045"/>
            <a:ext cx="3044719" cy="465614"/>
          </a:xfrm>
          <a:prstGeom prst="rect">
            <a:avLst/>
          </a:prstGeom>
        </p:spPr>
        <p:txBody>
          <a:bodyPr vert="horz" lIns="93352" tIns="46676" rIns="93352" bIns="466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2" y="8845045"/>
            <a:ext cx="3044719" cy="465614"/>
          </a:xfrm>
          <a:prstGeom prst="rect">
            <a:avLst/>
          </a:prstGeom>
        </p:spPr>
        <p:txBody>
          <a:bodyPr vert="horz" lIns="93352" tIns="46676" rIns="93352" bIns="46676" rtlCol="0" anchor="b"/>
          <a:lstStyle>
            <a:lvl1pPr algn="r">
              <a:defRPr sz="1200"/>
            </a:lvl1pPr>
          </a:lstStyle>
          <a:p>
            <a:fld id="{69528B15-D539-4CE7-81A1-432B913DFC0B}" type="slidenum">
              <a:rPr lang="en-US" smtClean="0"/>
              <a:pPr/>
              <a:t>‹#›</a:t>
            </a:fld>
            <a:endParaRPr lang="en-US" dirty="0"/>
          </a:p>
        </p:txBody>
      </p:sp>
    </p:spTree>
    <p:extLst>
      <p:ext uri="{BB962C8B-B14F-4D97-AF65-F5344CB8AC3E}">
        <p14:creationId xmlns:p14="http://schemas.microsoft.com/office/powerpoint/2010/main" val="3933556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528B15-D539-4CE7-81A1-432B913DFC0B}" type="slidenum">
              <a:rPr lang="en-US" smtClean="0"/>
              <a:pPr/>
              <a:t>1</a:t>
            </a:fld>
            <a:endParaRPr lang="en-US" dirty="0"/>
          </a:p>
        </p:txBody>
      </p:sp>
    </p:spTree>
    <p:extLst>
      <p:ext uri="{BB962C8B-B14F-4D97-AF65-F5344CB8AC3E}">
        <p14:creationId xmlns:p14="http://schemas.microsoft.com/office/powerpoint/2010/main" val="143808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Nursing,</a:t>
            </a:r>
            <a:r>
              <a:rPr lang="en-US" baseline="0" dirty="0" smtClean="0"/>
              <a:t> now PhD and DNP.  This is where we will spend the majority of our time today.</a:t>
            </a:r>
          </a:p>
          <a:p>
            <a:endParaRPr lang="en-US" baseline="0" dirty="0" smtClean="0"/>
          </a:p>
          <a:p>
            <a:r>
              <a:rPr lang="en-US" dirty="0" smtClean="0"/>
              <a:t>I am going to start</a:t>
            </a:r>
            <a:r>
              <a:rPr lang="en-US" baseline="0" dirty="0" smtClean="0"/>
              <a:t> with considering doctoral programs outside of nursing – education, public health, and business.</a:t>
            </a:r>
            <a:endParaRPr lang="en-US" dirty="0"/>
          </a:p>
        </p:txBody>
      </p:sp>
      <p:sp>
        <p:nvSpPr>
          <p:cNvPr id="4" name="Slide Number Placeholder 3"/>
          <p:cNvSpPr>
            <a:spLocks noGrp="1"/>
          </p:cNvSpPr>
          <p:nvPr>
            <p:ph type="sldNum" sz="quarter" idx="10"/>
          </p:nvPr>
        </p:nvSpPr>
        <p:spPr/>
        <p:txBody>
          <a:bodyPr/>
          <a:lstStyle/>
          <a:p>
            <a:fld id="{69528B15-D539-4CE7-81A1-432B913DFC0B}" type="slidenum">
              <a:rPr lang="en-US" smtClean="0"/>
              <a:pPr/>
              <a:t>10</a:t>
            </a:fld>
            <a:endParaRPr lang="en-US" dirty="0"/>
          </a:p>
        </p:txBody>
      </p:sp>
    </p:spTree>
    <p:extLst>
      <p:ext uri="{BB962C8B-B14F-4D97-AF65-F5344CB8AC3E}">
        <p14:creationId xmlns:p14="http://schemas.microsoft.com/office/powerpoint/2010/main" val="2781711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Within broad fields there are similarities characteristics, driven by accreditation standards, faculty, and discipline’s needs and practices</a:t>
            </a:r>
          </a:p>
          <a:p>
            <a:endParaRPr lang="en-US" baseline="0" dirty="0" smtClean="0"/>
          </a:p>
          <a:p>
            <a:r>
              <a:rPr lang="en-US" baseline="0" dirty="0" smtClean="0"/>
              <a:t>K-12 vs higher education</a:t>
            </a:r>
            <a:endParaRPr lang="en-US" dirty="0" smtClean="0"/>
          </a:p>
          <a:p>
            <a:endParaRPr lang="en-US" dirty="0" smtClean="0"/>
          </a:p>
          <a:p>
            <a:r>
              <a:rPr lang="en-US" dirty="0" smtClean="0"/>
              <a:t>Just give</a:t>
            </a:r>
            <a:r>
              <a:rPr lang="en-US" baseline="0" dirty="0" smtClean="0"/>
              <a:t> overview – anyone interested I have detailed tables which were abstracted from school’s websites – so you can look there too. </a:t>
            </a:r>
          </a:p>
          <a:p>
            <a:endParaRPr lang="en-US" baseline="0" dirty="0" smtClean="0"/>
          </a:p>
          <a:p>
            <a:r>
              <a:rPr lang="en-US" baseline="0" dirty="0" smtClean="0"/>
              <a:t>In education, both PhD and EdD are offered. Both focus on improving education/training</a:t>
            </a:r>
          </a:p>
          <a:p>
            <a:r>
              <a:rPr lang="en-US" baseline="0" dirty="0" smtClean="0"/>
              <a:t>PhD – conducting research </a:t>
            </a:r>
          </a:p>
          <a:p>
            <a:r>
              <a:rPr lang="en-US" baseline="0" dirty="0" smtClean="0"/>
              <a:t>EdD – applying research to solving problems</a:t>
            </a:r>
          </a:p>
          <a:p>
            <a:endParaRPr lang="en-US" baseline="0" dirty="0" smtClean="0"/>
          </a:p>
          <a:p>
            <a:endParaRPr lang="en-US" dirty="0" smtClean="0"/>
          </a:p>
          <a:p>
            <a:endParaRPr lang="en-US" dirty="0" smtClean="0"/>
          </a:p>
          <a:p>
            <a:r>
              <a:rPr lang="en-US" dirty="0" smtClean="0"/>
              <a:t>Towson – Dr. William Sadera is the program director –</a:t>
            </a:r>
            <a:r>
              <a:rPr lang="en-US" baseline="0" dirty="0" smtClean="0"/>
              <a:t> on our last panel.</a:t>
            </a:r>
          </a:p>
        </p:txBody>
      </p:sp>
      <p:sp>
        <p:nvSpPr>
          <p:cNvPr id="4" name="Slide Number Placeholder 3"/>
          <p:cNvSpPr>
            <a:spLocks noGrp="1"/>
          </p:cNvSpPr>
          <p:nvPr>
            <p:ph type="sldNum" sz="quarter" idx="10"/>
          </p:nvPr>
        </p:nvSpPr>
        <p:spPr/>
        <p:txBody>
          <a:bodyPr/>
          <a:lstStyle/>
          <a:p>
            <a:fld id="{69528B15-D539-4CE7-81A1-432B913DFC0B}" type="slidenum">
              <a:rPr lang="en-US" smtClean="0"/>
              <a:pPr/>
              <a:t>11</a:t>
            </a:fld>
            <a:endParaRPr lang="en-US" dirty="0"/>
          </a:p>
        </p:txBody>
      </p:sp>
    </p:spTree>
    <p:extLst>
      <p:ext uri="{BB962C8B-B14F-4D97-AF65-F5344CB8AC3E}">
        <p14:creationId xmlns:p14="http://schemas.microsoft.com/office/powerpoint/2010/main" val="1040710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UMCP</a:t>
            </a:r>
            <a:r>
              <a:rPr lang="en-US" baseline="0" dirty="0" smtClean="0"/>
              <a:t>  College of Education – Maryland has several faculty who have graduated from that program – </a:t>
            </a:r>
          </a:p>
          <a:p>
            <a:endParaRPr lang="en-US" baseline="0" dirty="0" smtClean="0"/>
          </a:p>
          <a:p>
            <a:r>
              <a:rPr lang="en-US" baseline="0" dirty="0" smtClean="0"/>
              <a:t>?Lisa Seldomridge –moderating our first panel</a:t>
            </a:r>
          </a:p>
          <a:p>
            <a:endParaRPr lang="en-US" baseline="0" dirty="0" smtClean="0"/>
          </a:p>
          <a:p>
            <a:r>
              <a:rPr lang="en-US" baseline="0" dirty="0" smtClean="0"/>
              <a:t>Formats vary - note – weekend format at UMES</a:t>
            </a:r>
          </a:p>
          <a:p>
            <a:r>
              <a:rPr lang="en-US" baseline="0" dirty="0" smtClean="0"/>
              <a:t> – but again, educational leadership and it may be more focused on K-12 so need to check program descriptions</a:t>
            </a:r>
          </a:p>
          <a:p>
            <a:endParaRPr lang="en-US" baseline="0" dirty="0" smtClean="0"/>
          </a:p>
          <a:p>
            <a:r>
              <a:rPr lang="en-US" baseline="0" dirty="0" smtClean="0"/>
              <a:t>UMB – health professions education - Clinicians who are academics and may have had little formal preparation for teaching.  Hope to submit for approval this fall.</a:t>
            </a:r>
            <a:endParaRPr lang="en-US" dirty="0"/>
          </a:p>
        </p:txBody>
      </p:sp>
      <p:sp>
        <p:nvSpPr>
          <p:cNvPr id="4" name="Slide Number Placeholder 3"/>
          <p:cNvSpPr>
            <a:spLocks noGrp="1"/>
          </p:cNvSpPr>
          <p:nvPr>
            <p:ph type="sldNum" sz="quarter" idx="10"/>
          </p:nvPr>
        </p:nvSpPr>
        <p:spPr/>
        <p:txBody>
          <a:bodyPr/>
          <a:lstStyle/>
          <a:p>
            <a:fld id="{69528B15-D539-4CE7-81A1-432B913DFC0B}" type="slidenum">
              <a:rPr lang="en-US" smtClean="0"/>
              <a:pPr/>
              <a:t>12</a:t>
            </a:fld>
            <a:endParaRPr lang="en-US" dirty="0"/>
          </a:p>
        </p:txBody>
      </p:sp>
    </p:spTree>
    <p:extLst>
      <p:ext uri="{BB962C8B-B14F-4D97-AF65-F5344CB8AC3E}">
        <p14:creationId xmlns:p14="http://schemas.microsoft.com/office/powerpoint/2010/main" val="69817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Public health – closely aligned with nursing</a:t>
            </a:r>
          </a:p>
          <a:p>
            <a:endParaRPr lang="en-US" dirty="0" smtClean="0"/>
          </a:p>
          <a:p>
            <a:r>
              <a:rPr lang="en-US" dirty="0" smtClean="0"/>
              <a:t>JHU</a:t>
            </a:r>
            <a:r>
              <a:rPr lang="en-US" baseline="0" dirty="0" smtClean="0"/>
              <a:t> – several faculty graduated from SPH and PhD students take electives there</a:t>
            </a:r>
          </a:p>
          <a:p>
            <a:endParaRPr lang="en-US" baseline="0" dirty="0" smtClean="0"/>
          </a:p>
          <a:p>
            <a:r>
              <a:rPr lang="en-US" baseline="0" dirty="0" smtClean="0"/>
              <a:t>PHSR – non nurses – study cost, quality, effectiveness, effects of policy related to pharmaceuticals.  One of our PhD students was co-mentored by their faculty to study differences in NP and MD prescribing in children.</a:t>
            </a:r>
          </a:p>
          <a:p>
            <a:endParaRPr lang="en-US" baseline="0" dirty="0" smtClean="0"/>
          </a:p>
          <a:p>
            <a:r>
              <a:rPr lang="en-US" baseline="0" dirty="0" smtClean="0"/>
              <a:t>UMB SOM – Gerontology program with UMBC, interdisciplinary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9528B15-D539-4CE7-81A1-432B913DFC0B}" type="slidenum">
              <a:rPr lang="en-US" smtClean="0"/>
              <a:pPr/>
              <a:t>13</a:t>
            </a:fld>
            <a:endParaRPr lang="en-US" dirty="0"/>
          </a:p>
        </p:txBody>
      </p:sp>
    </p:spTree>
    <p:extLst>
      <p:ext uri="{BB962C8B-B14F-4D97-AF65-F5344CB8AC3E}">
        <p14:creationId xmlns:p14="http://schemas.microsoft.com/office/powerpoint/2010/main" val="3920125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a:t>
            </a:r>
            <a:r>
              <a:rPr lang="en-US" baseline="0" dirty="0" smtClean="0"/>
              <a:t> – need to go to web sites and look at curriculum/courses</a:t>
            </a:r>
            <a:endParaRPr lang="en-US" dirty="0"/>
          </a:p>
        </p:txBody>
      </p:sp>
      <p:sp>
        <p:nvSpPr>
          <p:cNvPr id="4" name="Slide Number Placeholder 3"/>
          <p:cNvSpPr>
            <a:spLocks noGrp="1"/>
          </p:cNvSpPr>
          <p:nvPr>
            <p:ph type="sldNum" sz="quarter" idx="10"/>
          </p:nvPr>
        </p:nvSpPr>
        <p:spPr/>
        <p:txBody>
          <a:bodyPr/>
          <a:lstStyle/>
          <a:p>
            <a:fld id="{69528B15-D539-4CE7-81A1-432B913DFC0B}" type="slidenum">
              <a:rPr lang="en-US" smtClean="0"/>
              <a:pPr/>
              <a:t>14</a:t>
            </a:fld>
            <a:endParaRPr lang="en-US" dirty="0"/>
          </a:p>
        </p:txBody>
      </p:sp>
    </p:spTree>
    <p:extLst>
      <p:ext uri="{BB962C8B-B14F-4D97-AF65-F5344CB8AC3E}">
        <p14:creationId xmlns:p14="http://schemas.microsoft.com/office/powerpoint/2010/main" val="391315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 are working towards improved health</a:t>
            </a:r>
            <a:r>
              <a:rPr lang="en-US" baseline="0" dirty="0" smtClean="0"/>
              <a:t> outcomes</a:t>
            </a:r>
          </a:p>
          <a:p>
            <a:endParaRPr lang="en-US" baseline="0" dirty="0" smtClean="0"/>
          </a:p>
          <a:p>
            <a:r>
              <a:rPr lang="en-US" baseline="0" dirty="0" smtClean="0"/>
              <a:t>PhD – Extend science, knowledge, theories – including translational/implementation research</a:t>
            </a:r>
          </a:p>
          <a:p>
            <a:r>
              <a:rPr lang="en-US" baseline="0" dirty="0" smtClean="0"/>
              <a:t>DNP – synthesize and translate evidence to improve outcomes</a:t>
            </a:r>
          </a:p>
          <a:p>
            <a:r>
              <a:rPr lang="en-US" baseline="0" dirty="0" smtClean="0"/>
              <a:t>used knowledge/evidence</a:t>
            </a:r>
          </a:p>
          <a:p>
            <a:endParaRPr lang="en-US" baseline="0" dirty="0" smtClean="0"/>
          </a:p>
          <a:p>
            <a:r>
              <a:rPr lang="en-US" baseline="0" dirty="0" smtClean="0"/>
              <a:t>Both are charged with mentoring</a:t>
            </a:r>
          </a:p>
          <a:p>
            <a:endParaRPr lang="en-US" baseline="0" dirty="0" smtClean="0"/>
          </a:p>
          <a:p>
            <a:r>
              <a:rPr lang="en-US" baseline="0" dirty="0" smtClean="0"/>
              <a:t>DNP – systems of care</a:t>
            </a:r>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9528B15-D539-4CE7-81A1-432B913DFC0B}" type="slidenum">
              <a:rPr lang="en-US" smtClean="0"/>
              <a:pPr/>
              <a:t>15</a:t>
            </a:fld>
            <a:endParaRPr lang="en-US" dirty="0"/>
          </a:p>
        </p:txBody>
      </p:sp>
    </p:spTree>
    <p:extLst>
      <p:ext uri="{BB962C8B-B14F-4D97-AF65-F5344CB8AC3E}">
        <p14:creationId xmlns:p14="http://schemas.microsoft.com/office/powerpoint/2010/main" val="24614640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528B15-D539-4CE7-81A1-432B913DFC0B}" type="slidenum">
              <a:rPr lang="en-US" smtClean="0"/>
              <a:pPr/>
              <a:t>16</a:t>
            </a:fld>
            <a:endParaRPr lang="en-US" dirty="0"/>
          </a:p>
        </p:txBody>
      </p:sp>
    </p:spTree>
    <p:extLst>
      <p:ext uri="{BB962C8B-B14F-4D97-AF65-F5344CB8AC3E}">
        <p14:creationId xmlns:p14="http://schemas.microsoft.com/office/powerpoint/2010/main" val="24902609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Maryland DNP programs – check websites</a:t>
            </a:r>
          </a:p>
          <a:p>
            <a:endParaRPr lang="en-US" dirty="0" smtClean="0"/>
          </a:p>
          <a:p>
            <a:r>
              <a:rPr lang="en-US" dirty="0" smtClean="0"/>
              <a:t>Rita will talk</a:t>
            </a:r>
            <a:r>
              <a:rPr lang="en-US" baseline="0" dirty="0" smtClean="0"/>
              <a:t> more about this</a:t>
            </a:r>
            <a:endParaRPr lang="en-US" dirty="0" smtClean="0"/>
          </a:p>
          <a:p>
            <a:endParaRPr lang="en-US" dirty="0" smtClean="0"/>
          </a:p>
          <a:p>
            <a:r>
              <a:rPr lang="en-US" dirty="0" smtClean="0"/>
              <a:t>Of course, other</a:t>
            </a:r>
            <a:r>
              <a:rPr lang="en-US" baseline="0" dirty="0" smtClean="0"/>
              <a:t> on-line programs – as you will ehar from other panel members, you need to research these programs to see what type of supports are given for arranging clinicals, meeting timelines, etc.</a:t>
            </a:r>
            <a:endParaRPr lang="en-US" dirty="0"/>
          </a:p>
        </p:txBody>
      </p:sp>
      <p:sp>
        <p:nvSpPr>
          <p:cNvPr id="4" name="Slide Number Placeholder 3"/>
          <p:cNvSpPr>
            <a:spLocks noGrp="1"/>
          </p:cNvSpPr>
          <p:nvPr>
            <p:ph type="sldNum" sz="quarter" idx="10"/>
          </p:nvPr>
        </p:nvSpPr>
        <p:spPr/>
        <p:txBody>
          <a:bodyPr/>
          <a:lstStyle/>
          <a:p>
            <a:fld id="{69528B15-D539-4CE7-81A1-432B913DFC0B}" type="slidenum">
              <a:rPr lang="en-US" smtClean="0"/>
              <a:pPr/>
              <a:t>17</a:t>
            </a:fld>
            <a:endParaRPr lang="en-US" dirty="0"/>
          </a:p>
        </p:txBody>
      </p:sp>
    </p:spTree>
    <p:extLst>
      <p:ext uri="{BB962C8B-B14F-4D97-AF65-F5344CB8AC3E}">
        <p14:creationId xmlns:p14="http://schemas.microsoft.com/office/powerpoint/2010/main" val="8879206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PhD programs, having faculty to support research topics is essential. Ideally, students work on faculty</a:t>
            </a:r>
            <a:r>
              <a:rPr lang="en-US" baseline="0" dirty="0" smtClean="0"/>
              <a:t> research – matching is a critical criteria at admission.  Education research is not a strong emphasis since there is little funding for faculty to pursue education topics (small grants NLN, STT, etc.)</a:t>
            </a:r>
          </a:p>
          <a:p>
            <a:endParaRPr lang="en-US" baseline="0" dirty="0" smtClean="0"/>
          </a:p>
          <a:p>
            <a:r>
              <a:rPr lang="en-US" baseline="0" dirty="0" smtClean="0"/>
              <a:t>For example, both have “bench” research but in specific topic areas.</a:t>
            </a:r>
          </a:p>
          <a:p>
            <a:endParaRPr lang="en-US" baseline="0" dirty="0" smtClean="0"/>
          </a:p>
          <a:p>
            <a:r>
              <a:rPr lang="en-US" baseline="0" dirty="0" smtClean="0"/>
              <a:t>Also, more and more PhD programs have on-line/hybrid options but you need to consider the quality and what type of support they provide to you. For online doctoral programs, you  may need arrange your own clinical experiences and research networking.</a:t>
            </a:r>
          </a:p>
          <a:p>
            <a:endParaRPr lang="en-US" baseline="0" dirty="0" smtClean="0"/>
          </a:p>
          <a:p>
            <a:endParaRPr lang="en-US" baseline="0" dirty="0" smtClean="0"/>
          </a:p>
          <a:p>
            <a:r>
              <a:rPr lang="en-US" dirty="0" smtClean="0"/>
              <a:t> Individaul</a:t>
            </a:r>
            <a:r>
              <a:rPr lang="en-US" baseline="0" dirty="0" smtClean="0"/>
              <a:t> and team mentorship as seen in dissertation committees is essential.</a:t>
            </a:r>
            <a:endParaRPr lang="en-US" dirty="0"/>
          </a:p>
        </p:txBody>
      </p:sp>
      <p:sp>
        <p:nvSpPr>
          <p:cNvPr id="4" name="Slide Number Placeholder 3"/>
          <p:cNvSpPr>
            <a:spLocks noGrp="1"/>
          </p:cNvSpPr>
          <p:nvPr>
            <p:ph type="sldNum" sz="quarter" idx="10"/>
          </p:nvPr>
        </p:nvSpPr>
        <p:spPr/>
        <p:txBody>
          <a:bodyPr/>
          <a:lstStyle/>
          <a:p>
            <a:fld id="{69528B15-D539-4CE7-81A1-432B913DFC0B}" type="slidenum">
              <a:rPr lang="en-US" smtClean="0"/>
              <a:pPr/>
              <a:t>18</a:t>
            </a:fld>
            <a:endParaRPr lang="en-US" dirty="0"/>
          </a:p>
        </p:txBody>
      </p:sp>
    </p:spTree>
    <p:extLst>
      <p:ext uri="{BB962C8B-B14F-4D97-AF65-F5344CB8AC3E}">
        <p14:creationId xmlns:p14="http://schemas.microsoft.com/office/powerpoint/2010/main" val="35109702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528B15-D539-4CE7-81A1-432B913DFC0B}" type="slidenum">
              <a:rPr lang="en-US" smtClean="0"/>
              <a:pPr/>
              <a:t>19</a:t>
            </a:fld>
            <a:endParaRPr lang="en-US" dirty="0"/>
          </a:p>
        </p:txBody>
      </p:sp>
    </p:spTree>
    <p:extLst>
      <p:ext uri="{BB962C8B-B14F-4D97-AF65-F5344CB8AC3E}">
        <p14:creationId xmlns:p14="http://schemas.microsoft.com/office/powerpoint/2010/main" val="454631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528B15-D539-4CE7-81A1-432B913DFC0B}"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875299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528B15-D539-4CE7-81A1-432B913DFC0B}" type="slidenum">
              <a:rPr lang="en-US" smtClean="0"/>
              <a:pPr/>
              <a:t>20</a:t>
            </a:fld>
            <a:endParaRPr lang="en-US" dirty="0"/>
          </a:p>
        </p:txBody>
      </p:sp>
    </p:spTree>
    <p:extLst>
      <p:ext uri="{BB962C8B-B14F-4D97-AF65-F5344CB8AC3E}">
        <p14:creationId xmlns:p14="http://schemas.microsoft.com/office/powerpoint/2010/main" val="3211743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528B15-D539-4CE7-81A1-432B913DFC0B}" type="slidenum">
              <a:rPr lang="en-US" smtClean="0"/>
              <a:pPr/>
              <a:t>3</a:t>
            </a:fld>
            <a:endParaRPr lang="en-US" dirty="0"/>
          </a:p>
        </p:txBody>
      </p:sp>
    </p:spTree>
    <p:extLst>
      <p:ext uri="{BB962C8B-B14F-4D97-AF65-F5344CB8AC3E}">
        <p14:creationId xmlns:p14="http://schemas.microsoft.com/office/powerpoint/2010/main" val="833726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528B15-D539-4CE7-81A1-432B913DFC0B}" type="slidenum">
              <a:rPr lang="en-US" smtClean="0"/>
              <a:pPr/>
              <a:t>4</a:t>
            </a:fld>
            <a:endParaRPr lang="en-US" dirty="0"/>
          </a:p>
        </p:txBody>
      </p:sp>
    </p:spTree>
    <p:extLst>
      <p:ext uri="{BB962C8B-B14F-4D97-AF65-F5344CB8AC3E}">
        <p14:creationId xmlns:p14="http://schemas.microsoft.com/office/powerpoint/2010/main" val="880695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528B15-D539-4CE7-81A1-432B913DFC0B}" type="slidenum">
              <a:rPr lang="en-US" smtClean="0"/>
              <a:pPr/>
              <a:t>5</a:t>
            </a:fld>
            <a:endParaRPr lang="en-US" dirty="0"/>
          </a:p>
        </p:txBody>
      </p:sp>
    </p:spTree>
    <p:extLst>
      <p:ext uri="{BB962C8B-B14F-4D97-AF65-F5344CB8AC3E}">
        <p14:creationId xmlns:p14="http://schemas.microsoft.com/office/powerpoint/2010/main" val="3797673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528B15-D539-4CE7-81A1-432B913DFC0B}" type="slidenum">
              <a:rPr lang="en-US" smtClean="0"/>
              <a:pPr/>
              <a:t>6</a:t>
            </a:fld>
            <a:endParaRPr lang="en-US" dirty="0"/>
          </a:p>
        </p:txBody>
      </p:sp>
    </p:spTree>
    <p:extLst>
      <p:ext uri="{BB962C8B-B14F-4D97-AF65-F5344CB8AC3E}">
        <p14:creationId xmlns:p14="http://schemas.microsoft.com/office/powerpoint/2010/main" val="1745013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528B15-D539-4CE7-81A1-432B913DFC0B}" type="slidenum">
              <a:rPr lang="en-US" smtClean="0"/>
              <a:pPr/>
              <a:t>7</a:t>
            </a:fld>
            <a:endParaRPr lang="en-US" dirty="0"/>
          </a:p>
        </p:txBody>
      </p:sp>
    </p:spTree>
    <p:extLst>
      <p:ext uri="{BB962C8B-B14F-4D97-AF65-F5344CB8AC3E}">
        <p14:creationId xmlns:p14="http://schemas.microsoft.com/office/powerpoint/2010/main" val="1148850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Used to be MS required before</a:t>
            </a:r>
            <a:r>
              <a:rPr lang="en-US" baseline="0" dirty="0" smtClean="0"/>
              <a:t> doctorate in most professions</a:t>
            </a:r>
          </a:p>
          <a:p>
            <a:r>
              <a:rPr lang="en-US" baseline="0" dirty="0" smtClean="0"/>
              <a:t>Engineering – may progress directly to PhD from undergrad, this leading to engineers obtaining doctorates at a younger age – longer time to develop research career.</a:t>
            </a:r>
          </a:p>
          <a:p>
            <a:endParaRPr lang="en-US" baseline="0" dirty="0" smtClean="0"/>
          </a:p>
          <a:p>
            <a:r>
              <a:rPr lang="en-US" baseline="0" dirty="0" smtClean="0"/>
              <a:t>Now not uncommon in nursing schools to have pathways directly to doctorate.</a:t>
            </a:r>
          </a:p>
          <a:p>
            <a:r>
              <a:rPr lang="en-US" baseline="0" dirty="0" smtClean="0"/>
              <a:t>Ie, nursing programs have moved to DNP as entry for advanced nursing practice (BS to DNP)</a:t>
            </a:r>
          </a:p>
          <a:p>
            <a:r>
              <a:rPr lang="en-US" baseline="0" dirty="0" smtClean="0"/>
              <a:t>    more and more nursing schools having facilitated pathways to transition from BS to PHD for those who want to explore or know that they want a research career</a:t>
            </a:r>
          </a:p>
          <a:p>
            <a:r>
              <a:rPr lang="en-US" baseline="0" dirty="0" smtClean="0"/>
              <a:t>    movement in nursing not to have nurses wait to obtain doctorate until 40s – less time to develop career and mentor others</a:t>
            </a:r>
          </a:p>
          <a:p>
            <a:endParaRPr lang="en-US" baseline="0" dirty="0" smtClean="0"/>
          </a:p>
          <a:p>
            <a:r>
              <a:rPr lang="en-US" baseline="0" dirty="0" smtClean="0"/>
              <a:t>Since ‘97, </a:t>
            </a:r>
            <a:r>
              <a:rPr lang="en-US" baseline="0" dirty="0" err="1" smtClean="0"/>
              <a:t>PharmD</a:t>
            </a:r>
            <a:r>
              <a:rPr lang="en-US" baseline="0" dirty="0" smtClean="0"/>
              <a:t> is entry to licensing.</a:t>
            </a:r>
          </a:p>
          <a:p>
            <a:endParaRPr lang="en-US" baseline="0" dirty="0" smtClean="0"/>
          </a:p>
          <a:p>
            <a:r>
              <a:rPr lang="en-US" baseline="0" dirty="0" smtClean="0"/>
              <a:t>Other professions have similar – MPH Med.</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69528B15-D539-4CE7-81A1-432B913DFC0B}" type="slidenum">
              <a:rPr lang="en-US" smtClean="0"/>
              <a:pPr/>
              <a:t>8</a:t>
            </a:fld>
            <a:endParaRPr lang="en-US" dirty="0"/>
          </a:p>
        </p:txBody>
      </p:sp>
    </p:spTree>
    <p:extLst>
      <p:ext uri="{BB962C8B-B14F-4D97-AF65-F5344CB8AC3E}">
        <p14:creationId xmlns:p14="http://schemas.microsoft.com/office/powerpoint/2010/main" val="1705244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Later</a:t>
            </a:r>
            <a:r>
              <a:rPr lang="en-US" baseline="0" dirty="0" smtClean="0"/>
              <a:t> presentations and panels will address many of these topics – and there is not one clear answer.</a:t>
            </a:r>
          </a:p>
          <a:p>
            <a:endParaRPr lang="en-US" baseline="0" dirty="0" smtClean="0"/>
          </a:p>
          <a:p>
            <a:r>
              <a:rPr lang="en-US" baseline="0" dirty="0" smtClean="0"/>
              <a:t>I wanted to study patient outcomes back in 1988 – I was into hospital administrative data – I interviewed at both nursing schools and schools with health administration programs.  One nursing school told me that they did not really study outcomes!!!</a:t>
            </a:r>
          </a:p>
          <a:p>
            <a:endParaRPr lang="en-US" baseline="0" dirty="0" smtClean="0"/>
          </a:p>
          <a:p>
            <a:r>
              <a:rPr lang="en-US" baseline="0" dirty="0" smtClean="0"/>
              <a:t>Worked for me – I went to PhD Program in Health Services Research that was heavy in organizational and economic theory.</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69528B15-D539-4CE7-81A1-432B913DFC0B}" type="slidenum">
              <a:rPr lang="en-US" smtClean="0"/>
              <a:pPr/>
              <a:t>9</a:t>
            </a:fld>
            <a:endParaRPr lang="en-US" dirty="0"/>
          </a:p>
        </p:txBody>
      </p:sp>
    </p:spTree>
    <p:extLst>
      <p:ext uri="{BB962C8B-B14F-4D97-AF65-F5344CB8AC3E}">
        <p14:creationId xmlns:p14="http://schemas.microsoft.com/office/powerpoint/2010/main" val="3769372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6" name="Text Placeholder 5"/>
          <p:cNvSpPr>
            <a:spLocks noGrp="1"/>
          </p:cNvSpPr>
          <p:nvPr>
            <p:ph type="body" idx="10"/>
          </p:nvPr>
        </p:nvSpPr>
        <p:spPr>
          <a:xfrm>
            <a:off x="0" y="1693545"/>
            <a:ext cx="9144000" cy="1219200"/>
          </a:xfrm>
          <a:prstGeom prst="rect">
            <a:avLst/>
          </a:prstGeom>
          <a:noFill/>
          <a:ln w="0" cmpd="sng">
            <a:noFill/>
            <a:prstDash val="solid"/>
          </a:ln>
        </p:spPr>
        <p:txBody>
          <a:bodyPr vert="horz" lIns="0" tIns="0" rIns="0" bIns="0" anchor="t">
            <a:normAutofit fontScale="75000"/>
          </a:bodyPr>
          <a:lstStyle/>
          <a:p>
            <a:pPr marL="0" marR="0" indent="0" algn="ctr">
              <a:lnSpc>
                <a:spcPts val="3900"/>
              </a:lnSpc>
              <a:spcAft>
                <a:spcPts val="5470"/>
              </a:spcAft>
            </a:pPr>
            <a:r>
              <a:rPr lang="en-US" sz="3350" b="1" spc="165">
                <a:solidFill>
                  <a:srgbClr val="050505"/>
                </a:solidFill>
                <a:latin typeface="Verdana" panose="02020603050405020304" pitchFamily="2"/>
              </a:rPr>
              <a:t>Translating Evidence to Practice </a:t>
            </a:r>
          </a:p>
        </p:txBody>
      </p:sp>
      <p:sp>
        <p:nvSpPr>
          <p:cNvPr id="7" name="Text Placeholder 6"/>
          <p:cNvSpPr>
            <a:spLocks noGrp="1"/>
          </p:cNvSpPr>
          <p:nvPr>
            <p:ph type="body" idx="10"/>
          </p:nvPr>
        </p:nvSpPr>
        <p:spPr>
          <a:xfrm>
            <a:off x="0" y="2912745"/>
            <a:ext cx="9144000" cy="3756025"/>
          </a:xfrm>
          <a:prstGeom prst="rect">
            <a:avLst/>
          </a:prstGeom>
          <a:noFill/>
          <a:ln w="0" cmpd="sng">
            <a:noFill/>
            <a:prstDash val="solid"/>
          </a:ln>
        </p:spPr>
        <p:txBody>
          <a:bodyPr vert="horz" lIns="0" tIns="0" rIns="0" bIns="0" anchor="t">
            <a:normAutofit fontScale="95000"/>
          </a:bodyPr>
          <a:lstStyle/>
          <a:p>
            <a:pPr marL="0" marR="0" indent="0" algn="ctr">
              <a:lnSpc>
                <a:spcPts val="3900"/>
              </a:lnSpc>
              <a:spcAft>
                <a:spcPts val="0"/>
              </a:spcAft>
            </a:pPr>
            <a:r>
              <a:rPr lang="en-US" sz="3350" b="1" spc="220">
                <a:solidFill>
                  <a:srgbClr val="050505"/>
                </a:solidFill>
                <a:latin typeface="Verdana" panose="02020603050405020304" pitchFamily="2"/>
              </a:rPr>
              <a:t>Module 9: Implementing Change </a:t>
            </a:r>
          </a:p>
          <a:p>
            <a:pPr marL="0" marR="0" indent="0" algn="ctr">
              <a:lnSpc>
                <a:spcPts val="4000"/>
              </a:lnSpc>
              <a:spcBef>
                <a:spcPts val="680"/>
              </a:spcBef>
              <a:spcAft>
                <a:spcPts val="0"/>
              </a:spcAft>
            </a:pPr>
            <a:r>
              <a:rPr lang="en-US" sz="3350" b="1" spc="170">
                <a:solidFill>
                  <a:srgbClr val="050505"/>
                </a:solidFill>
                <a:latin typeface="Verdana" panose="02020603050405020304" pitchFamily="2"/>
              </a:rPr>
              <a:t>and Design for Evaluation </a:t>
            </a:r>
          </a:p>
          <a:p>
            <a:pPr marL="0" marR="0" indent="0" algn="ctr">
              <a:lnSpc>
                <a:spcPts val="3000"/>
              </a:lnSpc>
              <a:spcBef>
                <a:spcPts val="4030"/>
              </a:spcBef>
              <a:spcAft>
                <a:spcPts val="0"/>
              </a:spcAft>
            </a:pPr>
            <a:r>
              <a:rPr lang="en-US" sz="2700" spc="-55">
                <a:solidFill>
                  <a:srgbClr val="888888"/>
                </a:solidFill>
                <a:latin typeface="Verdana" panose="02020603050405020304" pitchFamily="2"/>
              </a:rPr>
              <a:t>Kristin Seidl, PhD, RN </a:t>
            </a:r>
          </a:p>
          <a:p>
            <a:pPr marL="0" marR="0" indent="0" algn="ctr">
              <a:lnSpc>
                <a:spcPts val="1900"/>
              </a:lnSpc>
              <a:spcBef>
                <a:spcPts val="995"/>
              </a:spcBef>
              <a:spcAft>
                <a:spcPts val="10435"/>
              </a:spcAft>
            </a:pPr>
            <a:r>
              <a:rPr lang="en-US" sz="1650" spc="-40">
                <a:solidFill>
                  <a:srgbClr val="888888"/>
                </a:solidFill>
                <a:latin typeface="Verdana" panose="02020603050405020304" pitchFamily="2"/>
              </a:rPr>
              <a:t>November 4, 2015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87592"/>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457200" y="2030592"/>
            <a:ext cx="8229600" cy="409557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56166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494569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87592"/>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2030592"/>
            <a:ext cx="8229600" cy="40955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07557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4161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solidFill>
                  <a:prstClr val="black">
                    <a:tint val="75000"/>
                  </a:prstClr>
                </a:solidFill>
              </a:defRPr>
            </a:lvl1pPr>
          </a:lstStyle>
          <a:p>
            <a:pPr>
              <a:defRPr/>
            </a:pPr>
            <a:fld id="{C4026B7A-46C2-4D41-B7D0-EF406D2DC40F}" type="datetimeFigureOut">
              <a:rPr lang="en-US"/>
              <a:pPr>
                <a:defRPr/>
              </a:pPr>
              <a:t>2/25/2020</a:t>
            </a:fld>
            <a:endParaRPr lang="en-US" dirty="0"/>
          </a:p>
        </p:txBody>
      </p:sp>
      <p:sp>
        <p:nvSpPr>
          <p:cNvPr id="6" name="Footer Placeholder 5"/>
          <p:cNvSpPr>
            <a:spLocks noGrp="1"/>
          </p:cNvSpPr>
          <p:nvPr>
            <p:ph type="ftr" sz="quarter" idx="11"/>
          </p:nvPr>
        </p:nvSpPr>
        <p:spPr/>
        <p:txBody>
          <a:bodyPr/>
          <a:lstStyle>
            <a:lvl1pPr>
              <a:defRPr>
                <a:solidFill>
                  <a:prstClr val="black">
                    <a:tint val="75000"/>
                  </a:prstClr>
                </a:solidFill>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solidFill>
                  <a:prstClr val="black">
                    <a:tint val="75000"/>
                  </a:prstClr>
                </a:solidFill>
              </a:defRPr>
            </a:lvl1pPr>
          </a:lstStyle>
          <a:p>
            <a:pPr>
              <a:defRPr/>
            </a:pPr>
            <a:fld id="{C8CC24A1-0E69-4AA9-B09C-67EE75B2A060}" type="slidenum">
              <a:rPr lang="en-US"/>
              <a:pPr>
                <a:defRPr/>
              </a:pPr>
              <a:t>‹#›</a:t>
            </a:fld>
            <a:endParaRPr lang="en-US" dirty="0"/>
          </a:p>
        </p:txBody>
      </p:sp>
    </p:spTree>
    <p:extLst>
      <p:ext uri="{BB962C8B-B14F-4D97-AF65-F5344CB8AC3E}">
        <p14:creationId xmlns:p14="http://schemas.microsoft.com/office/powerpoint/2010/main" val="3922062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23_1_">
    <p:bg>
      <p:bgPr>
        <a:solidFill>
          <a:schemeClr val="bg1">
            <a:alpha val="0"/>
          </a:schemeClr>
        </a:solidFill>
        <a:effectLst/>
      </p:bgPr>
    </p:bg>
    <p:spTree>
      <p:nvGrpSpPr>
        <p:cNvPr id="1" name=""/>
        <p:cNvGrpSpPr/>
        <p:nvPr/>
      </p:nvGrpSpPr>
      <p:grpSpPr>
        <a:xfrm>
          <a:off x="0" y="0"/>
          <a:ext cx="0" cy="0"/>
          <a:chOff x="0" y="0"/>
          <a:chExt cx="0" cy="0"/>
        </a:xfrm>
      </p:grpSpPr>
      <p:sp>
        <p:nvSpPr>
          <p:cNvPr id="248" name="Text Placeholder 247"/>
          <p:cNvSpPr>
            <a:spLocks noGrp="1"/>
          </p:cNvSpPr>
          <p:nvPr>
            <p:ph type="body" idx="10"/>
          </p:nvPr>
        </p:nvSpPr>
        <p:spPr>
          <a:xfrm>
            <a:off x="0" y="255905"/>
            <a:ext cx="9144000" cy="6354445"/>
          </a:xfrm>
          <a:prstGeom prst="rect">
            <a:avLst/>
          </a:prstGeom>
          <a:solidFill>
            <a:srgbClr val="FFFFFF"/>
          </a:solidFill>
          <a:ln w="0" cmpd="sng">
            <a:noFill/>
            <a:prstDash val="solid"/>
          </a:ln>
        </p:spPr>
        <p:txBody>
          <a:bodyPr vert="horz" lIns="0" tIns="498475" rIns="0" bIns="0" anchor="t">
            <a:normAutofit fontScale="95000"/>
          </a:bodyPr>
          <a:lstStyle/>
          <a:p>
            <a:pPr marL="0" marR="0" indent="0" algn="ctr">
              <a:lnSpc>
                <a:spcPts val="4500"/>
              </a:lnSpc>
              <a:spcAft>
                <a:spcPts val="0"/>
              </a:spcAft>
            </a:pPr>
            <a:r>
              <a:rPr lang="en-US" sz="3750" b="1" spc="95">
                <a:solidFill>
                  <a:srgbClr val="000000"/>
                </a:solidFill>
                <a:latin typeface="Arial" panose="02020603050405020304" pitchFamily="2"/>
              </a:rPr>
              <a:t>Cost-effectiveness Analysis </a:t>
            </a:r>
          </a:p>
          <a:p>
            <a:pPr marL="640080" marR="0" indent="0" algn="l">
              <a:lnSpc>
                <a:spcPts val="2000"/>
              </a:lnSpc>
              <a:spcBef>
                <a:spcPts val="5605"/>
              </a:spcBef>
              <a:spcAft>
                <a:spcPts val="0"/>
              </a:spcAft>
            </a:pPr>
            <a:r>
              <a:rPr lang="en-US" sz="1800" b="1" spc="-5">
                <a:solidFill>
                  <a:srgbClr val="000000"/>
                </a:solidFill>
                <a:latin typeface="Arial" panose="02020603050405020304" pitchFamily="2"/>
              </a:rPr>
              <a:t>Cost-effectiveness ratio = </a:t>
            </a:r>
          </a:p>
          <a:p>
            <a:pPr marL="960120" marR="0" indent="0" algn="l">
              <a:lnSpc>
                <a:spcPts val="2000"/>
              </a:lnSpc>
              <a:spcBef>
                <a:spcPts val="2690"/>
              </a:spcBef>
              <a:spcAft>
                <a:spcPts val="0"/>
              </a:spcAft>
            </a:pPr>
            <a:r>
              <a:rPr lang="en-US" sz="1800" b="1" spc="0">
                <a:solidFill>
                  <a:srgbClr val="000000"/>
                </a:solidFill>
                <a:latin typeface="Arial" panose="02020603050405020304" pitchFamily="2"/>
              </a:rPr>
              <a:t>{ (all benefits) divided by { (all costs) </a:t>
            </a:r>
          </a:p>
          <a:p>
            <a:pPr marL="640080" marR="0" indent="0" algn="l">
              <a:lnSpc>
                <a:spcPts val="2000"/>
              </a:lnSpc>
              <a:spcBef>
                <a:spcPts val="5090"/>
              </a:spcBef>
              <a:spcAft>
                <a:spcPts val="0"/>
              </a:spcAft>
            </a:pPr>
            <a:r>
              <a:rPr lang="en-US" sz="1800" b="1" spc="-10">
                <a:solidFill>
                  <a:srgbClr val="000000"/>
                </a:solidFill>
                <a:latin typeface="Arial" panose="02020603050405020304" pitchFamily="2"/>
              </a:rPr>
              <a:t>Benefits: </a:t>
            </a:r>
          </a:p>
          <a:p>
            <a:pPr marL="640080" marR="0" indent="0" algn="l">
              <a:lnSpc>
                <a:spcPts val="2000"/>
              </a:lnSpc>
              <a:spcBef>
                <a:spcPts val="290"/>
              </a:spcBef>
              <a:spcAft>
                <a:spcPts val="19090"/>
              </a:spcAft>
            </a:pPr>
            <a:r>
              <a:rPr lang="en-US" sz="1800" b="1" spc="25">
                <a:solidFill>
                  <a:srgbClr val="000000"/>
                </a:solidFill>
                <a:latin typeface="Arial" panose="02020603050405020304" pitchFamily="2"/>
              </a:rPr>
              <a:t>Years </a:t>
            </a:r>
            <a:r>
              <a:rPr lang="en-US" sz="1800" spc="25">
                <a:solidFill>
                  <a:srgbClr val="000000"/>
                </a:solidFill>
                <a:latin typeface="Arial" panose="02020603050405020304" pitchFamily="2"/>
              </a:rPr>
              <a:t>of life </a:t>
            </a:r>
            <a:r>
              <a:rPr lang="en-US" sz="1800" b="1" spc="25">
                <a:solidFill>
                  <a:srgbClr val="000000"/>
                </a:solidFill>
                <a:latin typeface="Arial" panose="02020603050405020304" pitchFamily="2"/>
              </a:rPr>
              <a:t>(QALY), </a:t>
            </a:r>
            <a:r>
              <a:rPr lang="en-US" sz="1800" spc="25">
                <a:solidFill>
                  <a:srgbClr val="000000"/>
                </a:solidFill>
                <a:latin typeface="Arial" panose="02020603050405020304" pitchFamily="2"/>
              </a:rPr>
              <a:t>premature births adverted </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2.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93" r:id="rId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7"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defTabSz="457200">
              <a:defRPr/>
            </a:pPr>
            <a:fld id="{47470EDE-0C9F-46FB-A125-670021909BC0}" type="datetimeFigureOut">
              <a:rPr lang="en-US">
                <a:solidFill>
                  <a:prstClr val="black">
                    <a:tint val="75000"/>
                  </a:prstClr>
                </a:solidFill>
              </a:rPr>
              <a:pPr defTabSz="457200">
                <a:defRPr/>
              </a:pPr>
              <a:t>2/25/2020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defTabSz="457200">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defTabSz="457200">
              <a:defRPr/>
            </a:pPr>
            <a:fld id="{11988CA3-0E03-4494-9877-C79B5D5C50C7}" type="slidenum">
              <a:rPr lang="en-US">
                <a:solidFill>
                  <a:prstClr val="black">
                    <a:tint val="75000"/>
                  </a:prstClr>
                </a:solidFill>
              </a:rPr>
              <a:pPr defTabSz="457200">
                <a:defRPr/>
              </a:pPr>
              <a:t>‹#›</a:t>
            </a:fld>
            <a:endParaRPr lang="en-US" dirty="0">
              <a:solidFill>
                <a:prstClr val="black">
                  <a:tint val="75000"/>
                </a:prstClr>
              </a:solidFill>
            </a:endParaRPr>
          </a:p>
        </p:txBody>
      </p:sp>
    </p:spTree>
    <p:extLst>
      <p:ext uri="{BB962C8B-B14F-4D97-AF65-F5344CB8AC3E}">
        <p14:creationId xmlns:p14="http://schemas.microsoft.com/office/powerpoint/2010/main" val="380746483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9" r:id="rId4"/>
    <p:sldLayoutId id="2147483761" r:id="rId5"/>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nursesupport.org/"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 name="Image.jpg"/>
          <p:cNvPicPr/>
          <p:nvPr/>
        </p:nvPicPr>
        <p:blipFill>
          <a:blip r:embed="rId3" cstate="print"/>
          <a:stretch>
            <a:fillRect/>
          </a:stretch>
        </p:blipFill>
        <p:spPr>
          <a:xfrm>
            <a:off x="0" y="194945"/>
            <a:ext cx="9144000" cy="1143000"/>
          </a:xfrm>
          <a:prstGeom prst="rect">
            <a:avLst/>
          </a:prstGeom>
        </p:spPr>
      </p:pic>
      <p:sp>
        <p:nvSpPr>
          <p:cNvPr id="6" name="Text Placeholder 5"/>
          <p:cNvSpPr>
            <a:spLocks noGrp="1"/>
          </p:cNvSpPr>
          <p:nvPr>
            <p:ph type="body" idx="10"/>
          </p:nvPr>
        </p:nvSpPr>
        <p:spPr>
          <a:xfrm>
            <a:off x="0" y="1999615"/>
            <a:ext cx="9144000" cy="3419503"/>
          </a:xfrm>
          <a:prstGeom prst="rect">
            <a:avLst/>
          </a:prstGeom>
          <a:noFill/>
          <a:ln w="0" cmpd="sng">
            <a:noFill/>
            <a:prstDash val="solid"/>
          </a:ln>
        </p:spPr>
        <p:txBody>
          <a:bodyPr vert="horz" lIns="0" tIns="0" rIns="0" bIns="0" anchor="t">
            <a:normAutofit fontScale="97500"/>
          </a:bodyPr>
          <a:lstStyle/>
          <a:p>
            <a:pPr marL="0" marR="0" indent="0" algn="ctr"/>
            <a:r>
              <a:rPr lang="en-US" sz="6200" b="1" spc="165" dirty="0" smtClean="0">
                <a:solidFill>
                  <a:srgbClr val="050505"/>
                </a:solidFill>
                <a:latin typeface="Aharoni" panose="02010803020104030203" pitchFamily="2" charset="-79"/>
                <a:cs typeface="Aharoni" panose="02010803020104030203" pitchFamily="2" charset="-79"/>
              </a:rPr>
              <a:t>Welcome</a:t>
            </a:r>
          </a:p>
          <a:p>
            <a:pPr marL="0" marR="0" indent="0" algn="ctr"/>
            <a:endParaRPr lang="en-US" sz="2900" b="1" spc="165" dirty="0" smtClean="0">
              <a:solidFill>
                <a:srgbClr val="050505"/>
              </a:solidFill>
              <a:latin typeface="Aharoni" panose="02010803020104030203" pitchFamily="2" charset="-79"/>
              <a:cs typeface="Aharoni" panose="02010803020104030203" pitchFamily="2" charset="-79"/>
            </a:endParaRPr>
          </a:p>
          <a:p>
            <a:pPr marL="0" marR="0" indent="0" algn="ctr"/>
            <a:r>
              <a:rPr lang="en-US" sz="4100" b="1" spc="165" dirty="0" smtClean="0">
                <a:solidFill>
                  <a:srgbClr val="050505"/>
                </a:solidFill>
                <a:latin typeface="Arial" panose="020B0604020202020204" pitchFamily="34" charset="0"/>
                <a:cs typeface="Arial" panose="020B0604020202020204" pitchFamily="34" charset="0"/>
              </a:rPr>
              <a:t>Doctoral </a:t>
            </a:r>
            <a:r>
              <a:rPr lang="en-US" sz="4100" b="1" spc="165" smtClean="0">
                <a:solidFill>
                  <a:srgbClr val="050505"/>
                </a:solidFill>
                <a:latin typeface="Arial" panose="020B0604020202020204" pitchFamily="34" charset="0"/>
                <a:cs typeface="Arial" panose="020B0604020202020204" pitchFamily="34" charset="0"/>
              </a:rPr>
              <a:t>Education </a:t>
            </a:r>
          </a:p>
          <a:p>
            <a:pPr marL="0" marR="0" indent="0" algn="ctr"/>
            <a:r>
              <a:rPr lang="en-US" sz="4100" b="1" spc="165" smtClean="0">
                <a:solidFill>
                  <a:srgbClr val="050505"/>
                </a:solidFill>
                <a:latin typeface="Arial" panose="020B0604020202020204" pitchFamily="34" charset="0"/>
                <a:cs typeface="Arial" panose="020B0604020202020204" pitchFamily="34" charset="0"/>
              </a:rPr>
              <a:t>for </a:t>
            </a:r>
            <a:r>
              <a:rPr lang="en-US" sz="4100" b="1" spc="165" dirty="0" smtClean="0">
                <a:solidFill>
                  <a:srgbClr val="050505"/>
                </a:solidFill>
                <a:latin typeface="Arial" panose="020B0604020202020204" pitchFamily="34" charset="0"/>
                <a:cs typeface="Arial" panose="020B0604020202020204" pitchFamily="34" charset="0"/>
              </a:rPr>
              <a:t>Maryland Nurses</a:t>
            </a:r>
            <a:endParaRPr lang="en-US" sz="4100" b="1" spc="165" dirty="0">
              <a:solidFill>
                <a:srgbClr val="050505"/>
              </a:solidFill>
              <a:latin typeface="Arial" panose="020B0604020202020204" pitchFamily="34" charset="0"/>
              <a:cs typeface="Arial" panose="020B0604020202020204" pitchFamily="34" charset="0"/>
            </a:endParaRPr>
          </a:p>
        </p:txBody>
      </p:sp>
      <p:sp>
        <p:nvSpPr>
          <p:cNvPr id="7" name="Text Placeholder 6"/>
          <p:cNvSpPr>
            <a:spLocks noGrp="1"/>
          </p:cNvSpPr>
          <p:nvPr>
            <p:ph type="body" idx="10"/>
          </p:nvPr>
        </p:nvSpPr>
        <p:spPr>
          <a:xfrm>
            <a:off x="6626" y="5257800"/>
            <a:ext cx="9144000" cy="1066800"/>
          </a:xfrm>
          <a:prstGeom prst="rect">
            <a:avLst/>
          </a:prstGeom>
          <a:noFill/>
          <a:ln w="0" cmpd="sng">
            <a:noFill/>
            <a:prstDash val="solid"/>
          </a:ln>
        </p:spPr>
        <p:txBody>
          <a:bodyPr vert="horz" lIns="0" tIns="0" rIns="0" bIns="0" anchor="t">
            <a:normAutofit fontScale="95000"/>
          </a:bodyPr>
          <a:lstStyle/>
          <a:p>
            <a:pPr marL="0" marR="0" lvl="0" indent="0" algn="ctr" defTabSz="914400" eaLnBrk="1" fontAlgn="auto" latinLnBrk="0" hangingPunct="1">
              <a:lnSpc>
                <a:spcPts val="3900"/>
              </a:lnSpc>
              <a:spcBef>
                <a:spcPts val="0"/>
              </a:spcBef>
              <a:spcAft>
                <a:spcPts val="0"/>
              </a:spcAft>
              <a:buClrTx/>
              <a:buSzTx/>
              <a:buFontTx/>
              <a:buNone/>
              <a:tabLst/>
              <a:defRPr/>
            </a:pPr>
            <a:endParaRPr lang="en-US" sz="3400" b="1" spc="220" dirty="0">
              <a:solidFill>
                <a:srgbClr val="050505"/>
              </a:solidFill>
              <a:latin typeface="Aharoni" panose="02010803020104030203" pitchFamily="2" charset="-79"/>
              <a:cs typeface="Aharoni" panose="02010803020104030203" pitchFamily="2" charset="-79"/>
            </a:endParaRPr>
          </a:p>
          <a:p>
            <a:pPr marL="0" marR="0" lvl="0" indent="0" algn="ctr" defTabSz="914400" eaLnBrk="1" fontAlgn="auto" latinLnBrk="0" hangingPunct="1">
              <a:lnSpc>
                <a:spcPts val="3900"/>
              </a:lnSpc>
              <a:spcBef>
                <a:spcPts val="0"/>
              </a:spcBef>
              <a:spcAft>
                <a:spcPts val="0"/>
              </a:spcAft>
              <a:buClrTx/>
              <a:buSzTx/>
              <a:buFontTx/>
              <a:buNone/>
              <a:tabLst/>
              <a:defRPr/>
            </a:pPr>
            <a:r>
              <a:rPr kumimoji="0" lang="en-US" sz="3400" b="1" i="0" u="none" strike="noStrike" kern="0" cap="none" spc="170" normalizeH="0" baseline="0" noProof="0" dirty="0" smtClean="0">
                <a:ln>
                  <a:noFill/>
                </a:ln>
                <a:solidFill>
                  <a:srgbClr val="050505"/>
                </a:solidFill>
                <a:effectLst/>
                <a:uLnTx/>
                <a:uFillTx/>
                <a:latin typeface="Arial" panose="020B0604020202020204" pitchFamily="34" charset="0"/>
                <a:cs typeface="Arial" panose="020B0604020202020204" pitchFamily="34" charset="0"/>
              </a:rPr>
              <a:t>January 14, 2020</a:t>
            </a:r>
          </a:p>
        </p:txBody>
      </p:sp>
      <p:cxnSp>
        <p:nvCxnSpPr>
          <p:cNvPr id="8" name="Straight Connector 7"/>
          <p:cNvCxnSpPr/>
          <p:nvPr/>
        </p:nvCxnSpPr>
        <p:spPr>
          <a:xfrm>
            <a:off x="0" y="6681470"/>
            <a:ext cx="9144635" cy="0"/>
          </a:xfrm>
          <a:prstGeom prst="line">
            <a:avLst/>
          </a:prstGeom>
          <a:ln w="24130" cmpd="dbl">
            <a:solidFill>
              <a:srgbClr val="A6A6A5"/>
            </a:solidFill>
          </a:ln>
        </p:spPr>
      </p:cxnSp>
      <p:cxnSp>
        <p:nvCxnSpPr>
          <p:cNvPr id="9" name="Straight Connector 8"/>
          <p:cNvCxnSpPr/>
          <p:nvPr/>
        </p:nvCxnSpPr>
        <p:spPr>
          <a:xfrm>
            <a:off x="0" y="6702425"/>
            <a:ext cx="9144635" cy="0"/>
          </a:xfrm>
          <a:prstGeom prst="line">
            <a:avLst/>
          </a:prstGeom>
          <a:ln w="12065" cmpd="dbl">
            <a:solidFill>
              <a:srgbClr val="2F2400"/>
            </a:solidFill>
          </a:ln>
        </p:spPr>
      </p:cxnSp>
      <p:cxnSp>
        <p:nvCxnSpPr>
          <p:cNvPr id="10" name="Straight Connector 9"/>
          <p:cNvCxnSpPr/>
          <p:nvPr/>
        </p:nvCxnSpPr>
        <p:spPr>
          <a:xfrm>
            <a:off x="0" y="6714490"/>
            <a:ext cx="9144635" cy="0"/>
          </a:xfrm>
          <a:prstGeom prst="line">
            <a:avLst/>
          </a:prstGeom>
          <a:ln w="12065" cmpd="dbl">
            <a:solidFill>
              <a:srgbClr val="FFD90D"/>
            </a:solidFill>
          </a:ln>
        </p:spPr>
      </p:cxnSp>
      <p:cxnSp>
        <p:nvCxnSpPr>
          <p:cNvPr id="11" name="Straight Connector 10"/>
          <p:cNvCxnSpPr/>
          <p:nvPr/>
        </p:nvCxnSpPr>
        <p:spPr>
          <a:xfrm>
            <a:off x="0" y="6727190"/>
            <a:ext cx="9144635" cy="0"/>
          </a:xfrm>
          <a:prstGeom prst="line">
            <a:avLst/>
          </a:prstGeom>
          <a:ln w="12065" cmpd="dbl">
            <a:solidFill>
              <a:srgbClr val="FFC721"/>
            </a:solidFill>
          </a:ln>
        </p:spPr>
      </p:cxnSp>
      <p:cxnSp>
        <p:nvCxnSpPr>
          <p:cNvPr id="12" name="Straight Connector 11"/>
          <p:cNvCxnSpPr/>
          <p:nvPr/>
        </p:nvCxnSpPr>
        <p:spPr>
          <a:xfrm>
            <a:off x="0" y="6739255"/>
            <a:ext cx="9144635" cy="0"/>
          </a:xfrm>
          <a:prstGeom prst="line">
            <a:avLst/>
          </a:prstGeom>
          <a:ln w="12065" cmpd="dbl">
            <a:solidFill>
              <a:srgbClr val="D71C22"/>
            </a:solidFill>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4800"/>
            <a:ext cx="8229600" cy="914400"/>
          </a:xfrm>
        </p:spPr>
        <p:txBody>
          <a:bodyPr/>
          <a:lstStyle/>
          <a:p>
            <a:r>
              <a:rPr lang="en-US" sz="4000" b="1" dirty="0" smtClean="0"/>
              <a:t>Doctoral Program Overview</a:t>
            </a:r>
            <a:endParaRPr lang="en-US" sz="4000" b="1"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95399" y="1447800"/>
            <a:ext cx="6553200" cy="4306888"/>
          </a:xfrm>
        </p:spPr>
      </p:pic>
    </p:spTree>
    <p:extLst>
      <p:ext uri="{BB962C8B-B14F-4D97-AF65-F5344CB8AC3E}">
        <p14:creationId xmlns:p14="http://schemas.microsoft.com/office/powerpoint/2010/main" val="475588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Maryland Doctoral Programs in Education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37924884"/>
              </p:ext>
            </p:extLst>
          </p:nvPr>
        </p:nvGraphicFramePr>
        <p:xfrm>
          <a:off x="457200" y="1904999"/>
          <a:ext cx="8077201" cy="3882715"/>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3733801">
                  <a:extLst>
                    <a:ext uri="{9D8B030D-6E8A-4147-A177-3AD203B41FA5}">
                      <a16:colId xmlns:a16="http://schemas.microsoft.com/office/drawing/2014/main" val="20003"/>
                    </a:ext>
                  </a:extLst>
                </a:gridCol>
              </a:tblGrid>
              <a:tr h="599620">
                <a:tc>
                  <a:txBody>
                    <a:bodyPr/>
                    <a:lstStyle/>
                    <a:p>
                      <a:r>
                        <a:rPr lang="en-US" dirty="0" smtClean="0"/>
                        <a:t>School</a:t>
                      </a:r>
                      <a:endParaRPr lang="en-US" dirty="0"/>
                    </a:p>
                  </a:txBody>
                  <a:tcPr/>
                </a:tc>
                <a:tc>
                  <a:txBody>
                    <a:bodyPr/>
                    <a:lstStyle/>
                    <a:p>
                      <a:r>
                        <a:rPr lang="en-US" dirty="0" smtClean="0"/>
                        <a:t>Degree</a:t>
                      </a:r>
                      <a:endParaRPr lang="en-US" dirty="0"/>
                    </a:p>
                  </a:txBody>
                  <a:tcPr/>
                </a:tc>
                <a:tc>
                  <a:txBody>
                    <a:bodyPr/>
                    <a:lstStyle/>
                    <a:p>
                      <a:r>
                        <a:rPr lang="en-US" dirty="0" smtClean="0"/>
                        <a:t>Format</a:t>
                      </a:r>
                      <a:endParaRPr lang="en-US" dirty="0"/>
                    </a:p>
                  </a:txBody>
                  <a:tcPr/>
                </a:tc>
                <a:tc>
                  <a:txBody>
                    <a:bodyPr/>
                    <a:lstStyle/>
                    <a:p>
                      <a:r>
                        <a:rPr lang="en-US" dirty="0" smtClean="0"/>
                        <a:t>Focus areas</a:t>
                      </a:r>
                      <a:endParaRPr lang="en-US" dirty="0"/>
                    </a:p>
                  </a:txBody>
                  <a:tcPr/>
                </a:tc>
                <a:extLst>
                  <a:ext uri="{0D108BD9-81ED-4DB2-BD59-A6C34878D82A}">
                    <a16:rowId xmlns:a16="http://schemas.microsoft.com/office/drawing/2014/main" val="10000"/>
                  </a:ext>
                </a:extLst>
              </a:tr>
              <a:tr h="656619">
                <a:tc>
                  <a:txBody>
                    <a:bodyPr/>
                    <a:lstStyle/>
                    <a:p>
                      <a:r>
                        <a:rPr lang="en-US" dirty="0" smtClean="0"/>
                        <a:t>Frostburg</a:t>
                      </a:r>
                    </a:p>
                    <a:p>
                      <a:r>
                        <a:rPr lang="en-US" dirty="0" smtClean="0"/>
                        <a:t>(also Hagerstown)</a:t>
                      </a:r>
                      <a:endParaRPr lang="en-US" dirty="0"/>
                    </a:p>
                  </a:txBody>
                  <a:tcPr/>
                </a:tc>
                <a:tc>
                  <a:txBody>
                    <a:bodyPr/>
                    <a:lstStyle/>
                    <a:p>
                      <a:r>
                        <a:rPr lang="en-US" dirty="0" smtClean="0"/>
                        <a:t>EdD</a:t>
                      </a:r>
                    </a:p>
                  </a:txBody>
                  <a:tcPr/>
                </a:tc>
                <a:tc>
                  <a:txBody>
                    <a:bodyPr/>
                    <a:lstStyle/>
                    <a:p>
                      <a:r>
                        <a:rPr lang="en-US" dirty="0" smtClean="0"/>
                        <a:t>F2F</a:t>
                      </a:r>
                      <a:endParaRPr lang="en-US" dirty="0"/>
                    </a:p>
                  </a:txBody>
                  <a:tcPr/>
                </a:tc>
                <a:tc>
                  <a:txBody>
                    <a:bodyPr/>
                    <a:lstStyle/>
                    <a:p>
                      <a:r>
                        <a:rPr lang="en-US" dirty="0" smtClean="0"/>
                        <a:t>Leadership, Curriculum/instruction, Instructional technology</a:t>
                      </a:r>
                      <a:endParaRPr lang="en-US" dirty="0"/>
                    </a:p>
                  </a:txBody>
                  <a:tcPr/>
                </a:tc>
                <a:extLst>
                  <a:ext uri="{0D108BD9-81ED-4DB2-BD59-A6C34878D82A}">
                    <a16:rowId xmlns:a16="http://schemas.microsoft.com/office/drawing/2014/main" val="10003"/>
                  </a:ext>
                </a:extLst>
              </a:tr>
              <a:tr h="656619">
                <a:tc>
                  <a:txBody>
                    <a:bodyPr/>
                    <a:lstStyle/>
                    <a:p>
                      <a:r>
                        <a:rPr lang="en-US" dirty="0" smtClean="0"/>
                        <a:t>Johns Hopkins</a:t>
                      </a:r>
                      <a:endParaRPr lang="en-US" dirty="0"/>
                    </a:p>
                  </a:txBody>
                  <a:tcPr/>
                </a:tc>
                <a:tc>
                  <a:txBody>
                    <a:bodyPr/>
                    <a:lstStyle/>
                    <a:p>
                      <a:r>
                        <a:rPr lang="en-US" dirty="0" smtClean="0"/>
                        <a:t>EdD</a:t>
                      </a:r>
                    </a:p>
                    <a:p>
                      <a:r>
                        <a:rPr lang="en-US" baseline="0" dirty="0" smtClean="0"/>
                        <a:t>PhD</a:t>
                      </a:r>
                      <a:endParaRPr lang="en-US" dirty="0" smtClean="0"/>
                    </a:p>
                  </a:txBody>
                  <a:tcPr/>
                </a:tc>
                <a:tc>
                  <a:txBody>
                    <a:bodyPr/>
                    <a:lstStyle/>
                    <a:p>
                      <a:r>
                        <a:rPr lang="en-US" dirty="0" smtClean="0"/>
                        <a:t>Online, PT</a:t>
                      </a:r>
                    </a:p>
                    <a:p>
                      <a:r>
                        <a:rPr lang="en-US" dirty="0" smtClean="0"/>
                        <a:t>F2F, FT </a:t>
                      </a:r>
                      <a:endParaRPr lang="en-US" dirty="0"/>
                    </a:p>
                  </a:txBody>
                  <a:tcPr/>
                </a:tc>
                <a:tc>
                  <a:txBody>
                    <a:bodyPr/>
                    <a:lstStyle/>
                    <a:p>
                      <a:r>
                        <a:rPr lang="en-US" dirty="0" smtClean="0"/>
                        <a:t>Educational</a:t>
                      </a:r>
                      <a:r>
                        <a:rPr lang="en-US" baseline="0" dirty="0" smtClean="0"/>
                        <a:t> leadership, EB methods</a:t>
                      </a:r>
                      <a:endParaRPr lang="en-US" dirty="0"/>
                    </a:p>
                  </a:txBody>
                  <a:tcPr/>
                </a:tc>
                <a:extLst>
                  <a:ext uri="{0D108BD9-81ED-4DB2-BD59-A6C34878D82A}">
                    <a16:rowId xmlns:a16="http://schemas.microsoft.com/office/drawing/2014/main" val="10001"/>
                  </a:ext>
                </a:extLst>
              </a:tr>
              <a:tr h="656619">
                <a:tc>
                  <a:txBody>
                    <a:bodyPr/>
                    <a:lstStyle/>
                    <a:p>
                      <a:r>
                        <a:rPr lang="en-US" dirty="0" smtClean="0"/>
                        <a:t>Morgan</a:t>
                      </a:r>
                      <a:endParaRPr lang="en-US" dirty="0"/>
                    </a:p>
                  </a:txBody>
                  <a:tcPr/>
                </a:tc>
                <a:tc>
                  <a:txBody>
                    <a:bodyPr/>
                    <a:lstStyle/>
                    <a:p>
                      <a:r>
                        <a:rPr lang="en-US" dirty="0" smtClean="0"/>
                        <a:t>EdD</a:t>
                      </a:r>
                    </a:p>
                    <a:p>
                      <a:r>
                        <a:rPr lang="en-US" dirty="0" smtClean="0"/>
                        <a:t>PhD</a:t>
                      </a:r>
                      <a:endParaRPr lang="en-US" dirty="0"/>
                    </a:p>
                  </a:txBody>
                  <a:tcPr/>
                </a:tc>
                <a:tc>
                  <a:txBody>
                    <a:bodyPr/>
                    <a:lstStyle/>
                    <a:p>
                      <a:r>
                        <a:rPr lang="en-US" dirty="0" smtClean="0"/>
                        <a:t>Online</a:t>
                      </a:r>
                    </a:p>
                    <a:p>
                      <a:r>
                        <a:rPr lang="en-US" dirty="0" smtClean="0"/>
                        <a:t>PT/FT</a:t>
                      </a:r>
                      <a:endParaRPr lang="en-US" dirty="0"/>
                    </a:p>
                  </a:txBody>
                  <a:tcPr/>
                </a:tc>
                <a:tc>
                  <a:txBody>
                    <a:bodyPr/>
                    <a:lstStyle/>
                    <a:p>
                      <a:r>
                        <a:rPr lang="en-US" dirty="0" smtClean="0"/>
                        <a:t>Community college leadership</a:t>
                      </a:r>
                    </a:p>
                    <a:p>
                      <a:r>
                        <a:rPr lang="en-US" dirty="0" smtClean="0"/>
                        <a:t>Urban</a:t>
                      </a:r>
                      <a:r>
                        <a:rPr lang="en-US" baseline="0" dirty="0" smtClean="0"/>
                        <a:t> educational leadership</a:t>
                      </a:r>
                      <a:endParaRPr lang="en-US" dirty="0"/>
                    </a:p>
                  </a:txBody>
                  <a:tcPr/>
                </a:tc>
                <a:extLst>
                  <a:ext uri="{0D108BD9-81ED-4DB2-BD59-A6C34878D82A}">
                    <a16:rowId xmlns:a16="http://schemas.microsoft.com/office/drawing/2014/main" val="10004"/>
                  </a:ext>
                </a:extLst>
              </a:tr>
              <a:tr h="656619">
                <a:tc>
                  <a:txBody>
                    <a:bodyPr/>
                    <a:lstStyle/>
                    <a:p>
                      <a:r>
                        <a:rPr lang="en-US" dirty="0" smtClean="0"/>
                        <a:t>Towson</a:t>
                      </a:r>
                      <a:endParaRPr lang="en-US" dirty="0"/>
                    </a:p>
                  </a:txBody>
                  <a:tcPr/>
                </a:tc>
                <a:tc>
                  <a:txBody>
                    <a:bodyPr/>
                    <a:lstStyle/>
                    <a:p>
                      <a:r>
                        <a:rPr lang="en-US" dirty="0" smtClean="0"/>
                        <a:t>EdD</a:t>
                      </a:r>
                      <a:endParaRPr lang="en-US" dirty="0"/>
                    </a:p>
                  </a:txBody>
                  <a:tcPr/>
                </a:tc>
                <a:tc>
                  <a:txBody>
                    <a:bodyPr/>
                    <a:lstStyle/>
                    <a:p>
                      <a:r>
                        <a:rPr lang="en-US" dirty="0" smtClean="0"/>
                        <a:t>F2F,</a:t>
                      </a:r>
                      <a:r>
                        <a:rPr lang="en-US" baseline="0" dirty="0" smtClean="0"/>
                        <a:t> hybrid, online</a:t>
                      </a:r>
                      <a:endParaRPr lang="en-US" dirty="0"/>
                    </a:p>
                  </a:txBody>
                  <a:tcPr/>
                </a:tc>
                <a:tc>
                  <a:txBody>
                    <a:bodyPr/>
                    <a:lstStyle/>
                    <a:p>
                      <a:r>
                        <a:rPr lang="en-US" dirty="0" smtClean="0"/>
                        <a:t>Instructional technology</a:t>
                      </a:r>
                      <a:endParaRPr lang="en-US" dirty="0"/>
                    </a:p>
                  </a:txBody>
                  <a:tcPr/>
                </a:tc>
                <a:extLst>
                  <a:ext uri="{0D108BD9-81ED-4DB2-BD59-A6C34878D82A}">
                    <a16:rowId xmlns:a16="http://schemas.microsoft.com/office/drawing/2014/main" val="10005"/>
                  </a:ext>
                </a:extLst>
              </a:tr>
              <a:tr h="656619">
                <a:tc>
                  <a:txBody>
                    <a:bodyPr/>
                    <a:lstStyle/>
                    <a:p>
                      <a:r>
                        <a:rPr lang="en-US" dirty="0" smtClean="0"/>
                        <a:t>Salisbury</a:t>
                      </a:r>
                      <a:endParaRPr lang="en-US" dirty="0"/>
                    </a:p>
                  </a:txBody>
                  <a:tcPr/>
                </a:tc>
                <a:tc>
                  <a:txBody>
                    <a:bodyPr/>
                    <a:lstStyle/>
                    <a:p>
                      <a:r>
                        <a:rPr lang="en-US" dirty="0" smtClean="0"/>
                        <a:t>EdD</a:t>
                      </a:r>
                      <a:endParaRPr lang="en-US" dirty="0"/>
                    </a:p>
                  </a:txBody>
                  <a:tcPr/>
                </a:tc>
                <a:tc>
                  <a:txBody>
                    <a:bodyPr/>
                    <a:lstStyle/>
                    <a:p>
                      <a:r>
                        <a:rPr lang="en-US" dirty="0" smtClean="0"/>
                        <a:t>Online, hybrid</a:t>
                      </a:r>
                      <a:endParaRPr lang="en-US" dirty="0"/>
                    </a:p>
                  </a:txBody>
                  <a:tcPr/>
                </a:tc>
                <a:tc>
                  <a:txBody>
                    <a:bodyPr/>
                    <a:lstStyle/>
                    <a:p>
                      <a:r>
                        <a:rPr lang="en-US" dirty="0" smtClean="0"/>
                        <a:t>Contemporary</a:t>
                      </a:r>
                      <a:r>
                        <a:rPr lang="en-US" baseline="0" dirty="0" smtClean="0"/>
                        <a:t> curriculum theory and instruction</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38799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Maryland Doctoral Programs in Education - cont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13851452"/>
              </p:ext>
            </p:extLst>
          </p:nvPr>
        </p:nvGraphicFramePr>
        <p:xfrm>
          <a:off x="457200" y="1752604"/>
          <a:ext cx="8077201" cy="3366355"/>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3733801">
                  <a:extLst>
                    <a:ext uri="{9D8B030D-6E8A-4147-A177-3AD203B41FA5}">
                      <a16:colId xmlns:a16="http://schemas.microsoft.com/office/drawing/2014/main" val="20003"/>
                    </a:ext>
                  </a:extLst>
                </a:gridCol>
              </a:tblGrid>
              <a:tr h="623155">
                <a:tc>
                  <a:txBody>
                    <a:bodyPr/>
                    <a:lstStyle/>
                    <a:p>
                      <a:r>
                        <a:rPr lang="en-US" dirty="0" smtClean="0"/>
                        <a:t>School</a:t>
                      </a:r>
                      <a:endParaRPr lang="en-US" dirty="0"/>
                    </a:p>
                  </a:txBody>
                  <a:tcPr/>
                </a:tc>
                <a:tc>
                  <a:txBody>
                    <a:bodyPr/>
                    <a:lstStyle/>
                    <a:p>
                      <a:r>
                        <a:rPr lang="en-US" dirty="0" smtClean="0"/>
                        <a:t>Degree</a:t>
                      </a:r>
                      <a:endParaRPr lang="en-US" dirty="0"/>
                    </a:p>
                  </a:txBody>
                  <a:tcPr/>
                </a:tc>
                <a:tc>
                  <a:txBody>
                    <a:bodyPr/>
                    <a:lstStyle/>
                    <a:p>
                      <a:r>
                        <a:rPr lang="en-US" dirty="0" smtClean="0"/>
                        <a:t>Format</a:t>
                      </a:r>
                      <a:endParaRPr lang="en-US" dirty="0"/>
                    </a:p>
                  </a:txBody>
                  <a:tcPr/>
                </a:tc>
                <a:tc>
                  <a:txBody>
                    <a:bodyPr/>
                    <a:lstStyle/>
                    <a:p>
                      <a:r>
                        <a:rPr lang="en-US" dirty="0" smtClean="0"/>
                        <a:t>Focus</a:t>
                      </a:r>
                      <a:r>
                        <a:rPr lang="en-US" baseline="0" dirty="0" smtClean="0"/>
                        <a:t> areas</a:t>
                      </a:r>
                      <a:endParaRPr lang="en-US" dirty="0"/>
                    </a:p>
                  </a:txBody>
                  <a:tcPr/>
                </a:tc>
                <a:extLst>
                  <a:ext uri="{0D108BD9-81ED-4DB2-BD59-A6C34878D82A}">
                    <a16:rowId xmlns:a16="http://schemas.microsoft.com/office/drawing/2014/main" val="10000"/>
                  </a:ext>
                </a:extLst>
              </a:tr>
              <a:tr h="623155">
                <a:tc>
                  <a:txBody>
                    <a:bodyPr/>
                    <a:lstStyle/>
                    <a:p>
                      <a:r>
                        <a:rPr lang="en-US" dirty="0" smtClean="0"/>
                        <a:t>UMD</a:t>
                      </a:r>
                      <a:r>
                        <a:rPr lang="en-US" baseline="0" dirty="0" smtClean="0"/>
                        <a:t>-College Park</a:t>
                      </a:r>
                    </a:p>
                    <a:p>
                      <a:r>
                        <a:rPr lang="en-US" baseline="0" dirty="0" smtClean="0"/>
                        <a:t>College of Education</a:t>
                      </a:r>
                      <a:endParaRPr lang="en-US" dirty="0"/>
                    </a:p>
                  </a:txBody>
                  <a:tcPr/>
                </a:tc>
                <a:tc>
                  <a:txBody>
                    <a:bodyPr/>
                    <a:lstStyle/>
                    <a:p>
                      <a:r>
                        <a:rPr lang="en-US" dirty="0" smtClean="0"/>
                        <a:t>PhD</a:t>
                      </a:r>
                    </a:p>
                    <a:p>
                      <a:endParaRPr lang="en-US" dirty="0"/>
                    </a:p>
                  </a:txBody>
                  <a:tcPr/>
                </a:tc>
                <a:tc>
                  <a:txBody>
                    <a:bodyPr/>
                    <a:lstStyle/>
                    <a:p>
                      <a:r>
                        <a:rPr lang="en-US" dirty="0" smtClean="0"/>
                        <a:t>Varied – some FT,</a:t>
                      </a:r>
                      <a:r>
                        <a:rPr lang="en-US" baseline="0" dirty="0" smtClean="0"/>
                        <a:t> F2F</a:t>
                      </a:r>
                      <a:endParaRPr lang="en-US" dirty="0"/>
                    </a:p>
                  </a:txBody>
                  <a:tcPr/>
                </a:tc>
                <a:tc>
                  <a:txBody>
                    <a:bodyPr/>
                    <a:lstStyle/>
                    <a:p>
                      <a:r>
                        <a:rPr lang="en-US" dirty="0" smtClean="0"/>
                        <a:t>Educational</a:t>
                      </a:r>
                      <a:r>
                        <a:rPr lang="en-US" baseline="0" dirty="0" smtClean="0"/>
                        <a:t> policy &amp; leadership</a:t>
                      </a:r>
                    </a:p>
                    <a:p>
                      <a:r>
                        <a:rPr lang="en-US" dirty="0" smtClean="0"/>
                        <a:t>Higher</a:t>
                      </a:r>
                      <a:r>
                        <a:rPr lang="en-US" baseline="0" dirty="0" smtClean="0"/>
                        <a:t> education</a:t>
                      </a:r>
                    </a:p>
                    <a:p>
                      <a:r>
                        <a:rPr lang="en-US" baseline="0" dirty="0" smtClean="0"/>
                        <a:t>Measurement, statistics, &amp; evaluation</a:t>
                      </a:r>
                    </a:p>
                    <a:p>
                      <a:r>
                        <a:rPr lang="en-US" baseline="0" dirty="0" smtClean="0"/>
                        <a:t>Minority &amp; urban education</a:t>
                      </a:r>
                    </a:p>
                    <a:p>
                      <a:r>
                        <a:rPr lang="en-US" baseline="0" dirty="0" smtClean="0"/>
                        <a:t>Technology, learning, &amp; leadership</a:t>
                      </a:r>
                      <a:endParaRPr lang="en-US" dirty="0"/>
                    </a:p>
                  </a:txBody>
                  <a:tcPr/>
                </a:tc>
                <a:extLst>
                  <a:ext uri="{0D108BD9-81ED-4DB2-BD59-A6C34878D82A}">
                    <a16:rowId xmlns:a16="http://schemas.microsoft.com/office/drawing/2014/main" val="10003"/>
                  </a:ext>
                </a:extLst>
              </a:tr>
              <a:tr h="623155">
                <a:tc>
                  <a:txBody>
                    <a:bodyPr/>
                    <a:lstStyle/>
                    <a:p>
                      <a:r>
                        <a:rPr lang="en-US" dirty="0" smtClean="0"/>
                        <a:t>UMD – Eastern Shore</a:t>
                      </a:r>
                      <a:endParaRPr lang="en-US" dirty="0"/>
                    </a:p>
                  </a:txBody>
                  <a:tcPr/>
                </a:tc>
                <a:tc>
                  <a:txBody>
                    <a:bodyPr/>
                    <a:lstStyle/>
                    <a:p>
                      <a:r>
                        <a:rPr lang="en-US" dirty="0" smtClean="0"/>
                        <a:t>EdD</a:t>
                      </a:r>
                      <a:endParaRPr lang="en-US" dirty="0"/>
                    </a:p>
                  </a:txBody>
                  <a:tcPr/>
                </a:tc>
                <a:tc>
                  <a:txBody>
                    <a:bodyPr/>
                    <a:lstStyle/>
                    <a:p>
                      <a:r>
                        <a:rPr lang="en-US" dirty="0" smtClean="0"/>
                        <a:t>Cohort, weekend</a:t>
                      </a:r>
                      <a:endParaRPr lang="en-US" dirty="0"/>
                    </a:p>
                  </a:txBody>
                  <a:tcPr/>
                </a:tc>
                <a:tc>
                  <a:txBody>
                    <a:bodyPr/>
                    <a:lstStyle/>
                    <a:p>
                      <a:r>
                        <a:rPr lang="en-US" dirty="0" smtClean="0"/>
                        <a:t>Educational</a:t>
                      </a:r>
                      <a:r>
                        <a:rPr lang="en-US" baseline="0" dirty="0" smtClean="0"/>
                        <a:t> leadership</a:t>
                      </a:r>
                      <a:endParaRPr lang="en-US" dirty="0"/>
                    </a:p>
                  </a:txBody>
                  <a:tcPr/>
                </a:tc>
                <a:extLst>
                  <a:ext uri="{0D108BD9-81ED-4DB2-BD59-A6C34878D82A}">
                    <a16:rowId xmlns:a16="http://schemas.microsoft.com/office/drawing/2014/main" val="10005"/>
                  </a:ext>
                </a:extLst>
              </a:tr>
              <a:tr h="623155">
                <a:tc>
                  <a:txBody>
                    <a:bodyPr/>
                    <a:lstStyle/>
                    <a:p>
                      <a:r>
                        <a:rPr lang="en-US" dirty="0" smtClean="0"/>
                        <a:t>UMD- Baltimore</a:t>
                      </a:r>
                      <a:endParaRPr lang="en-US" dirty="0"/>
                    </a:p>
                  </a:txBody>
                  <a:tcPr/>
                </a:tc>
                <a:tc>
                  <a:txBody>
                    <a:bodyPr/>
                    <a:lstStyle/>
                    <a:p>
                      <a:r>
                        <a:rPr lang="en-US" dirty="0" smtClean="0"/>
                        <a:t>PhD</a:t>
                      </a:r>
                      <a:endParaRPr lang="en-US" dirty="0"/>
                    </a:p>
                  </a:txBody>
                  <a:tcPr/>
                </a:tc>
                <a:tc>
                  <a:txBody>
                    <a:bodyPr/>
                    <a:lstStyle/>
                    <a:p>
                      <a:r>
                        <a:rPr lang="en-US" dirty="0" smtClean="0"/>
                        <a:t>Hybrid</a:t>
                      </a:r>
                      <a:endParaRPr lang="en-US" dirty="0"/>
                    </a:p>
                  </a:txBody>
                  <a:tcPr/>
                </a:tc>
                <a:tc>
                  <a:txBody>
                    <a:bodyPr/>
                    <a:lstStyle/>
                    <a:p>
                      <a:r>
                        <a:rPr lang="en-US" dirty="0" smtClean="0"/>
                        <a:t>Health</a:t>
                      </a:r>
                      <a:r>
                        <a:rPr lang="en-US" baseline="0" dirty="0" smtClean="0"/>
                        <a:t> professions education – UNDER DEVELOPMENT</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6336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smtClean="0"/>
              <a:t>Maryland Doctoral Programs in Public Health/Health Services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49969283"/>
              </p:ext>
            </p:extLst>
          </p:nvPr>
        </p:nvGraphicFramePr>
        <p:xfrm>
          <a:off x="457200" y="1524001"/>
          <a:ext cx="8229601" cy="4995432"/>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150189">
                  <a:extLst>
                    <a:ext uri="{9D8B030D-6E8A-4147-A177-3AD203B41FA5}">
                      <a16:colId xmlns:a16="http://schemas.microsoft.com/office/drawing/2014/main" val="20002"/>
                    </a:ext>
                  </a:extLst>
                </a:gridCol>
                <a:gridCol w="3726612">
                  <a:extLst>
                    <a:ext uri="{9D8B030D-6E8A-4147-A177-3AD203B41FA5}">
                      <a16:colId xmlns:a16="http://schemas.microsoft.com/office/drawing/2014/main" val="20003"/>
                    </a:ext>
                  </a:extLst>
                </a:gridCol>
              </a:tblGrid>
              <a:tr h="606312">
                <a:tc>
                  <a:txBody>
                    <a:bodyPr/>
                    <a:lstStyle/>
                    <a:p>
                      <a:r>
                        <a:rPr lang="en-US" dirty="0" smtClean="0"/>
                        <a:t>School</a:t>
                      </a:r>
                      <a:endParaRPr lang="en-US" dirty="0"/>
                    </a:p>
                  </a:txBody>
                  <a:tcPr/>
                </a:tc>
                <a:tc>
                  <a:txBody>
                    <a:bodyPr/>
                    <a:lstStyle/>
                    <a:p>
                      <a:r>
                        <a:rPr lang="en-US" dirty="0" smtClean="0"/>
                        <a:t>Degree</a:t>
                      </a:r>
                      <a:endParaRPr lang="en-US" dirty="0"/>
                    </a:p>
                  </a:txBody>
                  <a:tcPr/>
                </a:tc>
                <a:tc>
                  <a:txBody>
                    <a:bodyPr/>
                    <a:lstStyle/>
                    <a:p>
                      <a:r>
                        <a:rPr lang="en-US" dirty="0" smtClean="0"/>
                        <a:t>Format</a:t>
                      </a:r>
                      <a:endParaRPr lang="en-US" dirty="0"/>
                    </a:p>
                  </a:txBody>
                  <a:tcPr/>
                </a:tc>
                <a:tc>
                  <a:txBody>
                    <a:bodyPr/>
                    <a:lstStyle/>
                    <a:p>
                      <a:r>
                        <a:rPr lang="en-US" dirty="0" smtClean="0"/>
                        <a:t>Focus Areas</a:t>
                      </a:r>
                      <a:endParaRPr lang="en-US" dirty="0"/>
                    </a:p>
                  </a:txBody>
                  <a:tcPr/>
                </a:tc>
                <a:extLst>
                  <a:ext uri="{0D108BD9-81ED-4DB2-BD59-A6C34878D82A}">
                    <a16:rowId xmlns:a16="http://schemas.microsoft.com/office/drawing/2014/main" val="10000"/>
                  </a:ext>
                </a:extLst>
              </a:tr>
              <a:tr h="889685">
                <a:tc>
                  <a:txBody>
                    <a:bodyPr/>
                    <a:lstStyle/>
                    <a:p>
                      <a:r>
                        <a:rPr lang="en-US" dirty="0" smtClean="0"/>
                        <a:t>Johns Hopkins, School of Public Health </a:t>
                      </a:r>
                      <a:endParaRPr lang="en-US" dirty="0"/>
                    </a:p>
                  </a:txBody>
                  <a:tcPr/>
                </a:tc>
                <a:tc>
                  <a:txBody>
                    <a:bodyPr/>
                    <a:lstStyle/>
                    <a:p>
                      <a:r>
                        <a:rPr lang="en-US" dirty="0" smtClean="0"/>
                        <a:t>PhD</a:t>
                      </a:r>
                    </a:p>
                    <a:p>
                      <a:r>
                        <a:rPr lang="en-US" dirty="0" smtClean="0"/>
                        <a:t>ScD</a:t>
                      </a:r>
                    </a:p>
                    <a:p>
                      <a:r>
                        <a:rPr lang="en-US" dirty="0" smtClean="0"/>
                        <a:t>DrPH</a:t>
                      </a:r>
                      <a:endParaRPr lang="en-US" dirty="0"/>
                    </a:p>
                  </a:txBody>
                  <a:tcPr/>
                </a:tc>
                <a:tc>
                  <a:txBody>
                    <a:bodyPr/>
                    <a:lstStyle/>
                    <a:p>
                      <a:r>
                        <a:rPr lang="en-US" dirty="0" smtClean="0"/>
                        <a:t>F2F, some online</a:t>
                      </a:r>
                      <a:endParaRPr lang="en-US" dirty="0"/>
                    </a:p>
                  </a:txBody>
                  <a:tcPr/>
                </a:tc>
                <a:tc>
                  <a:txBody>
                    <a:bodyPr/>
                    <a:lstStyle/>
                    <a:p>
                      <a:r>
                        <a:rPr lang="en-US" dirty="0" smtClean="0"/>
                        <a:t>Research</a:t>
                      </a:r>
                    </a:p>
                    <a:p>
                      <a:r>
                        <a:rPr lang="en-US" dirty="0" smtClean="0"/>
                        <a:t>Research/Methods in</a:t>
                      </a:r>
                      <a:r>
                        <a:rPr lang="en-US" baseline="0" dirty="0" smtClean="0"/>
                        <a:t> academia</a:t>
                      </a:r>
                    </a:p>
                    <a:p>
                      <a:r>
                        <a:rPr lang="en-US" dirty="0" smtClean="0"/>
                        <a:t>Specific PH field – apply knowledge</a:t>
                      </a:r>
                      <a:endParaRPr lang="en-US" dirty="0"/>
                    </a:p>
                  </a:txBody>
                  <a:tcPr/>
                </a:tc>
                <a:extLst>
                  <a:ext uri="{0D108BD9-81ED-4DB2-BD59-A6C34878D82A}">
                    <a16:rowId xmlns:a16="http://schemas.microsoft.com/office/drawing/2014/main" val="10001"/>
                  </a:ext>
                </a:extLst>
              </a:tr>
              <a:tr h="889685">
                <a:tc>
                  <a:txBody>
                    <a:bodyPr/>
                    <a:lstStyle/>
                    <a:p>
                      <a:r>
                        <a:rPr lang="en-US" dirty="0" smtClean="0"/>
                        <a:t>Morgan,</a:t>
                      </a:r>
                      <a:r>
                        <a:rPr lang="en-US" baseline="0" dirty="0" smtClean="0"/>
                        <a:t> </a:t>
                      </a:r>
                      <a:r>
                        <a:rPr lang="en-US" dirty="0" smtClean="0"/>
                        <a:t>School of Community Health &amp; Policy</a:t>
                      </a:r>
                      <a:endParaRPr lang="en-US" dirty="0"/>
                    </a:p>
                  </a:txBody>
                  <a:tcPr/>
                </a:tc>
                <a:tc>
                  <a:txBody>
                    <a:bodyPr/>
                    <a:lstStyle/>
                    <a:p>
                      <a:r>
                        <a:rPr lang="en-US" dirty="0" smtClean="0"/>
                        <a:t>DrPH</a:t>
                      </a:r>
                      <a:endParaRPr lang="en-US" dirty="0"/>
                    </a:p>
                  </a:txBody>
                  <a:tcPr/>
                </a:tc>
                <a:tc>
                  <a:txBody>
                    <a:bodyPr/>
                    <a:lstStyle/>
                    <a:p>
                      <a:r>
                        <a:rPr lang="en-US" dirty="0" smtClean="0"/>
                        <a:t>F2F</a:t>
                      </a:r>
                      <a:endParaRPr lang="en-US" dirty="0"/>
                    </a:p>
                  </a:txBody>
                  <a:tcPr/>
                </a:tc>
                <a:tc>
                  <a:txBody>
                    <a:bodyPr/>
                    <a:lstStyle/>
                    <a:p>
                      <a:r>
                        <a:rPr lang="en-US" dirty="0" smtClean="0"/>
                        <a:t>Development and implementation of health promotion/disease</a:t>
                      </a:r>
                      <a:r>
                        <a:rPr lang="en-US" baseline="0" dirty="0" smtClean="0"/>
                        <a:t> prevention</a:t>
                      </a:r>
                      <a:endParaRPr lang="en-US" dirty="0"/>
                    </a:p>
                  </a:txBody>
                  <a:tcPr/>
                </a:tc>
                <a:extLst>
                  <a:ext uri="{0D108BD9-81ED-4DB2-BD59-A6C34878D82A}">
                    <a16:rowId xmlns:a16="http://schemas.microsoft.com/office/drawing/2014/main" val="10002"/>
                  </a:ext>
                </a:extLst>
              </a:tr>
              <a:tr h="622779">
                <a:tc>
                  <a:txBody>
                    <a:bodyPr/>
                    <a:lstStyle/>
                    <a:p>
                      <a:r>
                        <a:rPr lang="en-US" dirty="0" smtClean="0"/>
                        <a:t>UMD- Baltimore School of Pharmacy</a:t>
                      </a:r>
                      <a:endParaRPr lang="en-US" dirty="0"/>
                    </a:p>
                  </a:txBody>
                  <a:tcPr/>
                </a:tc>
                <a:tc>
                  <a:txBody>
                    <a:bodyPr/>
                    <a:lstStyle/>
                    <a:p>
                      <a:r>
                        <a:rPr lang="en-US" dirty="0" smtClean="0"/>
                        <a:t>PhD</a:t>
                      </a:r>
                      <a:endParaRPr lang="en-US" dirty="0"/>
                    </a:p>
                  </a:txBody>
                  <a:tcPr/>
                </a:tc>
                <a:tc>
                  <a:txBody>
                    <a:bodyPr/>
                    <a:lstStyle/>
                    <a:p>
                      <a:r>
                        <a:rPr lang="en-US" dirty="0" smtClean="0"/>
                        <a:t>F2F</a:t>
                      </a:r>
                      <a:endParaRPr lang="en-US" dirty="0"/>
                    </a:p>
                  </a:txBody>
                  <a:tcPr/>
                </a:tc>
                <a:tc>
                  <a:txBody>
                    <a:bodyPr/>
                    <a:lstStyle/>
                    <a:p>
                      <a:r>
                        <a:rPr lang="en-US" dirty="0" smtClean="0"/>
                        <a:t>Pharmaceutical </a:t>
                      </a:r>
                      <a:r>
                        <a:rPr lang="en-US" baseline="0" dirty="0" smtClean="0"/>
                        <a:t> health services research</a:t>
                      </a:r>
                      <a:endParaRPr lang="en-US" dirty="0"/>
                    </a:p>
                  </a:txBody>
                  <a:tcPr/>
                </a:tc>
                <a:extLst>
                  <a:ext uri="{0D108BD9-81ED-4DB2-BD59-A6C34878D82A}">
                    <a16:rowId xmlns:a16="http://schemas.microsoft.com/office/drawing/2014/main" val="10006"/>
                  </a:ext>
                </a:extLst>
              </a:tr>
              <a:tr h="622779">
                <a:tc>
                  <a:txBody>
                    <a:bodyPr/>
                    <a:lstStyle/>
                    <a:p>
                      <a:r>
                        <a:rPr lang="en-US" dirty="0" smtClean="0"/>
                        <a:t>UMD</a:t>
                      </a:r>
                      <a:r>
                        <a:rPr lang="en-US" baseline="0" dirty="0" smtClean="0"/>
                        <a:t>- Baltimore</a:t>
                      </a:r>
                    </a:p>
                    <a:p>
                      <a:r>
                        <a:rPr lang="en-US" baseline="0" dirty="0" smtClean="0"/>
                        <a:t>School of Medicine</a:t>
                      </a:r>
                      <a:endParaRPr lang="en-US" dirty="0"/>
                    </a:p>
                  </a:txBody>
                  <a:tcPr/>
                </a:tc>
                <a:tc>
                  <a:txBody>
                    <a:bodyPr/>
                    <a:lstStyle/>
                    <a:p>
                      <a:r>
                        <a:rPr lang="en-US" dirty="0" smtClean="0"/>
                        <a:t>PhD</a:t>
                      </a:r>
                      <a:endParaRPr lang="en-US" dirty="0"/>
                    </a:p>
                  </a:txBody>
                  <a:tcPr/>
                </a:tc>
                <a:tc>
                  <a:txBody>
                    <a:bodyPr/>
                    <a:lstStyle/>
                    <a:p>
                      <a:r>
                        <a:rPr lang="en-US" dirty="0" smtClean="0"/>
                        <a:t>F2F, some online</a:t>
                      </a:r>
                      <a:endParaRPr lang="en-US" dirty="0"/>
                    </a:p>
                  </a:txBody>
                  <a:tcPr/>
                </a:tc>
                <a:tc>
                  <a:txBody>
                    <a:bodyPr/>
                    <a:lstStyle/>
                    <a:p>
                      <a:r>
                        <a:rPr lang="en-US" dirty="0" smtClean="0"/>
                        <a:t>Epidemiology</a:t>
                      </a:r>
                    </a:p>
                    <a:p>
                      <a:r>
                        <a:rPr lang="en-US" dirty="0" smtClean="0"/>
                        <a:t>Gerontology (with UMBC)</a:t>
                      </a:r>
                      <a:endParaRPr lang="en-US" dirty="0"/>
                    </a:p>
                  </a:txBody>
                  <a:tcPr/>
                </a:tc>
                <a:extLst>
                  <a:ext uri="{0D108BD9-81ED-4DB2-BD59-A6C34878D82A}">
                    <a16:rowId xmlns:a16="http://schemas.microsoft.com/office/drawing/2014/main" val="10003"/>
                  </a:ext>
                </a:extLst>
              </a:tr>
              <a:tr h="622779">
                <a:tc>
                  <a:txBody>
                    <a:bodyPr/>
                    <a:lstStyle/>
                    <a:p>
                      <a:r>
                        <a:rPr lang="en-US" dirty="0" smtClean="0"/>
                        <a:t>UMB-</a:t>
                      </a:r>
                      <a:r>
                        <a:rPr lang="en-US" baseline="0" dirty="0" smtClean="0"/>
                        <a:t> </a:t>
                      </a:r>
                      <a:r>
                        <a:rPr lang="en-US" dirty="0" smtClean="0"/>
                        <a:t>Baltimore County, Public Policy</a:t>
                      </a:r>
                      <a:endParaRPr lang="en-US" dirty="0"/>
                    </a:p>
                  </a:txBody>
                  <a:tcPr/>
                </a:tc>
                <a:tc>
                  <a:txBody>
                    <a:bodyPr/>
                    <a:lstStyle/>
                    <a:p>
                      <a:r>
                        <a:rPr lang="en-US" dirty="0" smtClean="0"/>
                        <a:t>PhD</a:t>
                      </a:r>
                      <a:endParaRPr lang="en-US" dirty="0"/>
                    </a:p>
                  </a:txBody>
                  <a:tcPr/>
                </a:tc>
                <a:tc>
                  <a:txBody>
                    <a:bodyPr/>
                    <a:lstStyle/>
                    <a:p>
                      <a:r>
                        <a:rPr lang="en-US" dirty="0" smtClean="0"/>
                        <a:t>F2F, some online</a:t>
                      </a:r>
                      <a:endParaRPr lang="en-US" dirty="0"/>
                    </a:p>
                  </a:txBody>
                  <a:tcPr/>
                </a:tc>
                <a:tc>
                  <a:txBody>
                    <a:bodyPr/>
                    <a:lstStyle/>
                    <a:p>
                      <a:r>
                        <a:rPr lang="en-US" dirty="0" smtClean="0"/>
                        <a:t>Public</a:t>
                      </a:r>
                      <a:r>
                        <a:rPr lang="en-US" baseline="0" dirty="0" smtClean="0"/>
                        <a:t> policy</a:t>
                      </a:r>
                      <a:endParaRPr lang="en-US" dirty="0"/>
                    </a:p>
                  </a:txBody>
                  <a:tcPr/>
                </a:tc>
                <a:extLst>
                  <a:ext uri="{0D108BD9-81ED-4DB2-BD59-A6C34878D82A}">
                    <a16:rowId xmlns:a16="http://schemas.microsoft.com/office/drawing/2014/main" val="10004"/>
                  </a:ext>
                </a:extLst>
              </a:tr>
              <a:tr h="622779">
                <a:tc>
                  <a:txBody>
                    <a:bodyPr/>
                    <a:lstStyle/>
                    <a:p>
                      <a:r>
                        <a:rPr lang="en-US" dirty="0" smtClean="0"/>
                        <a:t>UMD – College Park</a:t>
                      </a:r>
                    </a:p>
                    <a:p>
                      <a:r>
                        <a:rPr lang="en-US" dirty="0" smtClean="0"/>
                        <a:t>School</a:t>
                      </a:r>
                      <a:r>
                        <a:rPr lang="en-US" baseline="0" dirty="0" smtClean="0"/>
                        <a:t> of Public Health</a:t>
                      </a:r>
                      <a:endParaRPr lang="en-US" dirty="0"/>
                    </a:p>
                  </a:txBody>
                  <a:tcPr/>
                </a:tc>
                <a:tc>
                  <a:txBody>
                    <a:bodyPr/>
                    <a:lstStyle/>
                    <a:p>
                      <a:r>
                        <a:rPr lang="en-US" dirty="0" smtClean="0"/>
                        <a:t>PhD</a:t>
                      </a:r>
                      <a:endParaRPr lang="en-US" dirty="0"/>
                    </a:p>
                  </a:txBody>
                  <a:tcPr/>
                </a:tc>
                <a:tc>
                  <a:txBody>
                    <a:bodyPr/>
                    <a:lstStyle/>
                    <a:p>
                      <a:r>
                        <a:rPr lang="en-US" dirty="0" smtClean="0"/>
                        <a:t>F2F, some online</a:t>
                      </a:r>
                      <a:endParaRPr lang="en-US" dirty="0"/>
                    </a:p>
                  </a:txBody>
                  <a:tcPr/>
                </a:tc>
                <a:tc>
                  <a:txBody>
                    <a:bodyPr/>
                    <a:lstStyle/>
                    <a:p>
                      <a:r>
                        <a:rPr lang="en-US" dirty="0" smtClean="0"/>
                        <a:t>Health services research, policy</a:t>
                      </a: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36564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Maryland Doctoral Programs in Business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14283545"/>
              </p:ext>
            </p:extLst>
          </p:nvPr>
        </p:nvGraphicFramePr>
        <p:xfrm>
          <a:off x="457200" y="2002084"/>
          <a:ext cx="8077201" cy="2112715"/>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3886201">
                  <a:extLst>
                    <a:ext uri="{9D8B030D-6E8A-4147-A177-3AD203B41FA5}">
                      <a16:colId xmlns:a16="http://schemas.microsoft.com/office/drawing/2014/main" val="20003"/>
                    </a:ext>
                  </a:extLst>
                </a:gridCol>
              </a:tblGrid>
              <a:tr h="477355">
                <a:tc>
                  <a:txBody>
                    <a:bodyPr/>
                    <a:lstStyle/>
                    <a:p>
                      <a:r>
                        <a:rPr lang="en-US" dirty="0" smtClean="0"/>
                        <a:t>School</a:t>
                      </a:r>
                      <a:endParaRPr lang="en-US" dirty="0"/>
                    </a:p>
                  </a:txBody>
                  <a:tcPr/>
                </a:tc>
                <a:tc>
                  <a:txBody>
                    <a:bodyPr/>
                    <a:lstStyle/>
                    <a:p>
                      <a:r>
                        <a:rPr lang="en-US" dirty="0" smtClean="0"/>
                        <a:t>Degree</a:t>
                      </a:r>
                      <a:endParaRPr lang="en-US" dirty="0"/>
                    </a:p>
                  </a:txBody>
                  <a:tcPr/>
                </a:tc>
                <a:tc>
                  <a:txBody>
                    <a:bodyPr/>
                    <a:lstStyle/>
                    <a:p>
                      <a:r>
                        <a:rPr lang="en-US" dirty="0" smtClean="0"/>
                        <a:t>Format</a:t>
                      </a:r>
                      <a:endParaRPr lang="en-US" dirty="0"/>
                    </a:p>
                  </a:txBody>
                  <a:tcPr/>
                </a:tc>
                <a:tc>
                  <a:txBody>
                    <a:bodyPr/>
                    <a:lstStyle/>
                    <a:p>
                      <a:r>
                        <a:rPr lang="en-US" dirty="0" smtClean="0"/>
                        <a:t>Focus Areas</a:t>
                      </a:r>
                      <a:endParaRPr lang="en-US" dirty="0"/>
                    </a:p>
                  </a:txBody>
                  <a:tcPr/>
                </a:tc>
                <a:extLst>
                  <a:ext uri="{0D108BD9-81ED-4DB2-BD59-A6C34878D82A}">
                    <a16:rowId xmlns:a16="http://schemas.microsoft.com/office/drawing/2014/main" val="10000"/>
                  </a:ext>
                </a:extLst>
              </a:tr>
              <a:tr h="817680">
                <a:tc>
                  <a:txBody>
                    <a:bodyPr/>
                    <a:lstStyle/>
                    <a:p>
                      <a:r>
                        <a:rPr lang="en-US" dirty="0" smtClean="0"/>
                        <a:t>UMD- College Park</a:t>
                      </a:r>
                      <a:endParaRPr lang="en-US" dirty="0"/>
                    </a:p>
                  </a:txBody>
                  <a:tcPr/>
                </a:tc>
                <a:tc>
                  <a:txBody>
                    <a:bodyPr/>
                    <a:lstStyle/>
                    <a:p>
                      <a:r>
                        <a:rPr lang="en-US" dirty="0" smtClean="0"/>
                        <a:t>PhD</a:t>
                      </a:r>
                      <a:endParaRPr lang="en-US" dirty="0"/>
                    </a:p>
                  </a:txBody>
                  <a:tcPr/>
                </a:tc>
                <a:tc>
                  <a:txBody>
                    <a:bodyPr/>
                    <a:lstStyle/>
                    <a:p>
                      <a:r>
                        <a:rPr lang="en-US" dirty="0" smtClean="0"/>
                        <a:t>F2F</a:t>
                      </a:r>
                      <a:endParaRPr lang="en-US" dirty="0"/>
                    </a:p>
                  </a:txBody>
                  <a:tcPr/>
                </a:tc>
                <a:tc>
                  <a:txBody>
                    <a:bodyPr/>
                    <a:lstStyle/>
                    <a:p>
                      <a:r>
                        <a:rPr lang="en-US" dirty="0" smtClean="0"/>
                        <a:t>Organizational behavior/human resources (many others)</a:t>
                      </a:r>
                      <a:endParaRPr lang="en-US" dirty="0"/>
                    </a:p>
                  </a:txBody>
                  <a:tcPr/>
                </a:tc>
                <a:extLst>
                  <a:ext uri="{0D108BD9-81ED-4DB2-BD59-A6C34878D82A}">
                    <a16:rowId xmlns:a16="http://schemas.microsoft.com/office/drawing/2014/main" val="10001"/>
                  </a:ext>
                </a:extLst>
              </a:tr>
              <a:tr h="817680">
                <a:tc>
                  <a:txBody>
                    <a:bodyPr/>
                    <a:lstStyle/>
                    <a:p>
                      <a:r>
                        <a:rPr lang="en-US" dirty="0" smtClean="0"/>
                        <a:t>UMD-</a:t>
                      </a:r>
                      <a:r>
                        <a:rPr lang="en-US" baseline="0" dirty="0" smtClean="0"/>
                        <a:t> Eastern Shore</a:t>
                      </a:r>
                      <a:endParaRPr lang="en-US" dirty="0"/>
                    </a:p>
                  </a:txBody>
                  <a:tcPr/>
                </a:tc>
                <a:tc>
                  <a:txBody>
                    <a:bodyPr/>
                    <a:lstStyle/>
                    <a:p>
                      <a:r>
                        <a:rPr lang="en-US" dirty="0" smtClean="0"/>
                        <a:t>PhD</a:t>
                      </a:r>
                      <a:endParaRPr lang="en-US" dirty="0"/>
                    </a:p>
                  </a:txBody>
                  <a:tcPr/>
                </a:tc>
                <a:tc>
                  <a:txBody>
                    <a:bodyPr/>
                    <a:lstStyle/>
                    <a:p>
                      <a:r>
                        <a:rPr lang="en-US" dirty="0" smtClean="0"/>
                        <a:t>Weekends</a:t>
                      </a:r>
                      <a:endParaRPr lang="en-US" dirty="0"/>
                    </a:p>
                  </a:txBody>
                  <a:tcPr/>
                </a:tc>
                <a:tc>
                  <a:txBody>
                    <a:bodyPr/>
                    <a:lstStyle/>
                    <a:p>
                      <a:r>
                        <a:rPr lang="en-US" dirty="0" smtClean="0"/>
                        <a:t>Organizational leadership</a:t>
                      </a:r>
                      <a:r>
                        <a:rPr lang="en-US" baseline="0" dirty="0" smtClean="0"/>
                        <a:t> (education, non profit, and business)</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52633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1"/>
            <a:ext cx="8229600" cy="685800"/>
          </a:xfrm>
        </p:spPr>
        <p:txBody>
          <a:bodyPr/>
          <a:lstStyle/>
          <a:p>
            <a:r>
              <a:rPr lang="en-US" dirty="0" smtClean="0"/>
              <a:t>Intersecting Roles</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25549" y="990601"/>
            <a:ext cx="7832651" cy="5613399"/>
          </a:xfrm>
        </p:spPr>
      </p:pic>
    </p:spTree>
    <p:extLst>
      <p:ext uri="{BB962C8B-B14F-4D97-AF65-F5344CB8AC3E}">
        <p14:creationId xmlns:p14="http://schemas.microsoft.com/office/powerpoint/2010/main" val="141023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smtClean="0"/>
              <a:t>DNP vs PhD Curriculums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115325"/>
              </p:ext>
            </p:extLst>
          </p:nvPr>
        </p:nvGraphicFramePr>
        <p:xfrm>
          <a:off x="457200" y="2030414"/>
          <a:ext cx="8229600" cy="3993831"/>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721677">
                <a:tc>
                  <a:txBody>
                    <a:bodyPr/>
                    <a:lstStyle/>
                    <a:p>
                      <a:pPr algn="ctr"/>
                      <a:r>
                        <a:rPr lang="en-US" sz="2800" dirty="0" smtClean="0"/>
                        <a:t>DNP</a:t>
                      </a:r>
                      <a:endParaRPr lang="en-US" sz="2800" dirty="0"/>
                    </a:p>
                  </a:txBody>
                  <a:tcPr/>
                </a:tc>
                <a:tc>
                  <a:txBody>
                    <a:bodyPr/>
                    <a:lstStyle/>
                    <a:p>
                      <a:pPr algn="ctr"/>
                      <a:r>
                        <a:rPr lang="en-US" sz="2800" dirty="0" smtClean="0"/>
                        <a:t>PhD</a:t>
                      </a:r>
                      <a:endParaRPr lang="en-US" sz="2800" dirty="0"/>
                    </a:p>
                  </a:txBody>
                  <a:tcPr/>
                </a:tc>
                <a:extLst>
                  <a:ext uri="{0D108BD9-81ED-4DB2-BD59-A6C34878D82A}">
                    <a16:rowId xmlns:a16="http://schemas.microsoft.com/office/drawing/2014/main" val="10000"/>
                  </a:ext>
                </a:extLst>
              </a:tr>
              <a:tr h="721677">
                <a:tc>
                  <a:txBody>
                    <a:bodyPr/>
                    <a:lstStyle/>
                    <a:p>
                      <a:r>
                        <a:rPr lang="en-US" dirty="0" smtClean="0"/>
                        <a:t>EBP, performance/quality</a:t>
                      </a:r>
                      <a:r>
                        <a:rPr lang="en-US" baseline="0" dirty="0" smtClean="0"/>
                        <a:t> improvement, policy, populations, leadership, practicums, advanced practice (post BS)</a:t>
                      </a:r>
                      <a:endParaRPr lang="en-US" dirty="0"/>
                    </a:p>
                  </a:txBody>
                  <a:tcPr/>
                </a:tc>
                <a:tc>
                  <a:txBody>
                    <a:bodyPr/>
                    <a:lstStyle/>
                    <a:p>
                      <a:r>
                        <a:rPr lang="en-US" dirty="0" smtClean="0"/>
                        <a:t>Theory, research methods, advanced</a:t>
                      </a:r>
                      <a:r>
                        <a:rPr lang="en-US" baseline="0" dirty="0" smtClean="0"/>
                        <a:t> </a:t>
                      </a:r>
                      <a:r>
                        <a:rPr lang="en-US" dirty="0" smtClean="0"/>
                        <a:t>statistics,</a:t>
                      </a:r>
                      <a:r>
                        <a:rPr lang="en-US" baseline="0" dirty="0" smtClean="0"/>
                        <a:t> research practicums, domain content/theory</a:t>
                      </a:r>
                      <a:endParaRPr lang="en-US" dirty="0"/>
                    </a:p>
                  </a:txBody>
                  <a:tcPr/>
                </a:tc>
                <a:extLst>
                  <a:ext uri="{0D108BD9-81ED-4DB2-BD59-A6C34878D82A}">
                    <a16:rowId xmlns:a16="http://schemas.microsoft.com/office/drawing/2014/main" val="10001"/>
                  </a:ext>
                </a:extLst>
              </a:tr>
              <a:tr h="721677">
                <a:tc>
                  <a:txBody>
                    <a:bodyPr/>
                    <a:lstStyle/>
                    <a:p>
                      <a:r>
                        <a:rPr lang="en-US" dirty="0" smtClean="0"/>
                        <a:t>Full and part time plans of study</a:t>
                      </a:r>
                      <a:endParaRPr lang="en-US" dirty="0"/>
                    </a:p>
                  </a:txBody>
                  <a:tcPr/>
                </a:tc>
                <a:tc>
                  <a:txBody>
                    <a:bodyPr/>
                    <a:lstStyle/>
                    <a:p>
                      <a:r>
                        <a:rPr lang="en-US" dirty="0" smtClean="0"/>
                        <a:t>Full and part time plans of study</a:t>
                      </a:r>
                      <a:endParaRPr lang="en-US" dirty="0"/>
                    </a:p>
                  </a:txBody>
                  <a:tcPr/>
                </a:tc>
                <a:extLst>
                  <a:ext uri="{0D108BD9-81ED-4DB2-BD59-A6C34878D82A}">
                    <a16:rowId xmlns:a16="http://schemas.microsoft.com/office/drawing/2014/main" val="10002"/>
                  </a:ext>
                </a:extLst>
              </a:tr>
              <a:tr h="721677">
                <a:tc>
                  <a:txBody>
                    <a:bodyPr/>
                    <a:lstStyle/>
                    <a:p>
                      <a:r>
                        <a:rPr lang="en-US" dirty="0" smtClean="0"/>
                        <a:t>~80 credits post-BSN – 1000</a:t>
                      </a:r>
                      <a:r>
                        <a:rPr lang="en-US" baseline="0" dirty="0" smtClean="0"/>
                        <a:t> practicum hrs</a:t>
                      </a:r>
                    </a:p>
                    <a:p>
                      <a:r>
                        <a:rPr lang="en-US" baseline="0" dirty="0" smtClean="0"/>
                        <a:t>~37 credits post-MS  - 500 practicum hrs</a:t>
                      </a:r>
                    </a:p>
                    <a:p>
                      <a:endParaRPr lang="en-US" dirty="0"/>
                    </a:p>
                  </a:txBody>
                  <a:tcPr/>
                </a:tc>
                <a:tc>
                  <a:txBody>
                    <a:bodyPr/>
                    <a:lstStyle/>
                    <a:p>
                      <a:r>
                        <a:rPr lang="en-US" dirty="0" smtClean="0"/>
                        <a:t>~76 credits post-BS</a:t>
                      </a:r>
                    </a:p>
                    <a:p>
                      <a:r>
                        <a:rPr lang="en-US" dirty="0" smtClean="0"/>
                        <a:t>~60 credits post-MS</a:t>
                      </a:r>
                      <a:endParaRPr lang="en-US" dirty="0"/>
                    </a:p>
                  </a:txBody>
                  <a:tcPr/>
                </a:tc>
                <a:extLst>
                  <a:ext uri="{0D108BD9-81ED-4DB2-BD59-A6C34878D82A}">
                    <a16:rowId xmlns:a16="http://schemas.microsoft.com/office/drawing/2014/main" val="10003"/>
                  </a:ext>
                </a:extLst>
              </a:tr>
              <a:tr h="721677">
                <a:tc>
                  <a:txBody>
                    <a:bodyPr/>
                    <a:lstStyle/>
                    <a:p>
                      <a:r>
                        <a:rPr lang="en-US" dirty="0" smtClean="0"/>
                        <a:t>Scholarly project</a:t>
                      </a:r>
                      <a:endParaRPr lang="en-US" dirty="0"/>
                    </a:p>
                  </a:txBody>
                  <a:tcPr/>
                </a:tc>
                <a:tc>
                  <a:txBody>
                    <a:bodyPr/>
                    <a:lstStyle/>
                    <a:p>
                      <a:r>
                        <a:rPr lang="en-US" dirty="0" smtClean="0"/>
                        <a:t>Dissertation</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13867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Maryland DNP Programs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00290683"/>
              </p:ext>
            </p:extLst>
          </p:nvPr>
        </p:nvGraphicFramePr>
        <p:xfrm>
          <a:off x="457200" y="1523999"/>
          <a:ext cx="8229600" cy="4543791"/>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tblGrid>
              <a:tr h="653710">
                <a:tc>
                  <a:txBody>
                    <a:bodyPr/>
                    <a:lstStyle/>
                    <a:p>
                      <a:r>
                        <a:rPr lang="en-US" dirty="0" smtClean="0"/>
                        <a:t>University</a:t>
                      </a:r>
                      <a:endParaRPr lang="en-US" dirty="0"/>
                    </a:p>
                  </a:txBody>
                  <a:tcPr/>
                </a:tc>
                <a:tc>
                  <a:txBody>
                    <a:bodyPr/>
                    <a:lstStyle/>
                    <a:p>
                      <a:r>
                        <a:rPr lang="en-US" dirty="0" smtClean="0"/>
                        <a:t>Programs</a:t>
                      </a:r>
                      <a:endParaRPr lang="en-US" dirty="0"/>
                    </a:p>
                  </a:txBody>
                  <a:tcPr/>
                </a:tc>
                <a:extLst>
                  <a:ext uri="{0D108BD9-81ED-4DB2-BD59-A6C34878D82A}">
                    <a16:rowId xmlns:a16="http://schemas.microsoft.com/office/drawing/2014/main" val="10000"/>
                  </a:ext>
                </a:extLst>
              </a:tr>
              <a:tr h="413091">
                <a:tc>
                  <a:txBody>
                    <a:bodyPr/>
                    <a:lstStyle/>
                    <a:p>
                      <a:r>
                        <a:rPr lang="en-US" dirty="0" smtClean="0"/>
                        <a:t>Coppin State University</a:t>
                      </a:r>
                      <a:endParaRPr lang="en-US" dirty="0"/>
                    </a:p>
                  </a:txBody>
                  <a:tcPr/>
                </a:tc>
                <a:tc>
                  <a:txBody>
                    <a:bodyPr/>
                    <a:lstStyle/>
                    <a:p>
                      <a:r>
                        <a:rPr lang="en-US" baseline="0" dirty="0" smtClean="0"/>
                        <a:t>Post MS</a:t>
                      </a:r>
                    </a:p>
                  </a:txBody>
                  <a:tcPr/>
                </a:tc>
                <a:extLst>
                  <a:ext uri="{0D108BD9-81ED-4DB2-BD59-A6C34878D82A}">
                    <a16:rowId xmlns:a16="http://schemas.microsoft.com/office/drawing/2014/main" val="10004"/>
                  </a:ext>
                </a:extLst>
              </a:tr>
              <a:tr h="1329437">
                <a:tc>
                  <a:txBody>
                    <a:bodyPr/>
                    <a:lstStyle/>
                    <a:p>
                      <a:r>
                        <a:rPr lang="en-US" dirty="0" smtClean="0"/>
                        <a:t>Johns Hopkins University</a:t>
                      </a:r>
                      <a:endParaRPr lang="en-US" dirty="0"/>
                    </a:p>
                  </a:txBody>
                  <a:tcPr/>
                </a:tc>
                <a:tc>
                  <a:txBody>
                    <a:bodyPr/>
                    <a:lstStyle/>
                    <a:p>
                      <a:r>
                        <a:rPr lang="en-US" dirty="0" smtClean="0"/>
                        <a:t>Advanced Practice/PhD</a:t>
                      </a:r>
                    </a:p>
                    <a:p>
                      <a:r>
                        <a:rPr lang="en-US" baseline="0" dirty="0" smtClean="0"/>
                        <a:t>Executive Track</a:t>
                      </a:r>
                    </a:p>
                    <a:p>
                      <a:r>
                        <a:rPr lang="en-US" baseline="0" dirty="0" smtClean="0"/>
                        <a:t>Executive Track/MBA</a:t>
                      </a:r>
                    </a:p>
                    <a:p>
                      <a:r>
                        <a:rPr lang="en-US" baseline="0" dirty="0" smtClean="0"/>
                        <a:t>Advanced Practice Tracks (check website)</a:t>
                      </a:r>
                    </a:p>
                  </a:txBody>
                  <a:tcPr/>
                </a:tc>
                <a:extLst>
                  <a:ext uri="{0D108BD9-81ED-4DB2-BD59-A6C34878D82A}">
                    <a16:rowId xmlns:a16="http://schemas.microsoft.com/office/drawing/2014/main" val="10001"/>
                  </a:ext>
                </a:extLst>
              </a:tr>
              <a:tr h="715851">
                <a:tc>
                  <a:txBody>
                    <a:bodyPr/>
                    <a:lstStyle/>
                    <a:p>
                      <a:r>
                        <a:rPr lang="en-US" dirty="0" smtClean="0"/>
                        <a:t>Salisbury University</a:t>
                      </a:r>
                      <a:endParaRPr lang="en-US" dirty="0"/>
                    </a:p>
                  </a:txBody>
                  <a:tcPr/>
                </a:tc>
                <a:tc>
                  <a:txBody>
                    <a:bodyPr/>
                    <a:lstStyle/>
                    <a:p>
                      <a:r>
                        <a:rPr lang="en-US" dirty="0" smtClean="0"/>
                        <a:t>Post BS Family NP</a:t>
                      </a:r>
                    </a:p>
                    <a:p>
                      <a:r>
                        <a:rPr lang="en-US" dirty="0" smtClean="0"/>
                        <a:t>Post MS</a:t>
                      </a:r>
                      <a:endParaRPr lang="en-US" dirty="0"/>
                    </a:p>
                  </a:txBody>
                  <a:tcPr/>
                </a:tc>
                <a:extLst>
                  <a:ext uri="{0D108BD9-81ED-4DB2-BD59-A6C34878D82A}">
                    <a16:rowId xmlns:a16="http://schemas.microsoft.com/office/drawing/2014/main" val="10002"/>
                  </a:ext>
                </a:extLst>
              </a:tr>
              <a:tr h="715851">
                <a:tc>
                  <a:txBody>
                    <a:bodyPr/>
                    <a:lstStyle/>
                    <a:p>
                      <a:r>
                        <a:rPr lang="en-US" dirty="0" smtClean="0"/>
                        <a:t>University</a:t>
                      </a:r>
                      <a:r>
                        <a:rPr lang="en-US" baseline="0" dirty="0" smtClean="0"/>
                        <a:t> of Maryland-Baltimore</a:t>
                      </a:r>
                      <a:endParaRPr lang="en-US" dirty="0"/>
                    </a:p>
                  </a:txBody>
                  <a:tcPr/>
                </a:tc>
                <a:tc>
                  <a:txBody>
                    <a:bodyPr/>
                    <a:lstStyle/>
                    <a:p>
                      <a:r>
                        <a:rPr lang="en-US" dirty="0" smtClean="0"/>
                        <a:t>Post BS Advanced practice specialties (check website)</a:t>
                      </a:r>
                    </a:p>
                    <a:p>
                      <a:r>
                        <a:rPr lang="en-US" dirty="0" smtClean="0"/>
                        <a:t>Post MS</a:t>
                      </a:r>
                      <a:endParaRPr lang="en-US" dirty="0"/>
                    </a:p>
                  </a:txBody>
                  <a:tcPr/>
                </a:tc>
                <a:extLst>
                  <a:ext uri="{0D108BD9-81ED-4DB2-BD59-A6C34878D82A}">
                    <a16:rowId xmlns:a16="http://schemas.microsoft.com/office/drawing/2014/main" val="10003"/>
                  </a:ext>
                </a:extLst>
              </a:tr>
              <a:tr h="715851">
                <a:tc>
                  <a:txBody>
                    <a:bodyPr/>
                    <a:lstStyle/>
                    <a:p>
                      <a:r>
                        <a:rPr lang="en-US" dirty="0" smtClean="0"/>
                        <a:t>Frostburg State University </a:t>
                      </a:r>
                      <a:endParaRPr lang="en-US" dirty="0"/>
                    </a:p>
                  </a:txBody>
                  <a:tcPr/>
                </a:tc>
                <a:tc>
                  <a:txBody>
                    <a:bodyPr/>
                    <a:lstStyle/>
                    <a:p>
                      <a:r>
                        <a:rPr lang="en-US" dirty="0" smtClean="0"/>
                        <a:t>Now MS – planning</a:t>
                      </a:r>
                      <a:r>
                        <a:rPr lang="en-US" baseline="0" dirty="0" smtClean="0"/>
                        <a:t> grant for DNP</a:t>
                      </a: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33270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r>
              <a:rPr lang="en-US" dirty="0" smtClean="0"/>
              <a:t>Maryland Nursing PhD Programs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02058848"/>
              </p:ext>
            </p:extLst>
          </p:nvPr>
        </p:nvGraphicFramePr>
        <p:xfrm>
          <a:off x="457200" y="1143001"/>
          <a:ext cx="8229600" cy="5029199"/>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6096000">
                  <a:extLst>
                    <a:ext uri="{9D8B030D-6E8A-4147-A177-3AD203B41FA5}">
                      <a16:colId xmlns:a16="http://schemas.microsoft.com/office/drawing/2014/main" val="20002"/>
                    </a:ext>
                  </a:extLst>
                </a:gridCol>
              </a:tblGrid>
              <a:tr h="409155">
                <a:tc>
                  <a:txBody>
                    <a:bodyPr/>
                    <a:lstStyle/>
                    <a:p>
                      <a:r>
                        <a:rPr lang="en-US" dirty="0" smtClean="0"/>
                        <a:t>School</a:t>
                      </a:r>
                      <a:endParaRPr lang="en-US" dirty="0"/>
                    </a:p>
                  </a:txBody>
                  <a:tcPr/>
                </a:tc>
                <a:tc>
                  <a:txBody>
                    <a:bodyPr/>
                    <a:lstStyle/>
                    <a:p>
                      <a:endParaRPr lang="en-US" dirty="0"/>
                    </a:p>
                  </a:txBody>
                  <a:tcPr/>
                </a:tc>
                <a:tc>
                  <a:txBody>
                    <a:bodyPr/>
                    <a:lstStyle/>
                    <a:p>
                      <a:r>
                        <a:rPr lang="en-US" dirty="0" smtClean="0"/>
                        <a:t>Focus Areas</a:t>
                      </a:r>
                      <a:endParaRPr lang="en-US" dirty="0"/>
                    </a:p>
                  </a:txBody>
                  <a:tcPr/>
                </a:tc>
                <a:extLst>
                  <a:ext uri="{0D108BD9-81ED-4DB2-BD59-A6C34878D82A}">
                    <a16:rowId xmlns:a16="http://schemas.microsoft.com/office/drawing/2014/main" val="10000"/>
                  </a:ext>
                </a:extLst>
              </a:tr>
              <a:tr h="1466139">
                <a:tc>
                  <a:txBody>
                    <a:bodyPr/>
                    <a:lstStyle/>
                    <a:p>
                      <a:r>
                        <a:rPr lang="en-US" dirty="0" smtClean="0"/>
                        <a:t>Johns Hopkins</a:t>
                      </a:r>
                      <a:r>
                        <a:rPr lang="en-US" baseline="0" dirty="0" smtClean="0"/>
                        <a:t> University</a:t>
                      </a:r>
                      <a:endParaRPr lang="en-US" dirty="0"/>
                    </a:p>
                  </a:txBody>
                  <a:tcPr/>
                </a:tc>
                <a:tc>
                  <a:txBody>
                    <a:bodyPr/>
                    <a:lstStyle/>
                    <a:p>
                      <a:r>
                        <a:rPr lang="en-US" dirty="0" smtClean="0"/>
                        <a:t>FT/PT</a:t>
                      </a:r>
                    </a:p>
                    <a:p>
                      <a:r>
                        <a:rPr lang="en-US" dirty="0" smtClean="0"/>
                        <a:t>F2F</a:t>
                      </a:r>
                      <a:endParaRPr lang="en-US" dirty="0"/>
                    </a:p>
                  </a:txBody>
                  <a:tcPr/>
                </a:tc>
                <a:tc>
                  <a:txBody>
                    <a:bodyPr/>
                    <a:lstStyle/>
                    <a:p>
                      <a:r>
                        <a:rPr lang="en-US" dirty="0" smtClean="0"/>
                        <a:t>Faculty expertise: Cardiovascular risk reduction, Domestic violence, Health promotion, Chronic disease</a:t>
                      </a:r>
                      <a:r>
                        <a:rPr lang="en-US" baseline="0" dirty="0" smtClean="0"/>
                        <a:t> management, Symptom management, Substance abuse, End-of-life care</a:t>
                      </a:r>
                    </a:p>
                    <a:p>
                      <a:r>
                        <a:rPr lang="en-US" baseline="0" dirty="0" smtClean="0"/>
                        <a:t>…and more</a:t>
                      </a:r>
                      <a:endParaRPr lang="en-US" dirty="0"/>
                    </a:p>
                  </a:txBody>
                  <a:tcPr/>
                </a:tc>
                <a:extLst>
                  <a:ext uri="{0D108BD9-81ED-4DB2-BD59-A6C34878D82A}">
                    <a16:rowId xmlns:a16="http://schemas.microsoft.com/office/drawing/2014/main" val="10001"/>
                  </a:ext>
                </a:extLst>
              </a:tr>
              <a:tr h="1790054">
                <a:tc>
                  <a:txBody>
                    <a:bodyPr/>
                    <a:lstStyle/>
                    <a:p>
                      <a:r>
                        <a:rPr lang="en-US" dirty="0" smtClean="0"/>
                        <a:t>University</a:t>
                      </a:r>
                      <a:r>
                        <a:rPr lang="en-US" baseline="0" dirty="0" smtClean="0"/>
                        <a:t> of Maryland-Baltimore</a:t>
                      </a:r>
                      <a:endParaRPr lang="en-US" dirty="0"/>
                    </a:p>
                  </a:txBody>
                  <a:tcPr/>
                </a:tc>
                <a:tc>
                  <a:txBody>
                    <a:bodyPr/>
                    <a:lstStyle/>
                    <a:p>
                      <a:r>
                        <a:rPr lang="en-US" dirty="0" smtClean="0"/>
                        <a:t>FT/PT</a:t>
                      </a:r>
                    </a:p>
                    <a:p>
                      <a:r>
                        <a:rPr lang="en-US" dirty="0" smtClean="0"/>
                        <a:t>F2F</a:t>
                      </a:r>
                      <a:endParaRPr lang="en-US" dirty="0"/>
                    </a:p>
                  </a:txBody>
                  <a:tcPr/>
                </a:tc>
                <a:tc>
                  <a:txBody>
                    <a:bodyPr/>
                    <a:lstStyle/>
                    <a:p>
                      <a:r>
                        <a:rPr lang="en-US" dirty="0" smtClean="0"/>
                        <a:t>Faculty expertise: Healthy aging, Pain</a:t>
                      </a:r>
                      <a:r>
                        <a:rPr lang="en-US" baseline="0" dirty="0" smtClean="0"/>
                        <a:t> and symptom management, Health systems outcomes, Palliative and end-of-life care, Maternal and neonatal outcomes, Substance abuse</a:t>
                      </a:r>
                    </a:p>
                    <a:p>
                      <a:r>
                        <a:rPr lang="en-US" baseline="0" dirty="0" smtClean="0"/>
                        <a:t>Cellular and genetic disease mechanisms </a:t>
                      </a:r>
                    </a:p>
                    <a:p>
                      <a:r>
                        <a:rPr lang="en-US" baseline="0" dirty="0" smtClean="0"/>
                        <a:t>…and more</a:t>
                      </a:r>
                    </a:p>
                  </a:txBody>
                  <a:tcPr/>
                </a:tc>
                <a:extLst>
                  <a:ext uri="{0D108BD9-81ED-4DB2-BD59-A6C34878D82A}">
                    <a16:rowId xmlns:a16="http://schemas.microsoft.com/office/drawing/2014/main" val="10003"/>
                  </a:ext>
                </a:extLst>
              </a:tr>
              <a:tr h="1363851">
                <a:tc>
                  <a:txBody>
                    <a:bodyPr/>
                    <a:lstStyle/>
                    <a:p>
                      <a:r>
                        <a:rPr lang="en-US" dirty="0" smtClean="0"/>
                        <a:t>Morgan State University</a:t>
                      </a:r>
                      <a:endParaRPr lang="en-US" dirty="0"/>
                    </a:p>
                  </a:txBody>
                  <a:tcPr/>
                </a:tc>
                <a:tc>
                  <a:txBody>
                    <a:bodyPr/>
                    <a:lstStyle/>
                    <a:p>
                      <a:r>
                        <a:rPr lang="en-US" dirty="0" smtClean="0"/>
                        <a:t>FT/PT</a:t>
                      </a:r>
                    </a:p>
                    <a:p>
                      <a:r>
                        <a:rPr lang="en-US" dirty="0" smtClean="0"/>
                        <a:t>F2F</a:t>
                      </a:r>
                      <a:endParaRPr lang="en-US" dirty="0"/>
                    </a:p>
                  </a:txBody>
                  <a:tcPr/>
                </a:tc>
                <a:tc>
                  <a:txBody>
                    <a:bodyPr/>
                    <a:lstStyle/>
                    <a:p>
                      <a:r>
                        <a:rPr lang="en-US" baseline="0" dirty="0" smtClean="0"/>
                        <a:t>Particular focus on health service research and policy</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645922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Many programs to consider</a:t>
            </a:r>
          </a:p>
          <a:p>
            <a:r>
              <a:rPr lang="en-US" dirty="0" smtClean="0"/>
              <a:t>Fit with your passion, goals and life is crucial</a:t>
            </a:r>
          </a:p>
          <a:p>
            <a:r>
              <a:rPr lang="en-US" dirty="0" smtClean="0"/>
              <a:t>Review the websites but also call and talk with graduates of those programs</a:t>
            </a:r>
          </a:p>
          <a:p>
            <a:r>
              <a:rPr lang="en-US" dirty="0" smtClean="0"/>
              <a:t>Getting finished is the goal!</a:t>
            </a:r>
          </a:p>
          <a:p>
            <a:endParaRPr lang="en-US" dirty="0"/>
          </a:p>
        </p:txBody>
      </p:sp>
    </p:spTree>
    <p:extLst>
      <p:ext uri="{BB962C8B-B14F-4D97-AF65-F5344CB8AC3E}">
        <p14:creationId xmlns:p14="http://schemas.microsoft.com/office/powerpoint/2010/main" val="1619560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b="1" dirty="0" smtClean="0">
                <a:latin typeface="Arial" panose="020B0604020202020204" pitchFamily="34" charset="0"/>
                <a:cs typeface="Arial" panose="020B0604020202020204" pitchFamily="34" charset="0"/>
              </a:rPr>
              <a:t>Maryland Higher Education Commission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Nurse Support II Program</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514600"/>
            <a:ext cx="8229600" cy="3409771"/>
          </a:xfrm>
        </p:spPr>
        <p:txBody>
          <a:bodyPr/>
          <a:lstStyle/>
          <a:p>
            <a:pPr marL="0" indent="0">
              <a:lnSpc>
                <a:spcPct val="100000"/>
              </a:lnSpc>
              <a:spcBef>
                <a:spcPts val="0"/>
              </a:spcBef>
              <a:buNone/>
            </a:pPr>
            <a:endParaRPr lang="en-US" sz="1400" dirty="0">
              <a:solidFill>
                <a:prstClr val="black"/>
              </a:solidFill>
            </a:endParaRPr>
          </a:p>
          <a:p>
            <a:pPr marL="0" indent="0">
              <a:lnSpc>
                <a:spcPct val="100000"/>
              </a:lnSpc>
              <a:spcBef>
                <a:spcPts val="0"/>
              </a:spcBef>
              <a:buNone/>
            </a:pPr>
            <a:r>
              <a:rPr lang="en-US" dirty="0" smtClean="0">
                <a:solidFill>
                  <a:prstClr val="black"/>
                </a:solidFill>
                <a:latin typeface="Arial" panose="020B0604020202020204" pitchFamily="34" charset="0"/>
                <a:cs typeface="Arial" panose="020B0604020202020204" pitchFamily="34" charset="0"/>
              </a:rPr>
              <a:t>Meg Johantgen, PhD, RN (PI)</a:t>
            </a:r>
            <a:br>
              <a:rPr lang="en-US" dirty="0" smtClean="0">
                <a:solidFill>
                  <a:prstClr val="black"/>
                </a:solidFill>
                <a:latin typeface="Arial" panose="020B0604020202020204" pitchFamily="34" charset="0"/>
                <a:cs typeface="Arial" panose="020B0604020202020204" pitchFamily="34" charset="0"/>
              </a:rPr>
            </a:br>
            <a:endParaRPr lang="en-US" dirty="0" smtClean="0">
              <a:solidFill>
                <a:prstClr val="black"/>
              </a:solidFill>
              <a:latin typeface="Arial" panose="020B0604020202020204" pitchFamily="34" charset="0"/>
              <a:cs typeface="Arial" panose="020B0604020202020204" pitchFamily="34" charset="0"/>
            </a:endParaRPr>
          </a:p>
          <a:p>
            <a:pPr>
              <a:lnSpc>
                <a:spcPct val="100000"/>
              </a:lnSpc>
              <a:spcBef>
                <a:spcPts val="0"/>
              </a:spcBef>
              <a:buFont typeface="Wingdings" panose="05000000000000000000" pitchFamily="2" charset="2"/>
              <a:buChar char="à"/>
            </a:pPr>
            <a:r>
              <a:rPr lang="en-US" dirty="0" smtClean="0">
                <a:solidFill>
                  <a:prstClr val="black"/>
                </a:solidFill>
                <a:latin typeface="Arial" panose="020B0604020202020204" pitchFamily="34" charset="0"/>
                <a:cs typeface="Arial" panose="020B0604020202020204" pitchFamily="34" charset="0"/>
              </a:rPr>
              <a:t>Goal to help nursing students and nurses explore educational/career goals, particularly doctoral education</a:t>
            </a:r>
          </a:p>
          <a:p>
            <a:pPr>
              <a:lnSpc>
                <a:spcPct val="100000"/>
              </a:lnSpc>
              <a:spcBef>
                <a:spcPts val="0"/>
              </a:spcBef>
              <a:buFont typeface="Wingdings" panose="05000000000000000000" pitchFamily="2" charset="2"/>
              <a:buChar char="à"/>
            </a:pPr>
            <a:r>
              <a:rPr lang="en-US" dirty="0" smtClean="0">
                <a:solidFill>
                  <a:prstClr val="black"/>
                </a:solidFill>
                <a:latin typeface="Arial" panose="020B0604020202020204" pitchFamily="34" charset="0"/>
                <a:cs typeface="Arial" panose="020B0604020202020204" pitchFamily="34" charset="0"/>
              </a:rPr>
              <a:t>Kirsten </a:t>
            </a:r>
            <a:r>
              <a:rPr lang="en-US" dirty="0" err="1" smtClean="0">
                <a:solidFill>
                  <a:prstClr val="black"/>
                </a:solidFill>
                <a:latin typeface="Arial" panose="020B0604020202020204" pitchFamily="34" charset="0"/>
                <a:cs typeface="Arial" panose="020B0604020202020204" pitchFamily="34" charset="0"/>
              </a:rPr>
              <a:t>Corazzini</a:t>
            </a:r>
            <a:r>
              <a:rPr lang="en-US" dirty="0" smtClean="0">
                <a:solidFill>
                  <a:prstClr val="black"/>
                </a:solidFill>
                <a:latin typeface="Arial" panose="020B0604020202020204" pitchFamily="34" charset="0"/>
                <a:cs typeface="Arial" panose="020B0604020202020204" pitchFamily="34" charset="0"/>
              </a:rPr>
              <a:t>, PhD, FCHE</a:t>
            </a:r>
          </a:p>
          <a:p>
            <a:pPr>
              <a:lnSpc>
                <a:spcPct val="100000"/>
              </a:lnSpc>
              <a:spcBef>
                <a:spcPts val="0"/>
              </a:spcBef>
              <a:buFont typeface="Wingdings" panose="05000000000000000000" pitchFamily="2" charset="2"/>
              <a:buChar char="à"/>
            </a:pPr>
            <a:r>
              <a:rPr lang="en-US" dirty="0" smtClean="0">
                <a:solidFill>
                  <a:prstClr val="black"/>
                </a:solidFill>
                <a:latin typeface="Arial" panose="020B0604020202020204" pitchFamily="34" charset="0"/>
                <a:cs typeface="Arial" panose="020B0604020202020204" pitchFamily="34" charset="0"/>
              </a:rPr>
              <a:t>Marcella </a:t>
            </a:r>
            <a:r>
              <a:rPr lang="en-US" dirty="0" err="1" smtClean="0">
                <a:solidFill>
                  <a:prstClr val="black"/>
                </a:solidFill>
                <a:latin typeface="Arial" panose="020B0604020202020204" pitchFamily="34" charset="0"/>
                <a:cs typeface="Arial" panose="020B0604020202020204" pitchFamily="34" charset="0"/>
              </a:rPr>
              <a:t>Leath</a:t>
            </a:r>
            <a:r>
              <a:rPr lang="en-US" dirty="0" smtClean="0">
                <a:solidFill>
                  <a:prstClr val="black"/>
                </a:solidFill>
                <a:latin typeface="Arial" panose="020B0604020202020204" pitchFamily="34" charset="0"/>
                <a:cs typeface="Arial" panose="020B0604020202020204" pitchFamily="34" charset="0"/>
              </a:rPr>
              <a:t>, BSN, DNP Student</a:t>
            </a:r>
          </a:p>
          <a:p>
            <a:pPr marL="0" indent="0">
              <a:lnSpc>
                <a:spcPct val="100000"/>
              </a:lnSpc>
              <a:spcBef>
                <a:spcPts val="0"/>
              </a:spcBef>
              <a:buNone/>
            </a:pPr>
            <a:r>
              <a:rPr lang="en-US" dirty="0" smtClean="0">
                <a:solidFill>
                  <a:prstClr val="black"/>
                </a:solidFill>
                <a:latin typeface="Arial" panose="020B0604020202020204" pitchFamily="34" charset="0"/>
                <a:cs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1034695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pPr algn="ctr"/>
            <a:r>
              <a:rPr lang="en-US" sz="4000" b="1" dirty="0" smtClean="0"/>
              <a:t>Program</a:t>
            </a:r>
            <a:endParaRPr lang="en-US" sz="4000" b="1" dirty="0"/>
          </a:p>
        </p:txBody>
      </p:sp>
      <p:sp>
        <p:nvSpPr>
          <p:cNvPr id="3" name="Content Placeholder 2"/>
          <p:cNvSpPr>
            <a:spLocks noGrp="1"/>
          </p:cNvSpPr>
          <p:nvPr>
            <p:ph idx="1"/>
          </p:nvPr>
        </p:nvSpPr>
        <p:spPr>
          <a:xfrm>
            <a:off x="457200" y="533400"/>
            <a:ext cx="8458200" cy="5592763"/>
          </a:xfrm>
        </p:spPr>
        <p:txBody>
          <a:bodyPr/>
          <a:lstStyle/>
          <a:p>
            <a:pPr marL="0" indent="0" algn="l">
              <a:spcBef>
                <a:spcPts val="0"/>
              </a:spcBef>
              <a:buNone/>
            </a:pPr>
            <a:r>
              <a:rPr lang="en-US" sz="2800" dirty="0" smtClean="0">
                <a:solidFill>
                  <a:schemeClr val="tx2"/>
                </a:solidFill>
              </a:rPr>
              <a:t>9:45-10:15	</a:t>
            </a:r>
            <a:r>
              <a:rPr lang="en-US" sz="2800" b="1" dirty="0" smtClean="0">
                <a:solidFill>
                  <a:schemeClr val="tx2"/>
                </a:solidFill>
              </a:rPr>
              <a:t>Overview of Maryland Doctoral Programs</a:t>
            </a:r>
          </a:p>
          <a:p>
            <a:pPr marL="0" indent="0" algn="l">
              <a:spcBef>
                <a:spcPts val="0"/>
              </a:spcBef>
              <a:buNone/>
            </a:pPr>
            <a:r>
              <a:rPr lang="en-US" sz="2800" dirty="0">
                <a:solidFill>
                  <a:schemeClr val="tx2"/>
                </a:solidFill>
                <a:latin typeface="+mn-lt"/>
              </a:rPr>
              <a:t>	</a:t>
            </a:r>
            <a:r>
              <a:rPr lang="en-US" sz="2800" dirty="0" smtClean="0">
                <a:solidFill>
                  <a:schemeClr val="tx2"/>
                </a:solidFill>
                <a:latin typeface="+mn-lt"/>
              </a:rPr>
              <a:t>			</a:t>
            </a:r>
            <a:r>
              <a:rPr lang="en-US" sz="2400" dirty="0" smtClean="0">
                <a:solidFill>
                  <a:schemeClr val="tx2"/>
                </a:solidFill>
                <a:latin typeface="+mn-lt"/>
              </a:rPr>
              <a:t>Meg Johantgen</a:t>
            </a:r>
          </a:p>
          <a:p>
            <a:pPr marL="0" indent="0" algn="l">
              <a:spcBef>
                <a:spcPts val="0"/>
              </a:spcBef>
              <a:buNone/>
            </a:pPr>
            <a:r>
              <a:rPr lang="en-US" sz="2800" dirty="0" smtClean="0">
                <a:solidFill>
                  <a:schemeClr val="tx2"/>
                </a:solidFill>
              </a:rPr>
              <a:t>10:15-10:45	</a:t>
            </a:r>
            <a:r>
              <a:rPr lang="en-US" sz="2800" b="1" dirty="0" smtClean="0">
                <a:solidFill>
                  <a:schemeClr val="tx2"/>
                </a:solidFill>
              </a:rPr>
              <a:t>Matching Goals-Program</a:t>
            </a:r>
          </a:p>
          <a:p>
            <a:pPr marL="0" indent="0" algn="l">
              <a:spcBef>
                <a:spcPts val="0"/>
              </a:spcBef>
              <a:buNone/>
            </a:pPr>
            <a:r>
              <a:rPr lang="en-US" sz="2800" dirty="0">
                <a:solidFill>
                  <a:schemeClr val="tx2"/>
                </a:solidFill>
                <a:latin typeface="+mn-lt"/>
              </a:rPr>
              <a:t>	</a:t>
            </a:r>
            <a:r>
              <a:rPr lang="en-US" sz="2800" dirty="0" smtClean="0">
                <a:solidFill>
                  <a:schemeClr val="tx2"/>
                </a:solidFill>
                <a:latin typeface="+mn-lt"/>
              </a:rPr>
              <a:t>		</a:t>
            </a:r>
            <a:r>
              <a:rPr lang="en-US" sz="2400" dirty="0" smtClean="0">
                <a:solidFill>
                  <a:schemeClr val="tx2"/>
                </a:solidFill>
                <a:latin typeface="+mn-lt"/>
              </a:rPr>
              <a:t>	Dorothea Winter, PhD, Professor, Graduate 							Program Chair, Salisbury</a:t>
            </a:r>
            <a:br>
              <a:rPr lang="en-US" sz="2400" dirty="0" smtClean="0">
                <a:solidFill>
                  <a:schemeClr val="tx2"/>
                </a:solidFill>
                <a:latin typeface="+mn-lt"/>
              </a:rPr>
            </a:br>
            <a:r>
              <a:rPr lang="en-US" sz="2400" dirty="0" smtClean="0">
                <a:solidFill>
                  <a:schemeClr val="tx2"/>
                </a:solidFill>
                <a:latin typeface="+mn-lt"/>
              </a:rPr>
              <a:t>				Susan </a:t>
            </a:r>
            <a:r>
              <a:rPr lang="en-US" sz="2400" dirty="0" err="1" smtClean="0">
                <a:solidFill>
                  <a:schemeClr val="tx2"/>
                </a:solidFill>
                <a:latin typeface="+mn-lt"/>
              </a:rPr>
              <a:t>Bindon</a:t>
            </a:r>
            <a:r>
              <a:rPr lang="en-US" sz="2400" dirty="0" smtClean="0">
                <a:solidFill>
                  <a:schemeClr val="tx2"/>
                </a:solidFill>
                <a:latin typeface="+mn-lt"/>
              </a:rPr>
              <a:t>, DNP, RN-BC, CNE, Associate 							Professor, Director Post Masters DNP 								Program UMD</a:t>
            </a:r>
          </a:p>
          <a:p>
            <a:pPr marL="0" indent="0" algn="l">
              <a:spcBef>
                <a:spcPts val="0"/>
              </a:spcBef>
              <a:buNone/>
            </a:pPr>
            <a:r>
              <a:rPr lang="en-US" sz="2800" dirty="0" smtClean="0">
                <a:solidFill>
                  <a:schemeClr val="tx2"/>
                </a:solidFill>
              </a:rPr>
              <a:t>10:45-11:00	</a:t>
            </a:r>
            <a:r>
              <a:rPr lang="en-US" sz="2800" b="1" dirty="0" smtClean="0">
                <a:solidFill>
                  <a:schemeClr val="tx2"/>
                </a:solidFill>
              </a:rPr>
              <a:t>BREAK</a:t>
            </a:r>
          </a:p>
          <a:p>
            <a:pPr marL="0" indent="0" algn="l">
              <a:spcBef>
                <a:spcPts val="0"/>
              </a:spcBef>
              <a:buNone/>
            </a:pPr>
            <a:r>
              <a:rPr lang="en-US" sz="2800" dirty="0" smtClean="0">
                <a:solidFill>
                  <a:schemeClr val="tx2"/>
                </a:solidFill>
                <a:latin typeface="+mn-lt"/>
              </a:rPr>
              <a:t>11:00-11:30	</a:t>
            </a:r>
            <a:r>
              <a:rPr lang="en-US" sz="2800" b="1" dirty="0" smtClean="0">
                <a:solidFill>
                  <a:schemeClr val="tx2"/>
                </a:solidFill>
                <a:latin typeface="+mn-lt"/>
              </a:rPr>
              <a:t>Optimizing Your Application</a:t>
            </a:r>
            <a:br>
              <a:rPr lang="en-US" sz="2800" b="1" dirty="0" smtClean="0">
                <a:solidFill>
                  <a:schemeClr val="tx2"/>
                </a:solidFill>
                <a:latin typeface="+mn-lt"/>
              </a:rPr>
            </a:br>
            <a:r>
              <a:rPr lang="en-US" sz="2800" b="1" dirty="0" smtClean="0">
                <a:solidFill>
                  <a:schemeClr val="tx2"/>
                </a:solidFill>
                <a:latin typeface="+mn-lt"/>
              </a:rPr>
              <a:t>			</a:t>
            </a:r>
            <a:r>
              <a:rPr lang="en-US" sz="2400" dirty="0" smtClean="0">
                <a:solidFill>
                  <a:schemeClr val="tx2"/>
                </a:solidFill>
              </a:rPr>
              <a:t>	Kirsten </a:t>
            </a:r>
            <a:r>
              <a:rPr lang="en-US" sz="2400" dirty="0" err="1" smtClean="0">
                <a:solidFill>
                  <a:schemeClr val="tx2"/>
                </a:solidFill>
              </a:rPr>
              <a:t>Corazzini</a:t>
            </a:r>
            <a:r>
              <a:rPr lang="en-US" sz="2400" dirty="0" smtClean="0">
                <a:solidFill>
                  <a:schemeClr val="tx2"/>
                </a:solidFill>
              </a:rPr>
              <a:t>, PhD, FGSA, Professor, Associate 					Dean PhD Program, UMD</a:t>
            </a:r>
          </a:p>
          <a:p>
            <a:pPr marL="0" indent="0" algn="l">
              <a:spcBef>
                <a:spcPts val="0"/>
              </a:spcBef>
              <a:buNone/>
            </a:pPr>
            <a:r>
              <a:rPr lang="en-US" sz="2400" dirty="0" smtClean="0">
                <a:solidFill>
                  <a:schemeClr val="tx2"/>
                </a:solidFill>
              </a:rPr>
              <a:t>				</a:t>
            </a:r>
            <a:r>
              <a:rPr lang="en-US" sz="2400" dirty="0" err="1" smtClean="0">
                <a:solidFill>
                  <a:schemeClr val="tx2"/>
                </a:solidFill>
              </a:rPr>
              <a:t>Vinciya</a:t>
            </a:r>
            <a:r>
              <a:rPr lang="en-US" sz="2400" dirty="0" smtClean="0">
                <a:solidFill>
                  <a:schemeClr val="tx2"/>
                </a:solidFill>
              </a:rPr>
              <a:t> Pandian, PhD, MBA, MSN, ACNP-BC, FAANP, 				FAAN Associate Professor and Associate Director 					DNP Executive and DNP-MBA Program JHU</a:t>
            </a:r>
            <a:endParaRPr lang="en-US" sz="2400" dirty="0">
              <a:solidFill>
                <a:schemeClr val="tx2"/>
              </a:solidFill>
            </a:endParaRPr>
          </a:p>
          <a:p>
            <a:pPr marL="514350" marR="0" indent="-514350">
              <a:spcBef>
                <a:spcPts val="0"/>
              </a:spcBef>
              <a:spcAft>
                <a:spcPts val="0"/>
              </a:spcAft>
              <a:buAutoNum type="arabicPeriod"/>
            </a:pPr>
            <a:endParaRPr lang="en-US" sz="2800" dirty="0">
              <a:latin typeface="+mn-lt"/>
            </a:endParaRPr>
          </a:p>
          <a:p>
            <a:pPr marL="514350" marR="0" indent="-514350">
              <a:spcBef>
                <a:spcPts val="0"/>
              </a:spcBef>
              <a:spcAft>
                <a:spcPts val="0"/>
              </a:spcAft>
              <a:buAutoNum type="arabicPeriod"/>
            </a:pPr>
            <a:endParaRPr lang="en-US" sz="2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2800" dirty="0">
              <a:effectLst/>
              <a:latin typeface="Calibri" panose="020F0502020204030204" pitchFamily="34" charset="0"/>
              <a:ea typeface="Calibri" panose="020F0502020204030204" pitchFamily="34" charset="0"/>
            </a:endParaRPr>
          </a:p>
          <a:p>
            <a:pPr marL="914400" lvl="2"/>
            <a:endParaRPr lang="en-US" sz="3200" dirty="0"/>
          </a:p>
        </p:txBody>
      </p:sp>
    </p:spTree>
    <p:extLst>
      <p:ext uri="{BB962C8B-B14F-4D97-AF65-F5344CB8AC3E}">
        <p14:creationId xmlns:p14="http://schemas.microsoft.com/office/powerpoint/2010/main" val="803903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Welcome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828800"/>
            <a:ext cx="8458200" cy="4095571"/>
          </a:xfrm>
        </p:spPr>
        <p:txBody>
          <a:bodyPr/>
          <a:lstStyle/>
          <a:p>
            <a:pPr marL="0" indent="0">
              <a:lnSpc>
                <a:spcPct val="100000"/>
              </a:lnSpc>
              <a:spcBef>
                <a:spcPts val="0"/>
              </a:spcBef>
              <a:buNone/>
            </a:pPr>
            <a:endParaRPr lang="en-US" sz="1400" dirty="0">
              <a:solidFill>
                <a:prstClr val="black"/>
              </a:solidFill>
            </a:endParaRPr>
          </a:p>
          <a:p>
            <a:pPr marL="0" indent="0">
              <a:lnSpc>
                <a:spcPct val="100000"/>
              </a:lnSpc>
              <a:spcBef>
                <a:spcPts val="0"/>
              </a:spcBef>
              <a:buNone/>
            </a:pPr>
            <a:r>
              <a:rPr lang="en-US" dirty="0" smtClean="0">
                <a:solidFill>
                  <a:prstClr val="black"/>
                </a:solidFill>
                <a:latin typeface="Arial" panose="020B0604020202020204" pitchFamily="34" charset="0"/>
                <a:cs typeface="Arial" panose="020B0604020202020204" pitchFamily="34" charset="0"/>
              </a:rPr>
              <a:t>Peg </a:t>
            </a:r>
            <a:r>
              <a:rPr lang="en-US" dirty="0" err="1" smtClean="0">
                <a:solidFill>
                  <a:prstClr val="black"/>
                </a:solidFill>
                <a:latin typeface="Arial" panose="020B0604020202020204" pitchFamily="34" charset="0"/>
                <a:cs typeface="Arial" panose="020B0604020202020204" pitchFamily="34" charset="0"/>
              </a:rPr>
              <a:t>Daw</a:t>
            </a:r>
            <a:r>
              <a:rPr lang="en-US" dirty="0" smtClean="0">
                <a:solidFill>
                  <a:prstClr val="black"/>
                </a:solidFill>
                <a:latin typeface="Arial" panose="020B0604020202020204" pitchFamily="34" charset="0"/>
                <a:cs typeface="Arial" panose="020B0604020202020204" pitchFamily="34" charset="0"/>
              </a:rPr>
              <a:t>, DNP, RN-BC, CNE</a:t>
            </a:r>
          </a:p>
          <a:p>
            <a:pPr marL="0" indent="0">
              <a:lnSpc>
                <a:spcPct val="100000"/>
              </a:lnSpc>
              <a:spcBef>
                <a:spcPts val="0"/>
              </a:spcBef>
              <a:buNone/>
            </a:pPr>
            <a:r>
              <a:rPr lang="en-US" dirty="0" smtClean="0">
                <a:solidFill>
                  <a:prstClr val="black"/>
                </a:solidFill>
                <a:latin typeface="Arial" panose="020B0604020202020204" pitchFamily="34" charset="0"/>
                <a:cs typeface="Arial" panose="020B0604020202020204" pitchFamily="34" charset="0"/>
              </a:rPr>
              <a:t>Nurse Support Program II Grant Administrator</a:t>
            </a:r>
          </a:p>
          <a:p>
            <a:pPr marL="0" indent="0">
              <a:lnSpc>
                <a:spcPct val="100000"/>
              </a:lnSpc>
              <a:spcBef>
                <a:spcPts val="0"/>
              </a:spcBef>
              <a:buNone/>
            </a:pPr>
            <a:endParaRPr lang="en-US" dirty="0" smtClean="0">
              <a:solidFill>
                <a:prstClr val="black"/>
              </a:solidFill>
              <a:latin typeface="Arial" panose="020B0604020202020204" pitchFamily="34" charset="0"/>
              <a:cs typeface="Arial" panose="020B0604020202020204" pitchFamily="34" charset="0"/>
            </a:endParaRPr>
          </a:p>
          <a:p>
            <a:pPr marL="0" indent="0">
              <a:lnSpc>
                <a:spcPct val="100000"/>
              </a:lnSpc>
              <a:spcBef>
                <a:spcPts val="0"/>
              </a:spcBef>
              <a:buNone/>
            </a:pPr>
            <a:r>
              <a:rPr lang="en-US" dirty="0" smtClean="0">
                <a:solidFill>
                  <a:prstClr val="black"/>
                </a:solidFill>
                <a:latin typeface="Arial" panose="020B0604020202020204" pitchFamily="34" charset="0"/>
                <a:cs typeface="Arial" panose="020B0604020202020204" pitchFamily="34" charset="0"/>
              </a:rPr>
              <a:t>Nurse Support Program (NSP) website</a:t>
            </a:r>
            <a:endParaRPr lang="en-US" dirty="0">
              <a:solidFill>
                <a:prstClr val="black"/>
              </a:solidFill>
              <a:latin typeface="Arial" panose="020B0604020202020204" pitchFamily="34" charset="0"/>
              <a:cs typeface="Arial" panose="020B0604020202020204" pitchFamily="34" charset="0"/>
            </a:endParaRPr>
          </a:p>
          <a:p>
            <a:pPr marL="0" indent="0">
              <a:buNone/>
            </a:pPr>
            <a:r>
              <a:rPr lang="en-US" dirty="0" smtClean="0">
                <a:hlinkClick r:id="rId3"/>
              </a:rPr>
              <a:t>www.nursesupport.org</a:t>
            </a:r>
            <a:endParaRPr lang="en-US" dirty="0" smtClean="0"/>
          </a:p>
          <a:p>
            <a:pPr marL="0" indent="0">
              <a:buNone/>
            </a:pPr>
            <a:endParaRPr lang="en-US" dirty="0"/>
          </a:p>
        </p:txBody>
      </p:sp>
    </p:spTree>
    <p:extLst>
      <p:ext uri="{BB962C8B-B14F-4D97-AF65-F5344CB8AC3E}">
        <p14:creationId xmlns:p14="http://schemas.microsoft.com/office/powerpoint/2010/main" val="2172830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b="1" dirty="0" smtClean="0">
                <a:latin typeface="Arial" panose="020B0604020202020204" pitchFamily="34" charset="0"/>
                <a:cs typeface="Arial" panose="020B0604020202020204" pitchFamily="34" charset="0"/>
              </a:rPr>
              <a:t>WebEx</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828800"/>
            <a:ext cx="8229600" cy="4095571"/>
          </a:xfrm>
        </p:spPr>
        <p:txBody>
          <a:bodyPr/>
          <a:lstStyle/>
          <a:p>
            <a:pPr marL="0" indent="0">
              <a:lnSpc>
                <a:spcPct val="100000"/>
              </a:lnSpc>
              <a:spcBef>
                <a:spcPts val="0"/>
              </a:spcBef>
              <a:buNone/>
            </a:pPr>
            <a:endParaRPr lang="en-US" sz="1400" dirty="0">
              <a:solidFill>
                <a:prstClr val="black"/>
              </a:solidFill>
            </a:endParaRPr>
          </a:p>
          <a:p>
            <a:pPr marL="0" indent="0">
              <a:lnSpc>
                <a:spcPct val="100000"/>
              </a:lnSpc>
              <a:spcBef>
                <a:spcPts val="0"/>
              </a:spcBef>
              <a:buNone/>
            </a:pPr>
            <a:r>
              <a:rPr lang="en-US" dirty="0" smtClean="0">
                <a:solidFill>
                  <a:prstClr val="black"/>
                </a:solidFill>
                <a:latin typeface="Arial" panose="020B0604020202020204" pitchFamily="34" charset="0"/>
                <a:cs typeface="Arial" panose="020B0604020202020204" pitchFamily="34" charset="0"/>
              </a:rPr>
              <a:t>Please use camera when speaking</a:t>
            </a:r>
          </a:p>
          <a:p>
            <a:pPr marL="0" indent="0">
              <a:lnSpc>
                <a:spcPct val="100000"/>
              </a:lnSpc>
              <a:spcBef>
                <a:spcPts val="0"/>
              </a:spcBef>
              <a:buNone/>
            </a:pPr>
            <a:endParaRPr lang="en-US" dirty="0">
              <a:solidFill>
                <a:prstClr val="black"/>
              </a:solidFill>
              <a:latin typeface="Arial" panose="020B0604020202020204" pitchFamily="34" charset="0"/>
              <a:cs typeface="Arial" panose="020B0604020202020204" pitchFamily="34" charset="0"/>
            </a:endParaRPr>
          </a:p>
          <a:p>
            <a:pPr marL="0" indent="0">
              <a:lnSpc>
                <a:spcPct val="100000"/>
              </a:lnSpc>
              <a:spcBef>
                <a:spcPts val="0"/>
              </a:spcBef>
              <a:buNone/>
            </a:pPr>
            <a:r>
              <a:rPr lang="en-US" dirty="0" smtClean="0">
                <a:solidFill>
                  <a:prstClr val="black"/>
                </a:solidFill>
                <a:latin typeface="Arial" panose="020B0604020202020204" pitchFamily="34" charset="0"/>
                <a:cs typeface="Arial" panose="020B0604020202020204" pitchFamily="34" charset="0"/>
              </a:rPr>
              <a:t>Can connect by phone rather than through computer if audio issues</a:t>
            </a:r>
          </a:p>
          <a:p>
            <a:pPr marL="0" indent="0">
              <a:lnSpc>
                <a:spcPct val="100000"/>
              </a:lnSpc>
              <a:spcBef>
                <a:spcPts val="0"/>
              </a:spcBef>
              <a:buNone/>
            </a:pPr>
            <a:endParaRPr lang="en-US" dirty="0">
              <a:solidFill>
                <a:prstClr val="black"/>
              </a:solidFill>
              <a:latin typeface="Arial" panose="020B0604020202020204" pitchFamily="34" charset="0"/>
              <a:cs typeface="Arial" panose="020B0604020202020204" pitchFamily="34" charset="0"/>
            </a:endParaRPr>
          </a:p>
          <a:p>
            <a:pPr marL="0" indent="0">
              <a:lnSpc>
                <a:spcPct val="100000"/>
              </a:lnSpc>
              <a:spcBef>
                <a:spcPts val="0"/>
              </a:spcBef>
              <a:buNone/>
            </a:pPr>
            <a:r>
              <a:rPr lang="en-US" dirty="0" smtClean="0">
                <a:solidFill>
                  <a:prstClr val="black"/>
                </a:solidFill>
                <a:latin typeface="Arial" panose="020B0604020202020204" pitchFamily="34" charset="0"/>
                <a:cs typeface="Arial" panose="020B0604020202020204" pitchFamily="34" charset="0"/>
              </a:rPr>
              <a:t>Mute yourself if not talking</a:t>
            </a:r>
          </a:p>
          <a:p>
            <a:pPr marL="0" indent="0">
              <a:lnSpc>
                <a:spcPct val="100000"/>
              </a:lnSpc>
              <a:spcBef>
                <a:spcPts val="0"/>
              </a:spcBef>
              <a:buNone/>
            </a:pPr>
            <a:endParaRPr lang="en-US" dirty="0">
              <a:solidFill>
                <a:prstClr val="black"/>
              </a:solidFill>
              <a:latin typeface="Arial" panose="020B0604020202020204" pitchFamily="34" charset="0"/>
              <a:cs typeface="Arial" panose="020B0604020202020204" pitchFamily="34" charset="0"/>
            </a:endParaRPr>
          </a:p>
          <a:p>
            <a:pPr marL="0" indent="0">
              <a:lnSpc>
                <a:spcPct val="100000"/>
              </a:lnSpc>
              <a:spcBef>
                <a:spcPts val="0"/>
              </a:spcBef>
              <a:buNone/>
            </a:pPr>
            <a:r>
              <a:rPr lang="en-US" dirty="0" smtClean="0">
                <a:solidFill>
                  <a:prstClr val="black"/>
                </a:solidFill>
                <a:latin typeface="Arial" panose="020B0604020202020204" pitchFamily="34" charset="0"/>
                <a:cs typeface="Arial" panose="020B0604020202020204" pitchFamily="34" charset="0"/>
              </a:rPr>
              <a:t>Note: we are audio recording this session to compile a FAQ list </a:t>
            </a:r>
          </a:p>
          <a:p>
            <a:pPr marL="0" indent="0">
              <a:buNone/>
            </a:pPr>
            <a:endParaRPr lang="en-US" dirty="0"/>
          </a:p>
        </p:txBody>
      </p:sp>
    </p:spTree>
    <p:extLst>
      <p:ext uri="{BB962C8B-B14F-4D97-AF65-F5344CB8AC3E}">
        <p14:creationId xmlns:p14="http://schemas.microsoft.com/office/powerpoint/2010/main" val="2753874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pPr algn="ctr"/>
            <a:r>
              <a:rPr lang="en-US" sz="4000" b="1" dirty="0" smtClean="0"/>
              <a:t>Program</a:t>
            </a:r>
            <a:endParaRPr lang="en-US" sz="4000" b="1" dirty="0"/>
          </a:p>
        </p:txBody>
      </p:sp>
      <p:sp>
        <p:nvSpPr>
          <p:cNvPr id="3" name="Content Placeholder 2"/>
          <p:cNvSpPr>
            <a:spLocks noGrp="1"/>
          </p:cNvSpPr>
          <p:nvPr>
            <p:ph idx="1"/>
          </p:nvPr>
        </p:nvSpPr>
        <p:spPr>
          <a:xfrm>
            <a:off x="457200" y="533400"/>
            <a:ext cx="8458200" cy="5592763"/>
          </a:xfrm>
        </p:spPr>
        <p:txBody>
          <a:bodyPr/>
          <a:lstStyle/>
          <a:p>
            <a:pPr marL="0" indent="0" algn="l">
              <a:spcBef>
                <a:spcPts val="0"/>
              </a:spcBef>
              <a:spcAft>
                <a:spcPts val="0"/>
              </a:spcAft>
              <a:buNone/>
            </a:pPr>
            <a:r>
              <a:rPr lang="en-US" sz="2800" dirty="0" smtClean="0"/>
              <a:t>9:45-10:15	</a:t>
            </a:r>
            <a:r>
              <a:rPr lang="en-US" sz="2800" b="1" dirty="0" smtClean="0"/>
              <a:t>Overview of Maryland Doctoral Programs</a:t>
            </a:r>
          </a:p>
          <a:p>
            <a:pPr marL="0" indent="0" algn="l">
              <a:spcBef>
                <a:spcPts val="0"/>
              </a:spcBef>
              <a:spcAft>
                <a:spcPts val="0"/>
              </a:spcAft>
              <a:buNone/>
            </a:pPr>
            <a:r>
              <a:rPr lang="en-US" sz="2800" dirty="0">
                <a:latin typeface="+mn-lt"/>
              </a:rPr>
              <a:t>	</a:t>
            </a:r>
            <a:r>
              <a:rPr lang="en-US" sz="2800" dirty="0" smtClean="0">
                <a:latin typeface="+mn-lt"/>
              </a:rPr>
              <a:t>			</a:t>
            </a:r>
            <a:r>
              <a:rPr lang="en-US" sz="2000" dirty="0" smtClean="0">
                <a:latin typeface="+mn-lt"/>
              </a:rPr>
              <a:t>Meg Johantgen</a:t>
            </a:r>
          </a:p>
          <a:p>
            <a:pPr marL="0" indent="0" algn="l">
              <a:spcBef>
                <a:spcPts val="0"/>
              </a:spcBef>
              <a:spcAft>
                <a:spcPts val="0"/>
              </a:spcAft>
              <a:buNone/>
            </a:pPr>
            <a:r>
              <a:rPr lang="en-US" sz="2800" dirty="0" smtClean="0"/>
              <a:t>10:15-10:45	</a:t>
            </a:r>
            <a:r>
              <a:rPr lang="en-US" sz="2800" b="1" dirty="0" smtClean="0"/>
              <a:t>Matching Goals-Program</a:t>
            </a:r>
          </a:p>
          <a:p>
            <a:pPr marL="0" indent="0" algn="l">
              <a:spcBef>
                <a:spcPts val="0"/>
              </a:spcBef>
              <a:spcAft>
                <a:spcPts val="0"/>
              </a:spcAft>
              <a:buNone/>
            </a:pPr>
            <a:r>
              <a:rPr lang="en-US" sz="2800" dirty="0">
                <a:latin typeface="+mn-lt"/>
              </a:rPr>
              <a:t>	</a:t>
            </a:r>
            <a:r>
              <a:rPr lang="en-US" sz="2800" dirty="0" smtClean="0">
                <a:latin typeface="+mn-lt"/>
              </a:rPr>
              <a:t>		</a:t>
            </a:r>
            <a:r>
              <a:rPr lang="en-US" sz="2400" dirty="0" smtClean="0">
                <a:latin typeface="+mn-lt"/>
              </a:rPr>
              <a:t>	</a:t>
            </a:r>
            <a:r>
              <a:rPr lang="en-US" sz="2000" dirty="0" smtClean="0">
                <a:latin typeface="+mn-lt"/>
              </a:rPr>
              <a:t>Dorothea Winter, PhD, Professor, Graduate Program Chair, 					Salisbury University</a:t>
            </a:r>
            <a:br>
              <a:rPr lang="en-US" sz="2000" dirty="0" smtClean="0">
                <a:latin typeface="+mn-lt"/>
              </a:rPr>
            </a:br>
            <a:r>
              <a:rPr lang="en-US" sz="2000" dirty="0" smtClean="0">
                <a:latin typeface="+mn-lt"/>
              </a:rPr>
              <a:t>				Susan Bindon, DNP, RN-BC, CNE, Associate 									Professor, Director Post Masters DNP Program UMD</a:t>
            </a:r>
          </a:p>
          <a:p>
            <a:pPr marL="0" indent="0" algn="l">
              <a:spcBef>
                <a:spcPts val="0"/>
              </a:spcBef>
              <a:spcAft>
                <a:spcPts val="0"/>
              </a:spcAft>
              <a:buNone/>
            </a:pPr>
            <a:r>
              <a:rPr lang="en-US" sz="2800" dirty="0" smtClean="0"/>
              <a:t>10:45-11:00	</a:t>
            </a:r>
            <a:r>
              <a:rPr lang="en-US" sz="2800" b="1" dirty="0" smtClean="0"/>
              <a:t>BREAK</a:t>
            </a:r>
          </a:p>
          <a:p>
            <a:pPr marL="0" indent="0" algn="l">
              <a:spcBef>
                <a:spcPts val="0"/>
              </a:spcBef>
              <a:spcAft>
                <a:spcPts val="0"/>
              </a:spcAft>
              <a:buNone/>
            </a:pPr>
            <a:r>
              <a:rPr lang="en-US" sz="2800" dirty="0" smtClean="0">
                <a:latin typeface="+mn-lt"/>
              </a:rPr>
              <a:t>11:00-11:30	</a:t>
            </a:r>
            <a:r>
              <a:rPr lang="en-US" sz="2800" b="1" dirty="0" smtClean="0">
                <a:latin typeface="+mn-lt"/>
              </a:rPr>
              <a:t>Optimizing Your Application</a:t>
            </a:r>
            <a:br>
              <a:rPr lang="en-US" sz="2800" b="1" dirty="0" smtClean="0">
                <a:latin typeface="+mn-lt"/>
              </a:rPr>
            </a:br>
            <a:r>
              <a:rPr lang="en-US" sz="2800" b="1" dirty="0" smtClean="0">
                <a:latin typeface="+mn-lt"/>
              </a:rPr>
              <a:t>			</a:t>
            </a:r>
            <a:r>
              <a:rPr lang="en-US" sz="2000" dirty="0" smtClean="0"/>
              <a:t>	Kirsten Corazzini, PhD, FGSA, Professor, Associate Dean PhD 					Program, UMD</a:t>
            </a:r>
          </a:p>
          <a:p>
            <a:pPr marL="0" indent="0" algn="l">
              <a:spcBef>
                <a:spcPts val="0"/>
              </a:spcBef>
              <a:spcAft>
                <a:spcPts val="0"/>
              </a:spcAft>
              <a:buNone/>
            </a:pPr>
            <a:r>
              <a:rPr lang="en-US" sz="2000" dirty="0" smtClean="0"/>
              <a:t>				Vinciya Pandian, PhD, MBA, MSN, ACNP-BC, FAANP, FAAN 					Associate Professor and Associate Director DNP Executive and 				DNP-MBA Program JHU</a:t>
            </a:r>
          </a:p>
          <a:p>
            <a:pPr marL="0" indent="0" algn="l">
              <a:spcBef>
                <a:spcPts val="0"/>
              </a:spcBef>
              <a:spcAft>
                <a:spcPts val="0"/>
              </a:spcAft>
              <a:buNone/>
            </a:pPr>
            <a:r>
              <a:rPr lang="en-US" sz="2800" b="1" dirty="0" smtClean="0"/>
              <a:t>11:30-12:00	Financial Support and Wrap-up</a:t>
            </a:r>
            <a:endParaRPr lang="en-US" sz="2800" b="1" dirty="0"/>
          </a:p>
          <a:p>
            <a:pPr marL="1257300" lvl="3" indent="0">
              <a:spcBef>
                <a:spcPts val="0"/>
              </a:spcBef>
              <a:spcAft>
                <a:spcPts val="0"/>
              </a:spcAft>
              <a:buNone/>
            </a:pPr>
            <a:r>
              <a:rPr lang="en-US" dirty="0"/>
              <a:t>	</a:t>
            </a:r>
            <a:r>
              <a:rPr lang="en-US" dirty="0" smtClean="0"/>
              <a:t>	</a:t>
            </a:r>
            <a:r>
              <a:rPr lang="en-US" dirty="0" smtClean="0">
                <a:latin typeface="+mn-lt"/>
              </a:rPr>
              <a:t>Meg Johantgen</a:t>
            </a:r>
            <a:endParaRPr lang="en-US" dirty="0">
              <a:latin typeface="+mn-lt"/>
            </a:endParaRPr>
          </a:p>
          <a:p>
            <a:pPr marL="514350" marR="0" indent="-514350">
              <a:spcBef>
                <a:spcPts val="0"/>
              </a:spcBef>
              <a:spcAft>
                <a:spcPts val="0"/>
              </a:spcAft>
              <a:buAutoNum type="arabicPeriod"/>
            </a:pPr>
            <a:endParaRPr lang="en-US" sz="2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2800" dirty="0">
              <a:effectLst/>
              <a:latin typeface="Calibri" panose="020F0502020204030204" pitchFamily="34" charset="0"/>
              <a:ea typeface="Calibri" panose="020F0502020204030204" pitchFamily="34" charset="0"/>
            </a:endParaRPr>
          </a:p>
          <a:p>
            <a:pPr marL="914400" lvl="2"/>
            <a:endParaRPr lang="en-US" sz="3200" dirty="0"/>
          </a:p>
        </p:txBody>
      </p:sp>
    </p:spTree>
    <p:extLst>
      <p:ext uri="{BB962C8B-B14F-4D97-AF65-F5344CB8AC3E}">
        <p14:creationId xmlns:p14="http://schemas.microsoft.com/office/powerpoint/2010/main" val="3821782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497192"/>
          </a:xfrm>
        </p:spPr>
        <p:txBody>
          <a:bodyPr/>
          <a:lstStyle/>
          <a:p>
            <a:pPr algn="ctr"/>
            <a:r>
              <a:rPr lang="en-US" sz="4000" b="1" dirty="0" smtClean="0"/>
              <a:t>Assumptions….Objectives</a:t>
            </a:r>
            <a:endParaRPr lang="en-US" sz="4000" b="1" dirty="0"/>
          </a:p>
        </p:txBody>
      </p:sp>
      <p:sp>
        <p:nvSpPr>
          <p:cNvPr id="3" name="Content Placeholder 2"/>
          <p:cNvSpPr>
            <a:spLocks noGrp="1"/>
          </p:cNvSpPr>
          <p:nvPr>
            <p:ph idx="1"/>
          </p:nvPr>
        </p:nvSpPr>
        <p:spPr>
          <a:xfrm>
            <a:off x="762000" y="1600200"/>
            <a:ext cx="7924800" cy="4525963"/>
          </a:xfrm>
        </p:spPr>
        <p:txBody>
          <a:bodyPr/>
          <a:lstStyle/>
          <a:p>
            <a:pPr marR="0">
              <a:spcBef>
                <a:spcPts val="0"/>
              </a:spcBef>
              <a:spcAft>
                <a:spcPts val="0"/>
              </a:spcAft>
            </a:pPr>
            <a:r>
              <a:rPr lang="en-US" sz="2800" dirty="0" smtClean="0">
                <a:solidFill>
                  <a:srgbClr val="1F497D"/>
                </a:solidFill>
                <a:latin typeface="Calibri" panose="020F0502020204030204" pitchFamily="34" charset="0"/>
                <a:ea typeface="Calibri" panose="020F0502020204030204" pitchFamily="34" charset="0"/>
                <a:sym typeface="Wingdings" panose="05000000000000000000" pitchFamily="2" charset="2"/>
              </a:rPr>
              <a:t>   </a:t>
            </a:r>
            <a:r>
              <a:rPr lang="en-US" sz="2800" dirty="0" smtClean="0">
                <a:solidFill>
                  <a:srgbClr val="1F497D"/>
                </a:solidFill>
                <a:latin typeface="Calibri" panose="020F0502020204030204" pitchFamily="34" charset="0"/>
                <a:ea typeface="Calibri" panose="020F0502020204030204" pitchFamily="34" charset="0"/>
              </a:rPr>
              <a:t>All interested learning about doctoral study opportunities</a:t>
            </a:r>
          </a:p>
          <a:p>
            <a:pPr marR="0">
              <a:spcBef>
                <a:spcPts val="0"/>
              </a:spcBef>
              <a:spcAft>
                <a:spcPts val="0"/>
              </a:spcAft>
            </a:pPr>
            <a:r>
              <a:rPr lang="en-US" sz="2800" dirty="0" smtClean="0">
                <a:solidFill>
                  <a:srgbClr val="1F497D"/>
                </a:solidFill>
                <a:latin typeface="Calibri" panose="020F0502020204030204" pitchFamily="34" charset="0"/>
                <a:ea typeface="Calibri" panose="020F0502020204030204" pitchFamily="34" charset="0"/>
                <a:sym typeface="Wingdings" panose="05000000000000000000" pitchFamily="2" charset="2"/>
              </a:rPr>
              <a:t>  </a:t>
            </a:r>
            <a:r>
              <a:rPr lang="en-US" sz="2800" dirty="0" smtClean="0">
                <a:solidFill>
                  <a:srgbClr val="1F497D"/>
                </a:solidFill>
                <a:latin typeface="Calibri" panose="020F0502020204030204" pitchFamily="34" charset="0"/>
                <a:ea typeface="Calibri" panose="020F0502020204030204" pitchFamily="34" charset="0"/>
              </a:rPr>
              <a:t>Varied interests and career objectives</a:t>
            </a:r>
            <a:endParaRPr lang="en-US" sz="2800" dirty="0">
              <a:solidFill>
                <a:srgbClr val="1F497D"/>
              </a:solidFill>
              <a:latin typeface="Calibri" panose="020F0502020204030204" pitchFamily="34" charset="0"/>
              <a:ea typeface="Calibri" panose="020F0502020204030204" pitchFamily="34" charset="0"/>
            </a:endParaRPr>
          </a:p>
          <a:p>
            <a:pPr marL="0" marR="0">
              <a:spcBef>
                <a:spcPts val="0"/>
              </a:spcBef>
              <a:spcAft>
                <a:spcPts val="0"/>
              </a:spcAft>
            </a:pPr>
            <a:endParaRPr lang="en-US" sz="2800" dirty="0">
              <a:solidFill>
                <a:srgbClr val="1F497D"/>
              </a:solidFill>
              <a:effectLst/>
              <a:latin typeface="Calibri" panose="020F0502020204030204" pitchFamily="34" charset="0"/>
              <a:ea typeface="Calibri" panose="020F0502020204030204" pitchFamily="34" charset="0"/>
            </a:endParaRPr>
          </a:p>
          <a:p>
            <a:pPr marL="514350" indent="-514350" algn="l">
              <a:buFontTx/>
              <a:buAutoNum type="arabicPeriod"/>
            </a:pPr>
            <a:r>
              <a:rPr lang="en-US" sz="2800" dirty="0">
                <a:solidFill>
                  <a:schemeClr val="tx2"/>
                </a:solidFill>
                <a:latin typeface="+mn-lt"/>
              </a:rPr>
              <a:t>D</a:t>
            </a:r>
            <a:r>
              <a:rPr lang="en-US" sz="2800" dirty="0" smtClean="0">
                <a:solidFill>
                  <a:schemeClr val="tx2"/>
                </a:solidFill>
                <a:latin typeface="+mn-lt"/>
              </a:rPr>
              <a:t>escribe the breadth of doctoral programs in Maryland – both nursing and not nursing.</a:t>
            </a:r>
          </a:p>
          <a:p>
            <a:pPr marL="514350" indent="-514350" algn="l">
              <a:buFontTx/>
              <a:buAutoNum type="arabicPeriod"/>
            </a:pPr>
            <a:r>
              <a:rPr lang="en-US" sz="2800" dirty="0" smtClean="0">
                <a:solidFill>
                  <a:schemeClr val="tx2"/>
                </a:solidFill>
                <a:latin typeface="+mn-lt"/>
              </a:rPr>
              <a:t>Distinguish variations in nursing doctoral programs.</a:t>
            </a:r>
          </a:p>
          <a:p>
            <a:pPr marL="514350" indent="-514350" algn="l">
              <a:buFontTx/>
              <a:buAutoNum type="arabicPeriod"/>
            </a:pPr>
            <a:r>
              <a:rPr lang="en-US" sz="2800" dirty="0" smtClean="0">
                <a:solidFill>
                  <a:schemeClr val="tx2"/>
                </a:solidFill>
                <a:latin typeface="+mn-lt"/>
              </a:rPr>
              <a:t>Provide resources to help in decision-making.</a:t>
            </a:r>
          </a:p>
          <a:p>
            <a:pPr marL="514350" indent="-514350" algn="l">
              <a:buFontTx/>
              <a:buAutoNum type="arabicPeriod"/>
            </a:pPr>
            <a:endParaRPr lang="en-US" sz="2800" dirty="0">
              <a:solidFill>
                <a:schemeClr val="tx2"/>
              </a:solidFill>
              <a:latin typeface="+mn-lt"/>
            </a:endParaRPr>
          </a:p>
          <a:p>
            <a:pPr marL="514350" indent="-514350" algn="l">
              <a:buFontTx/>
              <a:buAutoNum type="arabicPeriod"/>
            </a:pPr>
            <a:endParaRPr lang="en-US" sz="2800" dirty="0">
              <a:solidFill>
                <a:schemeClr val="tx2"/>
              </a:solidFill>
              <a:latin typeface="+mn-lt"/>
            </a:endParaRPr>
          </a:p>
          <a:p>
            <a:pPr marL="514350" marR="0" indent="-514350">
              <a:spcBef>
                <a:spcPts val="0"/>
              </a:spcBef>
              <a:spcAft>
                <a:spcPts val="0"/>
              </a:spcAft>
              <a:buAutoNum type="arabicPeriod"/>
            </a:pPr>
            <a:endParaRPr lang="en-US" sz="2800" dirty="0">
              <a:latin typeface="+mn-lt"/>
            </a:endParaRPr>
          </a:p>
          <a:p>
            <a:pPr marL="514350" marR="0" indent="-514350">
              <a:spcBef>
                <a:spcPts val="0"/>
              </a:spcBef>
              <a:spcAft>
                <a:spcPts val="0"/>
              </a:spcAft>
              <a:buAutoNum type="arabicPeriod"/>
            </a:pPr>
            <a:endParaRPr lang="en-US" sz="2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800" dirty="0">
                <a:solidFill>
                  <a:srgbClr val="1F497D"/>
                </a:solidFill>
                <a:effectLst/>
                <a:latin typeface="Calibri" panose="020F0502020204030204" pitchFamily="34" charset="0"/>
                <a:ea typeface="Calibri" panose="020F0502020204030204" pitchFamily="34" charset="0"/>
              </a:rPr>
              <a:t> </a:t>
            </a:r>
            <a:endParaRPr lang="en-US" sz="2800" dirty="0">
              <a:effectLst/>
              <a:latin typeface="Calibri" panose="020F0502020204030204" pitchFamily="34" charset="0"/>
              <a:ea typeface="Calibri" panose="020F0502020204030204" pitchFamily="34" charset="0"/>
            </a:endParaRPr>
          </a:p>
          <a:p>
            <a:pPr marL="914400" lvl="2"/>
            <a:endParaRPr lang="en-US" sz="3200" dirty="0"/>
          </a:p>
        </p:txBody>
      </p:sp>
    </p:spTree>
    <p:extLst>
      <p:ext uri="{BB962C8B-B14F-4D97-AF65-F5344CB8AC3E}">
        <p14:creationId xmlns:p14="http://schemas.microsoft.com/office/powerpoint/2010/main" val="1782937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noAutofit/>
          </a:bodyPr>
          <a:lstStyle/>
          <a:p>
            <a:pPr algn="ctr"/>
            <a:r>
              <a:rPr lang="en-US" sz="4400" b="1" dirty="0">
                <a:latin typeface="+mj-lt"/>
              </a:rPr>
              <a:t>Growth of DNP vs PhD</a:t>
            </a:r>
            <a:r>
              <a:rPr lang="en-US" sz="4400" dirty="0">
                <a:latin typeface="+mj-lt"/>
              </a:rPr>
              <a:t/>
            </a:r>
            <a:br>
              <a:rPr lang="en-US" sz="4400" dirty="0">
                <a:latin typeface="+mj-lt"/>
              </a:rPr>
            </a:br>
            <a:r>
              <a:rPr lang="en-US" sz="2000" dirty="0">
                <a:latin typeface="+mj-lt"/>
              </a:rPr>
              <a:t>(Source AACN)</a:t>
            </a:r>
          </a:p>
        </p:txBody>
      </p:sp>
      <p:graphicFrame>
        <p:nvGraphicFramePr>
          <p:cNvPr id="4" name="Content Placeholder 3"/>
          <p:cNvGraphicFramePr>
            <a:graphicFrameLocks noGrp="1"/>
          </p:cNvGraphicFramePr>
          <p:nvPr>
            <p:ph idx="1"/>
            <p:extLst/>
          </p:nvPr>
        </p:nvGraphicFramePr>
        <p:xfrm>
          <a:off x="762000" y="1758892"/>
          <a:ext cx="7620000" cy="44895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3188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lstStyle/>
          <a:p>
            <a:r>
              <a:rPr lang="en-US" sz="4000" b="1" dirty="0" smtClean="0"/>
              <a:t>Varied Pathways in Graduate </a:t>
            </a:r>
            <a:r>
              <a:rPr lang="en-US" sz="4000" b="1" dirty="0"/>
              <a:t>E</a:t>
            </a:r>
            <a:r>
              <a:rPr lang="en-US" sz="4000" b="1" dirty="0" smtClean="0"/>
              <a:t>ducation</a:t>
            </a:r>
            <a:endParaRPr lang="en-US" sz="4000" b="1" dirty="0"/>
          </a:p>
        </p:txBody>
      </p:sp>
      <p:sp>
        <p:nvSpPr>
          <p:cNvPr id="3" name="Content Placeholder 2"/>
          <p:cNvSpPr>
            <a:spLocks noGrp="1"/>
          </p:cNvSpPr>
          <p:nvPr>
            <p:ph idx="1"/>
          </p:nvPr>
        </p:nvSpPr>
        <p:spPr>
          <a:xfrm>
            <a:off x="838200" y="2286000"/>
            <a:ext cx="7848600" cy="3825875"/>
          </a:xfrm>
        </p:spPr>
        <p:txBody>
          <a:bodyPr/>
          <a:lstStyle/>
          <a:p>
            <a:pPr marL="0" indent="0" algn="ctr">
              <a:buNone/>
            </a:pPr>
            <a:r>
              <a:rPr lang="en-US" dirty="0" smtClean="0"/>
              <a:t>BS </a:t>
            </a:r>
            <a:r>
              <a:rPr lang="en-US" dirty="0" smtClean="0">
                <a:sym typeface="Wingdings" panose="05000000000000000000" pitchFamily="2" charset="2"/>
              </a:rPr>
              <a:t> </a:t>
            </a:r>
            <a:r>
              <a:rPr lang="en-US" dirty="0" smtClean="0"/>
              <a:t>MS </a:t>
            </a:r>
            <a:r>
              <a:rPr lang="en-US" dirty="0" smtClean="0">
                <a:sym typeface="Wingdings" panose="05000000000000000000" pitchFamily="2" charset="2"/>
              </a:rPr>
              <a:t> PhD</a:t>
            </a:r>
          </a:p>
          <a:p>
            <a:pPr marL="0" indent="0" algn="ctr">
              <a:buNone/>
            </a:pPr>
            <a:r>
              <a:rPr lang="en-US" dirty="0" smtClean="0">
                <a:sym typeface="Wingdings" panose="05000000000000000000" pitchFamily="2" charset="2"/>
              </a:rPr>
              <a:t>BS  PhD</a:t>
            </a:r>
          </a:p>
          <a:p>
            <a:pPr marL="0" indent="0" algn="ctr">
              <a:buNone/>
            </a:pPr>
            <a:r>
              <a:rPr lang="en-US" dirty="0" smtClean="0">
                <a:sym typeface="Wingdings" panose="05000000000000000000" pitchFamily="2" charset="2"/>
              </a:rPr>
              <a:t>BS  DNP</a:t>
            </a:r>
          </a:p>
          <a:p>
            <a:pPr marL="0" indent="0" algn="ctr">
              <a:buNone/>
            </a:pPr>
            <a:r>
              <a:rPr lang="en-US" dirty="0" smtClean="0">
                <a:sym typeface="Wingdings" panose="05000000000000000000" pitchFamily="2" charset="2"/>
              </a:rPr>
              <a:t>BS  DNP/PHD</a:t>
            </a:r>
          </a:p>
          <a:p>
            <a:pPr marL="0" indent="0" algn="ctr">
              <a:buNone/>
            </a:pPr>
            <a:r>
              <a:rPr lang="en-US" dirty="0" smtClean="0"/>
              <a:t>BS </a:t>
            </a:r>
            <a:r>
              <a:rPr lang="en-US" dirty="0" smtClean="0">
                <a:sym typeface="Wingdings" panose="05000000000000000000" pitchFamily="2" charset="2"/>
              </a:rPr>
              <a:t> </a:t>
            </a:r>
            <a:r>
              <a:rPr lang="en-US" dirty="0" smtClean="0"/>
              <a:t>MPH </a:t>
            </a:r>
            <a:r>
              <a:rPr lang="en-US" dirty="0" smtClean="0">
                <a:sym typeface="Wingdings" panose="05000000000000000000" pitchFamily="2" charset="2"/>
              </a:rPr>
              <a:t>DrPH</a:t>
            </a:r>
          </a:p>
          <a:p>
            <a:pPr marL="0" indent="0" algn="ctr">
              <a:buNone/>
            </a:pPr>
            <a:r>
              <a:rPr lang="en-US" dirty="0" smtClean="0">
                <a:sym typeface="Wingdings" panose="05000000000000000000" pitchFamily="2" charset="2"/>
              </a:rPr>
              <a:t>BS  MEd  EdD</a:t>
            </a:r>
          </a:p>
          <a:p>
            <a:endParaRPr lang="en-US" dirty="0" smtClean="0">
              <a:sym typeface="Wingdings" panose="05000000000000000000" pitchFamily="2" charset="2"/>
            </a:endParaRPr>
          </a:p>
          <a:p>
            <a:endParaRPr lang="en-US" dirty="0"/>
          </a:p>
        </p:txBody>
      </p:sp>
    </p:spTree>
    <p:extLst>
      <p:ext uri="{BB962C8B-B14F-4D97-AF65-F5344CB8AC3E}">
        <p14:creationId xmlns:p14="http://schemas.microsoft.com/office/powerpoint/2010/main" val="3371710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Which doctorate is right for you?</a:t>
            </a:r>
            <a:endParaRPr lang="en-US" dirty="0"/>
          </a:p>
        </p:txBody>
      </p:sp>
      <p:sp>
        <p:nvSpPr>
          <p:cNvPr id="3" name="Content Placeholder 2"/>
          <p:cNvSpPr>
            <a:spLocks noGrp="1"/>
          </p:cNvSpPr>
          <p:nvPr>
            <p:ph idx="1"/>
          </p:nvPr>
        </p:nvSpPr>
        <p:spPr>
          <a:xfrm>
            <a:off x="914400" y="1530626"/>
            <a:ext cx="7798904" cy="4870174"/>
          </a:xfrm>
        </p:spPr>
        <p:txBody>
          <a:bodyPr/>
          <a:lstStyle/>
          <a:p>
            <a:r>
              <a:rPr lang="en-US" dirty="0" smtClean="0"/>
              <a:t>Focus – what is your passion?</a:t>
            </a:r>
          </a:p>
          <a:p>
            <a:r>
              <a:rPr lang="en-US" dirty="0" smtClean="0"/>
              <a:t>Career – what do you want to?</a:t>
            </a:r>
          </a:p>
          <a:p>
            <a:pPr marL="0" indent="0">
              <a:buNone/>
            </a:pPr>
            <a:r>
              <a:rPr lang="en-US" dirty="0"/>
              <a:t>	</a:t>
            </a:r>
            <a:r>
              <a:rPr lang="en-US" dirty="0" smtClean="0"/>
              <a:t>-lead research</a:t>
            </a:r>
            <a:br>
              <a:rPr lang="en-US" dirty="0" smtClean="0"/>
            </a:br>
            <a:r>
              <a:rPr lang="en-US" dirty="0" smtClean="0"/>
              <a:t>	-apply research</a:t>
            </a:r>
            <a:br>
              <a:rPr lang="en-US" dirty="0" smtClean="0"/>
            </a:br>
            <a:r>
              <a:rPr lang="en-US" dirty="0" smtClean="0"/>
              <a:t>	-make health policy</a:t>
            </a:r>
          </a:p>
          <a:p>
            <a:r>
              <a:rPr lang="en-US" dirty="0" smtClean="0"/>
              <a:t>Feasibility – what works for you?</a:t>
            </a:r>
            <a:br>
              <a:rPr lang="en-US" dirty="0" smtClean="0"/>
            </a:br>
            <a:r>
              <a:rPr lang="en-US" dirty="0" smtClean="0"/>
              <a:t>	-format</a:t>
            </a:r>
            <a:br>
              <a:rPr lang="en-US" dirty="0" smtClean="0"/>
            </a:br>
            <a:r>
              <a:rPr lang="en-US" dirty="0" smtClean="0"/>
              <a:t>	-costs</a:t>
            </a:r>
            <a:br>
              <a:rPr lang="en-US" dirty="0" smtClean="0"/>
            </a:br>
            <a:r>
              <a:rPr lang="en-US" dirty="0" smtClean="0"/>
              <a:t>	-competing demands</a:t>
            </a:r>
          </a:p>
          <a:p>
            <a:endParaRPr lang="en-US" dirty="0" smtClean="0"/>
          </a:p>
          <a:p>
            <a:endParaRPr lang="en-US" dirty="0"/>
          </a:p>
        </p:txBody>
      </p:sp>
    </p:spTree>
    <p:extLst>
      <p:ext uri="{BB962C8B-B14F-4D97-AF65-F5344CB8AC3E}">
        <p14:creationId xmlns:p14="http://schemas.microsoft.com/office/powerpoint/2010/main" val="3534467932"/>
      </p:ext>
    </p:extLst>
  </p:cSld>
  <p:clrMapOvr>
    <a:masterClrMapping/>
  </p:clrMapOvr>
  <p:timing>
    <p:tnLst>
      <p:par>
        <p:cTn id="1" dur="indefinite" restart="never" nodeType="tmRoot"/>
      </p:par>
    </p:tnLst>
  </p:timing>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3913</TotalTime>
  <Words>1509</Words>
  <Application>Microsoft Office PowerPoint</Application>
  <PresentationFormat>On-screen Show (4:3)</PresentationFormat>
  <Paragraphs>331</Paragraphs>
  <Slides>20</Slides>
  <Notes>20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Aharoni</vt:lpstr>
      <vt:lpstr>Arial</vt:lpstr>
      <vt:lpstr>Calibri</vt:lpstr>
      <vt:lpstr>Verdana</vt:lpstr>
      <vt:lpstr>Wingdings</vt:lpstr>
      <vt:lpstr/>
      <vt:lpstr>1_Office Theme</vt:lpstr>
      <vt:lpstr>PowerPoint Presentation</vt:lpstr>
      <vt:lpstr>Maryland Higher Education Commission  Nurse Support II Program</vt:lpstr>
      <vt:lpstr>Welcome</vt:lpstr>
      <vt:lpstr>WebEx</vt:lpstr>
      <vt:lpstr>Program</vt:lpstr>
      <vt:lpstr>Assumptions….Objectives</vt:lpstr>
      <vt:lpstr>Growth of DNP vs PhD (Source AACN)</vt:lpstr>
      <vt:lpstr>Varied Pathways in Graduate Education</vt:lpstr>
      <vt:lpstr>Which doctorate is right for you?</vt:lpstr>
      <vt:lpstr>Doctoral Program Overview</vt:lpstr>
      <vt:lpstr>Maryland Doctoral Programs in Education</vt:lpstr>
      <vt:lpstr>Maryland Doctoral Programs in Education - cont</vt:lpstr>
      <vt:lpstr>Maryland Doctoral Programs in Public Health/Health Services</vt:lpstr>
      <vt:lpstr>Maryland Doctoral Programs in Business</vt:lpstr>
      <vt:lpstr>Intersecting Roles</vt:lpstr>
      <vt:lpstr>DNP vs PhD Curriculums</vt:lpstr>
      <vt:lpstr>Maryland DNP Programs</vt:lpstr>
      <vt:lpstr>Maryland Nursing PhD Programs</vt:lpstr>
      <vt:lpstr>Summary</vt:lpstr>
      <vt:lpstr>Program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Seidl, Kristin</dc:creator>
  <cp:lastModifiedBy>Ford, Kimberly</cp:lastModifiedBy>
  <cp:revision>278</cp:revision>
  <cp:lastPrinted>2020-01-14T12:44:36Z</cp:lastPrinted>
  <dcterms:modified xsi:type="dcterms:W3CDTF">2020-02-25T19:11:10Z</dcterms:modified>
</cp:coreProperties>
</file>