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7102475" cy="93884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24">
          <p15:clr>
            <a:srgbClr val="A4A3A4"/>
          </p15:clr>
        </p15:guide>
        <p15:guide id="2" orient="horz" pos="13464">
          <p15:clr>
            <a:srgbClr val="A4A3A4"/>
          </p15:clr>
        </p15:guide>
        <p15:guide id="3" orient="horz" pos="1432">
          <p15:clr>
            <a:srgbClr val="A4A3A4"/>
          </p15:clr>
        </p15:guide>
        <p15:guide id="4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21D5FF"/>
    <a:srgbClr val="CC00CC"/>
    <a:srgbClr val="5EF8F4"/>
    <a:srgbClr val="10DEDE"/>
    <a:srgbClr val="A7C4FF"/>
    <a:srgbClr val="0046D2"/>
    <a:srgbClr val="C0C0C0"/>
    <a:srgbClr val="FF0000"/>
    <a:srgbClr val="698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>
        <p:scale>
          <a:sx n="25" d="100"/>
          <a:sy n="25" d="100"/>
        </p:scale>
        <p:origin x="-840" y="-54"/>
      </p:cViewPr>
      <p:guideLst>
        <p:guide orient="horz" pos="3224"/>
        <p:guide orient="horz" pos="13464"/>
        <p:guide orient="horz" pos="143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40" cy="4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9" rIns="94499" bIns="4724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57" y="0"/>
            <a:ext cx="3077740" cy="4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9" rIns="94499" bIns="47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03263"/>
            <a:ext cx="5281613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9" y="4460333"/>
            <a:ext cx="5681980" cy="422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9" rIns="94499" bIns="47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439"/>
            <a:ext cx="3077740" cy="4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9" rIns="94499" bIns="4724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57" y="8917439"/>
            <a:ext cx="3077740" cy="4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99" tIns="47249" rIns="94499" bIns="47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8E1AE7-D96E-49CD-9398-4FA3E8F920C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891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9CD7A-492C-466A-B0F1-D7B5135B13C0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197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82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879475"/>
            <a:ext cx="7405688" cy="18724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879475"/>
            <a:ext cx="22067837" cy="1872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58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74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38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5121275"/>
            <a:ext cx="14736762" cy="1448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121275"/>
            <a:ext cx="14736763" cy="1448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13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42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64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57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0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7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Object 13"/>
          <p:cNvGraphicFramePr>
            <a:graphicFrameLocks noChangeAspect="1"/>
          </p:cNvGraphicFramePr>
          <p:nvPr userDrawn="1"/>
        </p:nvGraphicFramePr>
        <p:xfrm>
          <a:off x="26763663" y="21605875"/>
          <a:ext cx="52641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CorelDRAW" r:id="rId14" imgW="8828280" imgH="313200" progId="CorelDRAW.Graphic.13">
                  <p:embed/>
                </p:oleObj>
              </mc:Choice>
              <mc:Fallback>
                <p:oleObj name="CorelDRAW" r:id="rId14" imgW="8828280" imgH="313200" progId="CorelDRAW.Graphic.1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3663" y="21605875"/>
                        <a:ext cx="526415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2pPr>
      <a:lvl3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3pPr>
      <a:lvl4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4pPr>
      <a:lvl5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9pPr>
    </p:titleStyle>
    <p:bodyStyle>
      <a:lvl1pPr marL="1176338" indent="-1176338" algn="l" defTabSz="3135313" rtl="0" fontAlgn="base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6350" indent="-979488" algn="l" defTabSz="3135313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17950" indent="-782638" algn="l" defTabSz="3135313" rtl="0" fontAlgn="base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4813" indent="-782638" algn="l" defTabSz="3135313" rtl="0" fontAlgn="base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</a:defRPr>
      </a:lvl4pPr>
      <a:lvl5pPr marL="70532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info.umkc.edu/si/wp-content/uploads/2016/09/siJ-Volume-Two-Issue-One.pdf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fo.umkc.edu/si/wp-%20content/uploads/2016/09/siJ-Volume-Two-Issue-One.pdf" TargetMode="External"/><Relationship Id="rId5" Type="http://schemas.openxmlformats.org/officeDocument/2006/relationships/hyperlink" Target="http://www.science.uq.edu.au/peer-assisted-study/filething/get/310/PASS-Leader-Development-Handbook.pdf" TargetMode="External"/><Relationship Id="rId4" Type="http://schemas.openxmlformats.org/officeDocument/2006/relationships/hyperlink" Target="https://ro.uow.edu/au/ajpl/vol11/iss1/3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5EF8F4"/>
            </a:gs>
            <a:gs pos="10000">
              <a:srgbClr val="66FFFF"/>
            </a:gs>
            <a:gs pos="100000">
              <a:srgbClr val="5EF8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24634840" y="4780615"/>
            <a:ext cx="8234202" cy="1651737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8461743" y="4780616"/>
            <a:ext cx="7625286" cy="16517375"/>
          </a:xfrm>
          <a:prstGeom prst="roundRect">
            <a:avLst>
              <a:gd name="adj" fmla="val 40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16520786" y="4780616"/>
            <a:ext cx="7705788" cy="1651737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5985" y="4780616"/>
            <a:ext cx="7914277" cy="1651737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45505" y="8229600"/>
            <a:ext cx="7706481" cy="11805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65306" tIns="32653" rIns="65306" bIns="32653">
            <a:spAutoFit/>
          </a:bodyPr>
          <a:lstStyle>
            <a:lvl1pPr algn="l" defTabSz="3135313">
              <a:defRPr>
                <a:solidFill>
                  <a:schemeClr val="tx1"/>
                </a:solidFill>
                <a:latin typeface="Arial" charset="0"/>
              </a:defRPr>
            </a:lvl1pPr>
            <a:lvl2pPr marL="327025" algn="l" defTabSz="3135313">
              <a:defRPr>
                <a:solidFill>
                  <a:schemeClr val="tx1"/>
                </a:solidFill>
                <a:latin typeface="Arial" charset="0"/>
              </a:defRPr>
            </a:lvl2pPr>
            <a:lvl3pPr marL="652463" algn="l" defTabSz="3135313">
              <a:defRPr>
                <a:solidFill>
                  <a:schemeClr val="tx1"/>
                </a:solidFill>
                <a:latin typeface="Arial" charset="0"/>
              </a:defRPr>
            </a:lvl3pPr>
            <a:lvl4pPr marL="979488" algn="l" defTabSz="3135313">
              <a:defRPr>
                <a:solidFill>
                  <a:schemeClr val="tx1"/>
                </a:solidFill>
                <a:latin typeface="Arial" charset="0"/>
              </a:defRPr>
            </a:lvl4pPr>
            <a:lvl5pPr marL="1306513" algn="l" defTabSz="3135313">
              <a:defRPr>
                <a:solidFill>
                  <a:schemeClr val="tx1"/>
                </a:solidFill>
                <a:latin typeface="Arial" charset="0"/>
              </a:defRPr>
            </a:lvl5pPr>
            <a:lvl6pPr marL="17637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09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781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353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lnSpc>
                <a:spcPct val="95000"/>
              </a:lnSpc>
            </a:pPr>
            <a:r>
              <a:rPr lang="en-US" altLang="en-US" sz="11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</a:p>
          <a:p>
            <a:pPr algn="just" eaLnBrk="0" hangingPunct="0">
              <a:lnSpc>
                <a:spcPct val="95000"/>
              </a:lnSpc>
            </a:pPr>
            <a:endParaRPr lang="en-US" altLang="en-US" sz="11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endParaRPr lang="en-US" altLang="en-US" sz="11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5000"/>
              </a:lnSpc>
            </a:pPr>
            <a:endParaRPr lang="en-US" altLang="en-US" sz="11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5000"/>
              </a:lnSpc>
            </a:pPr>
            <a:r>
              <a:rPr lang="en-US" altLang="en-US" sz="1100" dirty="0">
                <a:latin typeface="Arial Black" panose="020B0A04020102020204" pitchFamily="34" charset="0"/>
                <a:cs typeface="Times New Roman" panose="02020603050405020304" pitchFamily="18" charset="0"/>
              </a:rPr>
              <a:t>pass.Manchester.ac.uk</a:t>
            </a: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Created in 1973 by Deanna Martin at University of Missouri-Kansas City to “increase students’ performance and retention in high-risk courses”</a:t>
            </a:r>
            <a:endParaRPr lang="en-US" altLang="en-US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Goal - incorporate “how” to learn &amp; then utilize what was learned in a way to further intellectual growth to be successful on exams and projects</a:t>
            </a: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Peer tutoring in programs of nursing “focus primarily on academic skills, knowledge, and development of study skills”</a:t>
            </a:r>
            <a:endParaRPr lang="en-US" alt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Led by PASS Student Leaders with a Faculty member as facilitator </a:t>
            </a: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Sessions are informal &amp; conducted in a nonthreatening environment</a:t>
            </a:r>
            <a:endParaRPr lang="en-US" altLang="en-US" sz="1900" b="1" dirty="0">
              <a:latin typeface="Arial Black" panose="020B0A04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4994423" y="4894382"/>
            <a:ext cx="7359159" cy="8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>
            <a:lvl1pPr algn="l" defTabSz="3135313">
              <a:defRPr>
                <a:solidFill>
                  <a:schemeClr val="tx1"/>
                </a:solidFill>
                <a:latin typeface="Arial" charset="0"/>
              </a:defRPr>
            </a:lvl1pPr>
            <a:lvl2pPr marL="327025" algn="l" defTabSz="3135313">
              <a:defRPr>
                <a:solidFill>
                  <a:schemeClr val="tx1"/>
                </a:solidFill>
                <a:latin typeface="Arial" charset="0"/>
              </a:defRPr>
            </a:lvl2pPr>
            <a:lvl3pPr marL="652463" algn="l" defTabSz="3135313">
              <a:defRPr>
                <a:solidFill>
                  <a:schemeClr val="tx1"/>
                </a:solidFill>
                <a:latin typeface="Arial" charset="0"/>
              </a:defRPr>
            </a:lvl3pPr>
            <a:lvl4pPr marL="979488" algn="l" defTabSz="3135313">
              <a:defRPr>
                <a:solidFill>
                  <a:schemeClr val="tx1"/>
                </a:solidFill>
                <a:latin typeface="Arial" charset="0"/>
              </a:defRPr>
            </a:lvl4pPr>
            <a:lvl5pPr marL="1306513" algn="l" defTabSz="3135313">
              <a:defRPr>
                <a:solidFill>
                  <a:schemeClr val="tx1"/>
                </a:solidFill>
                <a:latin typeface="Arial" charset="0"/>
              </a:defRPr>
            </a:lvl5pPr>
            <a:lvl6pPr marL="17637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09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781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353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Bottom Line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514350" y="254000"/>
            <a:ext cx="31889700" cy="3120067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 anchor="ctr"/>
          <a:lstStyle>
            <a:lvl1pPr algn="l" defTabSz="3135313">
              <a:defRPr>
                <a:solidFill>
                  <a:schemeClr val="tx1"/>
                </a:solidFill>
                <a:latin typeface="Arial" charset="0"/>
              </a:defRPr>
            </a:lvl1pPr>
            <a:lvl2pPr marL="327025" algn="l" defTabSz="3135313">
              <a:defRPr>
                <a:solidFill>
                  <a:schemeClr val="tx1"/>
                </a:solidFill>
                <a:latin typeface="Arial" charset="0"/>
              </a:defRPr>
            </a:lvl2pPr>
            <a:lvl3pPr marL="652463" algn="l" defTabSz="3135313">
              <a:defRPr>
                <a:solidFill>
                  <a:schemeClr val="tx1"/>
                </a:solidFill>
                <a:latin typeface="Arial" charset="0"/>
              </a:defRPr>
            </a:lvl3pPr>
            <a:lvl4pPr marL="979488" algn="l" defTabSz="3135313">
              <a:defRPr>
                <a:solidFill>
                  <a:schemeClr val="tx1"/>
                </a:solidFill>
                <a:latin typeface="Arial" charset="0"/>
              </a:defRPr>
            </a:lvl4pPr>
            <a:lvl5pPr marL="1306513" algn="l" defTabSz="3135313">
              <a:defRPr>
                <a:solidFill>
                  <a:schemeClr val="tx1"/>
                </a:solidFill>
                <a:latin typeface="Arial" charset="0"/>
              </a:defRPr>
            </a:lvl5pPr>
            <a:lvl6pPr marL="17637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09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781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353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90212" y="163210"/>
            <a:ext cx="32483896" cy="3790040"/>
          </a:xfrm>
          <a:prstGeom prst="rect">
            <a:avLst/>
          </a:prstGeom>
          <a:gradFill>
            <a:gsLst>
              <a:gs pos="0">
                <a:srgbClr val="5EF8F4"/>
              </a:gs>
              <a:gs pos="24000">
                <a:srgbClr val="10DEDE"/>
              </a:gs>
              <a:gs pos="54000">
                <a:srgbClr val="5EF8F4"/>
              </a:gs>
              <a:gs pos="95575">
                <a:srgbClr val="10DEDE"/>
              </a:gs>
              <a:gs pos="76000">
                <a:srgbClr val="10DEDE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 lIns="65306" tIns="32653" rIns="65306" bIns="32653">
            <a:spAutoFit/>
          </a:bodyPr>
          <a:lstStyle>
            <a:lvl1pPr algn="l" defTabSz="3135313">
              <a:defRPr>
                <a:solidFill>
                  <a:schemeClr val="tx1"/>
                </a:solidFill>
                <a:latin typeface="Arial" charset="0"/>
              </a:defRPr>
            </a:lvl1pPr>
            <a:lvl2pPr marL="327025" algn="l" defTabSz="3135313">
              <a:defRPr>
                <a:solidFill>
                  <a:schemeClr val="tx1"/>
                </a:solidFill>
                <a:latin typeface="Arial" charset="0"/>
              </a:defRPr>
            </a:lvl2pPr>
            <a:lvl3pPr marL="652463" algn="l" defTabSz="3135313">
              <a:defRPr>
                <a:solidFill>
                  <a:schemeClr val="tx1"/>
                </a:solidFill>
                <a:latin typeface="Arial" charset="0"/>
              </a:defRPr>
            </a:lvl3pPr>
            <a:lvl4pPr marL="979488" algn="l" defTabSz="3135313">
              <a:defRPr>
                <a:solidFill>
                  <a:schemeClr val="tx1"/>
                </a:solidFill>
                <a:latin typeface="Arial" charset="0"/>
              </a:defRPr>
            </a:lvl4pPr>
            <a:lvl5pPr marL="1306513" algn="l" defTabSz="3135313">
              <a:defRPr>
                <a:solidFill>
                  <a:schemeClr val="tx1"/>
                </a:solidFill>
                <a:latin typeface="Arial" charset="0"/>
              </a:defRPr>
            </a:lvl5pPr>
            <a:lvl6pPr marL="17637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09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781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353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PASS SESSIONS &amp; HOW THEY INCREASE NURSING STUDENTS’ STUDY SKILLS AND IMPROVE GRADES WHILE DECREASING ATTRITION RATES?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Yvonne M. Azeltine, BSN, RN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Wor-Wic Community College (WWCC), Salisbury, MD</a:t>
            </a:r>
            <a:endParaRPr lang="en-US" altLang="en-US" sz="66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5027267" y="12142362"/>
            <a:ext cx="7515036" cy="8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>
            <a:lvl1pPr algn="l" defTabSz="3135313">
              <a:defRPr>
                <a:solidFill>
                  <a:schemeClr val="tx1"/>
                </a:solidFill>
                <a:latin typeface="Arial" charset="0"/>
              </a:defRPr>
            </a:lvl1pPr>
            <a:lvl2pPr marL="327025" algn="l" defTabSz="3135313">
              <a:defRPr>
                <a:solidFill>
                  <a:schemeClr val="tx1"/>
                </a:solidFill>
                <a:latin typeface="Arial" charset="0"/>
              </a:defRPr>
            </a:lvl2pPr>
            <a:lvl3pPr marL="652463" algn="l" defTabSz="3135313">
              <a:defRPr>
                <a:solidFill>
                  <a:schemeClr val="tx1"/>
                </a:solidFill>
                <a:latin typeface="Arial" charset="0"/>
              </a:defRPr>
            </a:lvl3pPr>
            <a:lvl4pPr marL="979488" algn="l" defTabSz="3135313">
              <a:defRPr>
                <a:solidFill>
                  <a:schemeClr val="tx1"/>
                </a:solidFill>
                <a:latin typeface="Arial" charset="0"/>
              </a:defRPr>
            </a:lvl4pPr>
            <a:lvl5pPr marL="1306513" algn="l" defTabSz="3135313">
              <a:defRPr>
                <a:solidFill>
                  <a:schemeClr val="tx1"/>
                </a:solidFill>
                <a:latin typeface="Arial" charset="0"/>
              </a:defRPr>
            </a:lvl5pPr>
            <a:lvl6pPr marL="17637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09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781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353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24774508" y="13220278"/>
            <a:ext cx="7899600" cy="80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688" tIns="21843" rIns="43688" bIns="21843">
            <a:spAutoFit/>
          </a:bodyPr>
          <a:lstStyle>
            <a:lvl1pPr marL="244475" indent="-244475" algn="l" defTabSz="438150">
              <a:defRPr>
                <a:solidFill>
                  <a:schemeClr val="tx1"/>
                </a:solidFill>
                <a:latin typeface="Arial" charset="0"/>
              </a:defRPr>
            </a:lvl1pPr>
            <a:lvl2pPr marL="463550" indent="-244475" algn="l" defTabSz="438150">
              <a:defRPr>
                <a:solidFill>
                  <a:schemeClr val="tx1"/>
                </a:solidFill>
                <a:latin typeface="Arial" charset="0"/>
              </a:defRPr>
            </a:lvl2pPr>
            <a:lvl3pPr marL="682625" indent="-244475" algn="l" defTabSz="438150">
              <a:defRPr>
                <a:solidFill>
                  <a:schemeClr val="tx1"/>
                </a:solidFill>
                <a:latin typeface="Arial" charset="0"/>
              </a:defRPr>
            </a:lvl3pPr>
            <a:lvl4pPr marL="898525" indent="-244475" algn="l" defTabSz="438150">
              <a:defRPr>
                <a:solidFill>
                  <a:schemeClr val="tx1"/>
                </a:solidFill>
                <a:latin typeface="Arial" charset="0"/>
              </a:defRPr>
            </a:lvl4pPr>
            <a:lvl5pPr marL="1117600" indent="-244475" algn="l" defTabSz="438150">
              <a:defRPr>
                <a:solidFill>
                  <a:schemeClr val="tx1"/>
                </a:solidFill>
                <a:latin typeface="Arial" charset="0"/>
              </a:defRPr>
            </a:lvl5pPr>
            <a:lvl6pPr marL="1574800" indent="-244475" defTabSz="438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32000" indent="-244475" defTabSz="438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89200" indent="-244475" defTabSz="438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46400" indent="-244475" defTabSz="438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Blowers, S., Ramsey, P., Merriman, C., &amp; Grooms, J. (2003). Patterns of peer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tutoring in nursing. </a:t>
            </a:r>
            <a:r>
              <a:rPr lang="en-US" altLang="en-US" sz="14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Journal of Nursing Education, 42(5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), 204-210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Demetriou, C., &amp; Schmitz-Sciborski, A. (2011). </a:t>
            </a:r>
            <a:r>
              <a:rPr lang="en-US" altLang="en-US" sz="14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Integration, motivation, strengths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     and optimism: Retention theories past, present and future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. Paper presented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at the Proceedings of the 7th National Symposium on Student Retention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Fontaine, K. (2014). Effects of a Retention Intervention Program for Associate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Degree Nursing Students. </a:t>
            </a:r>
            <a:r>
              <a:rPr lang="en-US" altLang="en-US" sz="14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Nursing Education Perspectives, 35(2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):94-9. Doi: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10.5480/12-815.1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Kalil, A., Jones, C., &amp; Nasr, P. (2016). Application of Supplemental Instruction in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an Undergraduate Anatomy and Physiology Course for Allied Health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Students. </a:t>
            </a:r>
            <a:r>
              <a:rPr lang="en-US" altLang="en-US" sz="14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Supplemental Instruction Journal, 2(1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), 33-52. Retrieved from 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  <a:hlinkClick r:id="rId3"/>
              </a:rPr>
              <a:t>https://info.umkc.edu/si/wp-content/uploads/2016/09/siJ-Volume-Two-Issue-One.pdf</a:t>
            </a:r>
            <a:endParaRPr lang="en-US" altLang="en-US" sz="1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Kift, S. M., &amp; Field, R. M. (2009). Intentional first year curriculum design as a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means of facilitating student engagement: some exemplars. In </a:t>
            </a:r>
            <a:r>
              <a:rPr lang="en-US" altLang="en-US" sz="14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Proceedings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     of the 12th Pacific Rim First Year in Higher Education Conference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Townsville, Queensland: Queensland University of Technology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Laurs, D. E. (2018). Perceived impact of PASS leadership experience on student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 leaders’ transferable skills development. </a:t>
            </a:r>
            <a:r>
              <a:rPr lang="en-US" altLang="en-US" sz="14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Journal of Peer Learning, 11(1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), 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 27-40. 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  <a:hlinkClick r:id="rId4"/>
              </a:rPr>
              <a:t>https://ro.uow.edu/au/ajpl/vol11/iss1/3</a:t>
            </a:r>
            <a:endParaRPr lang="en-US" altLang="en-US" sz="1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Martin, D. C. (1977). The learning center: A comprehensive model for college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 and universities. Kansas City, MO: University of Missouri-Kansas City. (ERIC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 ED162-294)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Martin, D. C., &amp; Ardendale, D. R. (1990). Supplemental instruction: Improving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student performance, increasing student persistence. Kansas City, MO: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University of Missouri-Kansas City. (ERIC ED327103)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Miller, V., Oldfield, E., &amp; Murtagh, Y. (2006). Peer Assisted Study Sessions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Leader Development Handbook. Retrieved from 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  <a:hlinkClick r:id="rId5"/>
              </a:rPr>
              <a:t>http://www.science.uq.edu.au/peer-assisted-study/filething/get/310/PASS-Leader-Development-Handbook.pdf</a:t>
            </a:r>
            <a:endParaRPr lang="en-US" altLang="en-US" sz="1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Spaniol-Matthews, P., Letoureau, L. E., &amp; Rice, E. (2016). The impact of online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supplemental instruction on academic performance and persistence in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undergraduate STEM courses. </a:t>
            </a:r>
            <a:r>
              <a:rPr lang="en-US" altLang="en-US" sz="14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Supplemental Instruction Journal, 2(1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), 19-32.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Retrieved from 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  <a:hlinkClick r:id="rId6"/>
              </a:rPr>
              <a:t>https://info.umkc.edu/si/wp- content/uploads/2016/09/</a:t>
            </a:r>
            <a:r>
              <a:rPr lang="en-US" altLang="en-US" sz="1400" dirty="0" err="1">
                <a:latin typeface="Arial Black" panose="020B0A04020102020204" pitchFamily="34" charset="0"/>
                <a:cs typeface="Times New Roman" panose="02020603050405020304" pitchFamily="18" charset="0"/>
                <a:hlinkClick r:id="rId6"/>
              </a:rPr>
              <a:t>siJ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  <a:hlinkClick r:id="rId6"/>
              </a:rPr>
              <a:t>-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u="sng" dirty="0">
                <a:latin typeface="Arial Black" panose="020B0A04020102020204" pitchFamily="34" charset="0"/>
                <a:cs typeface="Times New Roman" panose="02020603050405020304" pitchFamily="18" charset="0"/>
                <a:hlinkClick r:id="rId6"/>
              </a:rPr>
              <a:t>     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  <a:hlinkClick r:id="rId6"/>
              </a:rPr>
              <a:t>Volume-Two-Issue-One.pdf</a:t>
            </a:r>
            <a:endParaRPr lang="en-US" altLang="en-US" sz="1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Wor-Wic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Community College (WWCC). (2016). WWCC Nursing Program Status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Report for Spring 2016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Wor-Wic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Community College (WWCC). (2019). WWCC – CACSIN Initiative </a:t>
            </a:r>
          </a:p>
          <a:p>
            <a:pPr marL="0" indent="0" eaLnBrk="0" hangingPunct="0">
              <a:lnSpc>
                <a:spcPct val="95000"/>
              </a:lnSpc>
            </a:pP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14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powerpoint</a:t>
            </a:r>
            <a:r>
              <a:rPr lang="en-US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presentation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16752868" y="5791322"/>
            <a:ext cx="7241624" cy="8757267"/>
          </a:xfrm>
          <a:prstGeom prst="rect">
            <a:avLst/>
          </a:prstGeom>
          <a:pattFill prst="pct30">
            <a:fgClr>
              <a:schemeClr val="bg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square" lIns="43688" tIns="21843" rIns="43688" bIns="21843">
            <a:spAutoFit/>
          </a:bodyPr>
          <a:lstStyle>
            <a:lvl1pPr algn="l" defTabSz="438150">
              <a:defRPr>
                <a:solidFill>
                  <a:schemeClr val="tx1"/>
                </a:solidFill>
                <a:latin typeface="Arial" charset="0"/>
              </a:defRPr>
            </a:lvl1pPr>
            <a:lvl2pPr marL="219075" algn="l" defTabSz="438150">
              <a:defRPr>
                <a:solidFill>
                  <a:schemeClr val="tx1"/>
                </a:solidFill>
                <a:latin typeface="Arial" charset="0"/>
              </a:defRPr>
            </a:lvl2pPr>
            <a:lvl3pPr marL="438150" algn="l" defTabSz="438150">
              <a:defRPr>
                <a:solidFill>
                  <a:schemeClr val="tx1"/>
                </a:solidFill>
                <a:latin typeface="Arial" charset="0"/>
              </a:defRPr>
            </a:lvl3pPr>
            <a:lvl4pPr marL="654050" algn="l" defTabSz="438150">
              <a:defRPr>
                <a:solidFill>
                  <a:schemeClr val="tx1"/>
                </a:solidFill>
                <a:latin typeface="Arial" charset="0"/>
              </a:defRPr>
            </a:lvl4pPr>
            <a:lvl5pPr marL="873125" algn="l" defTabSz="438150">
              <a:defRPr>
                <a:solidFill>
                  <a:schemeClr val="tx1"/>
                </a:solidFill>
                <a:latin typeface="Arial" charset="0"/>
              </a:defRPr>
            </a:lvl5pPr>
            <a:lvl6pPr marL="1330325" defTabSz="438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787525" defTabSz="438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44725" defTabSz="438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01925" defTabSz="438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Students’ success is evaluated by attrition, retention &amp; graduation percentages</a:t>
            </a:r>
            <a:endParaRPr lang="en-US" alt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5000"/>
              </a:lnSpc>
            </a:pPr>
            <a:r>
              <a:rPr lang="en-US" altLang="en-US" sz="54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Success at WWCC</a:t>
            </a:r>
          </a:p>
          <a:p>
            <a:pPr algn="ctr" eaLnBrk="0" hangingPunct="0">
              <a:lnSpc>
                <a:spcPct val="95000"/>
              </a:lnSpc>
            </a:pPr>
            <a:endParaRPr lang="en-US" altLang="en-US" sz="14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Implemented PASS for all nursing courses with “75-100% course pass rate of those who attended more than 3 sessions”</a:t>
            </a:r>
          </a:p>
          <a:p>
            <a:pPr marL="285750" indent="-28575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“Students scoring less than 80% on tests or quizzes in all nursing courses are required to either attend PASS or 1:1 tutoring”</a:t>
            </a:r>
          </a:p>
          <a:p>
            <a:pPr marL="285750" indent="-28575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en-US" sz="1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95000"/>
              </a:lnSpc>
            </a:pPr>
            <a:endParaRPr lang="en-US" altLang="en-US" sz="1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363834" y="4894382"/>
            <a:ext cx="7587566" cy="8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>
            <a:lvl1pPr algn="l" defTabSz="3135313">
              <a:defRPr>
                <a:solidFill>
                  <a:schemeClr val="tx1"/>
                </a:solidFill>
                <a:latin typeface="Arial" charset="0"/>
              </a:defRPr>
            </a:lvl1pPr>
            <a:lvl2pPr marL="327025" algn="l" defTabSz="3135313">
              <a:defRPr>
                <a:solidFill>
                  <a:schemeClr val="tx1"/>
                </a:solidFill>
                <a:latin typeface="Arial" charset="0"/>
              </a:defRPr>
            </a:lvl2pPr>
            <a:lvl3pPr marL="652463" algn="l" defTabSz="3135313">
              <a:defRPr>
                <a:solidFill>
                  <a:schemeClr val="tx1"/>
                </a:solidFill>
                <a:latin typeface="Arial" charset="0"/>
              </a:defRPr>
            </a:lvl3pPr>
            <a:lvl4pPr marL="979488" algn="l" defTabSz="3135313">
              <a:defRPr>
                <a:solidFill>
                  <a:schemeClr val="tx1"/>
                </a:solidFill>
                <a:latin typeface="Arial" charset="0"/>
              </a:defRPr>
            </a:lvl4pPr>
            <a:lvl5pPr marL="1306513" algn="l" defTabSz="3135313">
              <a:defRPr>
                <a:solidFill>
                  <a:schemeClr val="tx1"/>
                </a:solidFill>
                <a:latin typeface="Arial" charset="0"/>
              </a:defRPr>
            </a:lvl5pPr>
            <a:lvl6pPr marL="17637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09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781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353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What is … 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16601967" y="5068308"/>
            <a:ext cx="7360602" cy="8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306" tIns="32653" rIns="65306" bIns="32653">
            <a:spAutoFit/>
          </a:bodyPr>
          <a:lstStyle>
            <a:lvl1pPr algn="l" defTabSz="3135313">
              <a:defRPr>
                <a:solidFill>
                  <a:schemeClr val="tx1"/>
                </a:solidFill>
                <a:latin typeface="Arial" charset="0"/>
              </a:defRPr>
            </a:lvl1pPr>
            <a:lvl2pPr marL="327025" algn="l" defTabSz="3135313">
              <a:defRPr>
                <a:solidFill>
                  <a:schemeClr val="tx1"/>
                </a:solidFill>
                <a:latin typeface="Arial" charset="0"/>
              </a:defRPr>
            </a:lvl2pPr>
            <a:lvl3pPr marL="652463" algn="l" defTabSz="3135313">
              <a:defRPr>
                <a:solidFill>
                  <a:schemeClr val="tx1"/>
                </a:solidFill>
                <a:latin typeface="Arial" charset="0"/>
              </a:defRPr>
            </a:lvl3pPr>
            <a:lvl4pPr marL="979488" algn="l" defTabSz="3135313">
              <a:defRPr>
                <a:solidFill>
                  <a:schemeClr val="tx1"/>
                </a:solidFill>
                <a:latin typeface="Arial" charset="0"/>
              </a:defRPr>
            </a:lvl4pPr>
            <a:lvl5pPr marL="1306513" algn="l" defTabSz="3135313">
              <a:defRPr>
                <a:solidFill>
                  <a:schemeClr val="tx1"/>
                </a:solidFill>
                <a:latin typeface="Arial" charset="0"/>
              </a:defRPr>
            </a:lvl5pPr>
            <a:lvl6pPr marL="17637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09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781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35313"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Retention Rates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50928" y="5327480"/>
            <a:ext cx="7224039" cy="1666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Benefits of PASS</a:t>
            </a:r>
          </a:p>
          <a:p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Test taking strategies &amp; cognitive skills improved</a:t>
            </a: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Chegg.com</a:t>
            </a: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Chegg.com</a:t>
            </a: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000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en-US" sz="54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PASS Leaders</a:t>
            </a:r>
          </a:p>
          <a:p>
            <a:pPr algn="l"/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Chosen based on academic success &amp; ability to communicate effectively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“60% agreed their experience as a student leader increased their critical thinking skills &amp; increased self-awareness”</a:t>
            </a:r>
            <a:endParaRPr lang="en-US" sz="1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74508" y="6057268"/>
            <a:ext cx="7962236" cy="5570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1st semester implementation of PASS allows student “buy-in”, encouraging a sense of support by peers &amp; faculty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Encourages students to take ownership of their education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PASS enhances skills to provide quality nursing care for various patient populations in Maryland while enhancing the culture of health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8469" y="13516727"/>
            <a:ext cx="728541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73F23A-E8AA-4908-9991-20019B3D6729}"/>
              </a:ext>
            </a:extLst>
          </p:cNvPr>
          <p:cNvSpPr txBox="1"/>
          <p:nvPr/>
        </p:nvSpPr>
        <p:spPr>
          <a:xfrm>
            <a:off x="20405434" y="8229600"/>
            <a:ext cx="184731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5A8796-86D0-4434-82FF-7540072E1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1689" y="8033657"/>
            <a:ext cx="7626155" cy="6154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8C8B20-57B8-48C7-945D-78FD74B2D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34" y="5965248"/>
            <a:ext cx="7488151" cy="2839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D2535B-8518-4954-8D54-BB920F94B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42831" y="13732042"/>
            <a:ext cx="7683807" cy="7002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740</Words>
  <Application>Microsoft Office PowerPoint</Application>
  <PresentationFormat>Custom</PresentationFormat>
  <Paragraphs>127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48x72 Horizontal Template</dc:title>
  <dc:creator>Ethan Shulda</dc:creator>
  <dc:description>©MegaPrint Inc. 2009</dc:description>
  <cp:lastModifiedBy>Kimberly Ford</cp:lastModifiedBy>
  <cp:revision>171</cp:revision>
  <cp:lastPrinted>2019-05-11T20:43:33Z</cp:lastPrinted>
  <dcterms:created xsi:type="dcterms:W3CDTF">2008-12-04T00:20:37Z</dcterms:created>
  <dcterms:modified xsi:type="dcterms:W3CDTF">2019-06-05T18:55:15Z</dcterms:modified>
  <cp:category>Research Poster</cp:category>
</cp:coreProperties>
</file>