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61" r:id="rId3"/>
    <p:sldId id="286" r:id="rId4"/>
    <p:sldId id="266" r:id="rId5"/>
    <p:sldId id="280" r:id="rId6"/>
    <p:sldId id="263" r:id="rId7"/>
    <p:sldId id="283" r:id="rId8"/>
    <p:sldId id="275" r:id="rId9"/>
    <p:sldId id="285" r:id="rId10"/>
    <p:sldId id="267" r:id="rId11"/>
    <p:sldId id="276" r:id="rId12"/>
    <p:sldId id="270" r:id="rId13"/>
    <p:sldId id="277" r:id="rId14"/>
    <p:sldId id="284" r:id="rId15"/>
    <p:sldId id="278" r:id="rId16"/>
    <p:sldId id="279"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9766" autoAdjust="0"/>
  </p:normalViewPr>
  <p:slideViewPr>
    <p:cSldViewPr snapToGrid="0">
      <p:cViewPr>
        <p:scale>
          <a:sx n="106" d="100"/>
          <a:sy n="106" d="100"/>
        </p:scale>
        <p:origin x="-9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Number of DNP Students in Clinical</a:t>
            </a:r>
            <a:r>
              <a:rPr lang="en-US" b="1" baseline="0" dirty="0"/>
              <a:t> Rotations at Upper Chesapeake</a:t>
            </a:r>
            <a:endParaRPr lang="en-US" b="1"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Series 1</c:v>
                </c:pt>
              </c:strCache>
            </c:strRef>
          </c:tx>
          <c:spPr>
            <a:solidFill>
              <a:srgbClr val="C00000"/>
            </a:solidFill>
            <a:ln>
              <a:solidFill>
                <a:srgbClr val="C00000"/>
              </a:solidFill>
            </a:ln>
            <a:effectLst/>
            <a:sp3d>
              <a:contourClr>
                <a:srgbClr val="C00000"/>
              </a:contourClr>
            </a:sp3d>
          </c:spPr>
          <c:invertIfNegative val="0"/>
          <c:dLbls>
            <c:dLbl>
              <c:idx val="0"/>
              <c:layout>
                <c:manualLayout>
                  <c:x val="3.0864197530864057E-3"/>
                  <c:y val="-5.00312695434647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AF-4886-8ED3-2FE4E680DB05}"/>
                </c:ext>
              </c:extLst>
            </c:dLbl>
            <c:dLbl>
              <c:idx val="1"/>
              <c:layout>
                <c:manualLayout>
                  <c:x val="9.2592592592592032E-3"/>
                  <c:y val="-5.628517823639774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6.1828642947409355E-2"/>
                      <c:h val="7.6572858036272673E-2"/>
                    </c:manualLayout>
                  </c15:layout>
                </c:ext>
                <c:ext xmlns:c16="http://schemas.microsoft.com/office/drawing/2014/chart" uri="{C3380CC4-5D6E-409C-BE32-E72D297353CC}">
                  <c16:uniqueId val="{00000004-4EAF-4886-8ED3-2FE4E680DB05}"/>
                </c:ext>
              </c:extLst>
            </c:dLbl>
            <c:dLbl>
              <c:idx val="2"/>
              <c:layout>
                <c:manualLayout>
                  <c:x val="9.2592592592592587E-3"/>
                  <c:y val="-4.25265791119449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EAF-4886-8ED3-2FE4E680DB05}"/>
                </c:ext>
              </c:extLst>
            </c:dLbl>
            <c:dLbl>
              <c:idx val="3"/>
              <c:layout>
                <c:manualLayout>
                  <c:x val="9.2592592592592587E-3"/>
                  <c:y val="-3.50218886804253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EAF-4886-8ED3-2FE4E680DB05}"/>
                </c:ext>
              </c:extLst>
            </c:dLbl>
            <c:dLbl>
              <c:idx val="4"/>
              <c:layout>
                <c:manualLayout>
                  <c:x val="6.1728395061728392E-3"/>
                  <c:y val="-2.00125078173858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EAF-4886-8ED3-2FE4E680DB05}"/>
                </c:ext>
              </c:extLst>
            </c:dLbl>
            <c:dLbl>
              <c:idx val="5"/>
              <c:layout/>
              <c:tx>
                <c:rich>
                  <a:bodyPr/>
                  <a:lstStyle/>
                  <a:p>
                    <a:r>
                      <a:rPr lang="en-US"/>
                      <a:t>18</a:t>
                    </a:r>
                  </a:p>
                  <a:p>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6D2-45DA-8144-A5D8C7261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Summer 2016</c:v>
                </c:pt>
                <c:pt idx="1">
                  <c:v>Fall 2016</c:v>
                </c:pt>
                <c:pt idx="2">
                  <c:v>Spring 2017</c:v>
                </c:pt>
                <c:pt idx="3">
                  <c:v>Summer 2017</c:v>
                </c:pt>
                <c:pt idx="4">
                  <c:v>Fall 2017</c:v>
                </c:pt>
                <c:pt idx="5">
                  <c:v>Spring 2018 </c:v>
                </c:pt>
                <c:pt idx="6">
                  <c:v>Summer 2018</c:v>
                </c:pt>
              </c:strCache>
            </c:strRef>
          </c:cat>
          <c:val>
            <c:numRef>
              <c:f>Sheet1!$B$2:$B$8</c:f>
              <c:numCache>
                <c:formatCode>General</c:formatCode>
                <c:ptCount val="7"/>
                <c:pt idx="0">
                  <c:v>0</c:v>
                </c:pt>
                <c:pt idx="1">
                  <c:v>3</c:v>
                </c:pt>
                <c:pt idx="2">
                  <c:v>12</c:v>
                </c:pt>
                <c:pt idx="3">
                  <c:v>10</c:v>
                </c:pt>
                <c:pt idx="4">
                  <c:v>17</c:v>
                </c:pt>
                <c:pt idx="5">
                  <c:v>19</c:v>
                </c:pt>
                <c:pt idx="6">
                  <c:v>11</c:v>
                </c:pt>
              </c:numCache>
            </c:numRef>
          </c:val>
          <c:extLst xmlns:c16r2="http://schemas.microsoft.com/office/drawing/2015/06/chart">
            <c:ext xmlns:c16="http://schemas.microsoft.com/office/drawing/2014/chart" uri="{C3380CC4-5D6E-409C-BE32-E72D297353CC}">
              <c16:uniqueId val="{00000000-4EAF-4886-8ED3-2FE4E680DB05}"/>
            </c:ext>
          </c:extLst>
        </c:ser>
        <c:ser>
          <c:idx val="1"/>
          <c:order val="1"/>
          <c:tx>
            <c:strRef>
              <c:f>Sheet1!$C$1</c:f>
              <c:strCache>
                <c:ptCount val="1"/>
                <c:pt idx="0">
                  <c:v>Column1</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Summer 2016</c:v>
                </c:pt>
                <c:pt idx="1">
                  <c:v>Fall 2016</c:v>
                </c:pt>
                <c:pt idx="2">
                  <c:v>Spring 2017</c:v>
                </c:pt>
                <c:pt idx="3">
                  <c:v>Summer 2017</c:v>
                </c:pt>
                <c:pt idx="4">
                  <c:v>Fall 2017</c:v>
                </c:pt>
                <c:pt idx="5">
                  <c:v>Spring 2018 </c:v>
                </c:pt>
                <c:pt idx="6">
                  <c:v>Summer 2018</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4EAF-4886-8ED3-2FE4E680DB05}"/>
            </c:ext>
          </c:extLst>
        </c:ser>
        <c:ser>
          <c:idx val="2"/>
          <c:order val="2"/>
          <c:tx>
            <c:strRef>
              <c:f>Sheet1!$D$1</c:f>
              <c:strCache>
                <c:ptCount val="1"/>
                <c:pt idx="0">
                  <c:v>Column2</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Summer 2016</c:v>
                </c:pt>
                <c:pt idx="1">
                  <c:v>Fall 2016</c:v>
                </c:pt>
                <c:pt idx="2">
                  <c:v>Spring 2017</c:v>
                </c:pt>
                <c:pt idx="3">
                  <c:v>Summer 2017</c:v>
                </c:pt>
                <c:pt idx="4">
                  <c:v>Fall 2017</c:v>
                </c:pt>
                <c:pt idx="5">
                  <c:v>Spring 2018 </c:v>
                </c:pt>
                <c:pt idx="6">
                  <c:v>Summer 2018</c:v>
                </c:pt>
              </c:strCache>
            </c:str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2-4EAF-4886-8ED3-2FE4E680DB05}"/>
            </c:ext>
          </c:extLst>
        </c:ser>
        <c:dLbls>
          <c:showLegendKey val="0"/>
          <c:showVal val="1"/>
          <c:showCatName val="0"/>
          <c:showSerName val="0"/>
          <c:showPercent val="0"/>
          <c:showBubbleSize val="0"/>
        </c:dLbls>
        <c:gapWidth val="150"/>
        <c:shape val="box"/>
        <c:axId val="43024384"/>
        <c:axId val="43025920"/>
        <c:axId val="0"/>
      </c:bar3DChart>
      <c:catAx>
        <c:axId val="43024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25920"/>
        <c:crosses val="autoZero"/>
        <c:auto val="1"/>
        <c:lblAlgn val="ctr"/>
        <c:lblOffset val="100"/>
        <c:noMultiLvlLbl val="0"/>
      </c:catAx>
      <c:valAx>
        <c:axId val="43025920"/>
        <c:scaling>
          <c:orientation val="minMax"/>
        </c:scaling>
        <c:delete val="1"/>
        <c:axPos val="l"/>
        <c:numFmt formatCode="General" sourceLinked="1"/>
        <c:majorTickMark val="none"/>
        <c:minorTickMark val="none"/>
        <c:tickLblPos val="nextTo"/>
        <c:crossAx val="4302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CRNA Students</a:t>
            </a:r>
          </a:p>
        </c:rich>
      </c:tx>
      <c:layout/>
      <c:overlay val="0"/>
      <c:spPr>
        <a:noFill/>
        <a:ln>
          <a:noFill/>
        </a:ln>
        <a:effectLst/>
      </c:spPr>
    </c:title>
    <c:autoTitleDeleted val="0"/>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CRNA Students</c:v>
                </c:pt>
              </c:strCache>
            </c:strRef>
          </c:tx>
          <c:spPr>
            <a:solidFill>
              <a:srgbClr val="C00000"/>
            </a:solidFill>
            <a:ln>
              <a:noFill/>
            </a:ln>
            <a:effectLst/>
            <a:sp3d/>
          </c:spPr>
          <c:invertIfNegative val="0"/>
          <c:dPt>
            <c:idx val="0"/>
            <c:invertIfNegative val="0"/>
            <c:bubble3D val="0"/>
            <c:spPr>
              <a:solidFill>
                <a:srgbClr val="C00000"/>
              </a:solidFill>
              <a:ln>
                <a:noFill/>
              </a:ln>
              <a:effectLst/>
              <a:sp3d/>
            </c:spPr>
            <c:extLst xmlns:c16r2="http://schemas.microsoft.com/office/drawing/2015/06/chart">
              <c:ext xmlns:c16="http://schemas.microsoft.com/office/drawing/2014/chart" uri="{C3380CC4-5D6E-409C-BE32-E72D297353CC}">
                <c16:uniqueId val="{00000003-1408-4842-8C44-4CD5456BE59C}"/>
              </c:ext>
            </c:extLst>
          </c:dPt>
          <c:dPt>
            <c:idx val="1"/>
            <c:invertIfNegative val="0"/>
            <c:bubble3D val="0"/>
            <c:spPr>
              <a:solidFill>
                <a:srgbClr val="C00000"/>
              </a:solidFill>
              <a:ln>
                <a:noFill/>
              </a:ln>
              <a:effectLst/>
              <a:sp3d/>
            </c:spPr>
            <c:extLst xmlns:c16r2="http://schemas.microsoft.com/office/drawing/2015/06/chart">
              <c:ext xmlns:c16="http://schemas.microsoft.com/office/drawing/2014/chart" uri="{C3380CC4-5D6E-409C-BE32-E72D297353CC}">
                <c16:uniqueId val="{00000004-1408-4842-8C44-4CD5456BE59C}"/>
              </c:ext>
            </c:extLst>
          </c:dPt>
          <c:dLbls>
            <c:dLbl>
              <c:idx val="0"/>
              <c:layout>
                <c:manualLayout>
                  <c:x val="3.349673202614379E-2"/>
                  <c:y val="-2.305183501546842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3243399722093556E-2"/>
                      <c:h val="9.1504725071769238E-2"/>
                    </c:manualLayout>
                  </c15:layout>
                </c:ext>
                <c:ext xmlns:c16="http://schemas.microsoft.com/office/drawing/2014/chart" uri="{C3380CC4-5D6E-409C-BE32-E72D297353CC}">
                  <c16:uniqueId val="{00000003-1408-4842-8C44-4CD5456BE59C}"/>
                </c:ext>
              </c:extLst>
            </c:dLbl>
            <c:dLbl>
              <c:idx val="1"/>
              <c:layout>
                <c:manualLayout>
                  <c:x val="3.1045751633986807E-2"/>
                  <c:y val="-6.65990204832642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408-4842-8C44-4CD5456BE59C}"/>
                </c:ext>
              </c:extLst>
            </c:dLbl>
            <c:dLbl>
              <c:idx val="2"/>
              <c:layout>
                <c:manualLayout>
                  <c:x val="2.1241830065359357E-2"/>
                  <c:y val="-5.72737686139748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61-4894-8381-C923E0FA59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AY 16</c:v>
                </c:pt>
                <c:pt idx="1">
                  <c:v>AY 17</c:v>
                </c:pt>
                <c:pt idx="2">
                  <c:v>AY 18</c:v>
                </c:pt>
              </c:strCache>
            </c:strRef>
          </c:cat>
          <c:val>
            <c:numRef>
              <c:f>Sheet1!$B$2:$B$4</c:f>
              <c:numCache>
                <c:formatCode>General</c:formatCode>
                <c:ptCount val="3"/>
                <c:pt idx="0">
                  <c:v>6</c:v>
                </c:pt>
                <c:pt idx="1">
                  <c:v>4</c:v>
                </c:pt>
                <c:pt idx="2">
                  <c:v>4</c:v>
                </c:pt>
              </c:numCache>
            </c:numRef>
          </c:val>
          <c:extLst xmlns:c16r2="http://schemas.microsoft.com/office/drawing/2015/06/chart">
            <c:ext xmlns:c16="http://schemas.microsoft.com/office/drawing/2014/chart" uri="{C3380CC4-5D6E-409C-BE32-E72D297353CC}">
              <c16:uniqueId val="{00000000-1408-4842-8C44-4CD5456BE59C}"/>
            </c:ext>
          </c:extLst>
        </c:ser>
        <c:dLbls>
          <c:showLegendKey val="0"/>
          <c:showVal val="1"/>
          <c:showCatName val="0"/>
          <c:showSerName val="0"/>
          <c:showPercent val="0"/>
          <c:showBubbleSize val="0"/>
        </c:dLbls>
        <c:gapWidth val="150"/>
        <c:shape val="box"/>
        <c:axId val="80407552"/>
        <c:axId val="80409344"/>
        <c:axId val="0"/>
      </c:bar3DChart>
      <c:catAx>
        <c:axId val="8040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09344"/>
        <c:crosses val="autoZero"/>
        <c:auto val="1"/>
        <c:lblAlgn val="ctr"/>
        <c:lblOffset val="100"/>
        <c:noMultiLvlLbl val="0"/>
      </c:catAx>
      <c:valAx>
        <c:axId val="80409344"/>
        <c:scaling>
          <c:orientation val="minMax"/>
        </c:scaling>
        <c:delete val="1"/>
        <c:axPos val="l"/>
        <c:numFmt formatCode="General" sourceLinked="1"/>
        <c:majorTickMark val="none"/>
        <c:minorTickMark val="none"/>
        <c:tickLblPos val="nextTo"/>
        <c:crossAx val="8040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DNP Projects Implemented</c:v>
                </c:pt>
              </c:strCache>
            </c:strRef>
          </c:tx>
          <c:spPr>
            <a:solidFill>
              <a:schemeClr val="accent2"/>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2017</c:v>
                </c:pt>
                <c:pt idx="1">
                  <c:v>Spring 2018</c:v>
                </c:pt>
              </c:strCache>
            </c:strRef>
          </c:cat>
          <c:val>
            <c:numRef>
              <c:f>Sheet1!$B$2:$B$3</c:f>
              <c:numCache>
                <c:formatCode>General</c:formatCode>
                <c:ptCount val="2"/>
                <c:pt idx="0">
                  <c:v>3</c:v>
                </c:pt>
                <c:pt idx="1">
                  <c:v>7</c:v>
                </c:pt>
              </c:numCache>
            </c:numRef>
          </c:val>
          <c:extLst xmlns:c16r2="http://schemas.microsoft.com/office/drawing/2015/06/chart">
            <c:ext xmlns:c16="http://schemas.microsoft.com/office/drawing/2014/chart" uri="{C3380CC4-5D6E-409C-BE32-E72D297353CC}">
              <c16:uniqueId val="{00000000-D7BA-48DD-AFBF-C4E5F6C14BC2}"/>
            </c:ext>
          </c:extLst>
        </c:ser>
        <c:dLbls>
          <c:showLegendKey val="0"/>
          <c:showVal val="0"/>
          <c:showCatName val="0"/>
          <c:showSerName val="0"/>
          <c:showPercent val="0"/>
          <c:showBubbleSize val="0"/>
        </c:dLbls>
        <c:gapWidth val="150"/>
        <c:overlap val="-27"/>
        <c:axId val="80728448"/>
        <c:axId val="80729984"/>
      </c:barChart>
      <c:catAx>
        <c:axId val="8072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729984"/>
        <c:crosses val="autoZero"/>
        <c:auto val="1"/>
        <c:lblAlgn val="ctr"/>
        <c:lblOffset val="100"/>
        <c:noMultiLvlLbl val="0"/>
      </c:catAx>
      <c:valAx>
        <c:axId val="80729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072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0.83794</cdr:x>
      <cdr:y>0.9119</cdr:y>
    </cdr:from>
    <cdr:to>
      <cdr:x>0.95559</cdr:x>
      <cdr:y>1</cdr:y>
    </cdr:to>
    <cdr:sp macro="" textlink="">
      <cdr:nvSpPr>
        <cdr:cNvPr id="2" name="TextBox 1">
          <a:extLst xmlns:a="http://schemas.openxmlformats.org/drawingml/2006/main">
            <a:ext uri="{FF2B5EF4-FFF2-40B4-BE49-F238E27FC236}">
              <a16:creationId xmlns:a16="http://schemas.microsoft.com/office/drawing/2014/main" xmlns="" id="{F449CCAD-FC55-4161-A691-F8B43FCB28DD}"/>
            </a:ext>
          </a:extLst>
        </cdr:cNvPr>
        <cdr:cNvSpPr txBox="1"/>
      </cdr:nvSpPr>
      <cdr:spPr>
        <a:xfrm xmlns:a="http://schemas.openxmlformats.org/drawingml/2006/main">
          <a:off x="6512801" y="5055147"/>
          <a:ext cx="914400" cy="4884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AY: Academic 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C4C2A-4394-4A95-A912-45985BCF83A4}"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48D03-1315-4777-A86A-D04B5C7A4B2A}" type="slidenum">
              <a:rPr lang="en-US" smtClean="0"/>
              <a:t>‹#›</a:t>
            </a:fld>
            <a:endParaRPr lang="en-US"/>
          </a:p>
        </p:txBody>
      </p:sp>
    </p:spTree>
    <p:extLst>
      <p:ext uri="{BB962C8B-B14F-4D97-AF65-F5344CB8AC3E}">
        <p14:creationId xmlns:p14="http://schemas.microsoft.com/office/powerpoint/2010/main" val="227940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4E8204-ED5F-4875-A4BA-984EA0D8DF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62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48D03-1315-4777-A86A-D04B5C7A4B2A}" type="slidenum">
              <a:rPr lang="en-US" smtClean="0"/>
              <a:t>14</a:t>
            </a:fld>
            <a:endParaRPr lang="en-US"/>
          </a:p>
        </p:txBody>
      </p:sp>
    </p:spTree>
    <p:extLst>
      <p:ext uri="{BB962C8B-B14F-4D97-AF65-F5344CB8AC3E}">
        <p14:creationId xmlns:p14="http://schemas.microsoft.com/office/powerpoint/2010/main" val="211021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the past 5 semesters (going in to the 3</a:t>
            </a:r>
            <a:r>
              <a:rPr lang="en-US" baseline="30000" dirty="0"/>
              <a:t>rd</a:t>
            </a:r>
            <a:r>
              <a:rPr lang="en-US" dirty="0"/>
              <a:t> year of the grant)</a:t>
            </a:r>
          </a:p>
        </p:txBody>
      </p:sp>
      <p:sp>
        <p:nvSpPr>
          <p:cNvPr id="4" name="Slide Number Placeholder 3"/>
          <p:cNvSpPr>
            <a:spLocks noGrp="1"/>
          </p:cNvSpPr>
          <p:nvPr>
            <p:ph type="sldNum" sz="quarter" idx="10"/>
          </p:nvPr>
        </p:nvSpPr>
        <p:spPr/>
        <p:txBody>
          <a:bodyPr/>
          <a:lstStyle/>
          <a:p>
            <a:fld id="{86648D03-1315-4777-A86A-D04B5C7A4B2A}" type="slidenum">
              <a:rPr lang="en-US" smtClean="0"/>
              <a:t>2</a:t>
            </a:fld>
            <a:endParaRPr lang="en-US"/>
          </a:p>
        </p:txBody>
      </p:sp>
    </p:spTree>
    <p:extLst>
      <p:ext uri="{BB962C8B-B14F-4D97-AF65-F5344CB8AC3E}">
        <p14:creationId xmlns:p14="http://schemas.microsoft.com/office/powerpoint/2010/main" val="177122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the past 5 semesters (going in to the 3</a:t>
            </a:r>
            <a:r>
              <a:rPr lang="en-US" baseline="30000" dirty="0"/>
              <a:t>rd</a:t>
            </a:r>
            <a:r>
              <a:rPr lang="en-US" dirty="0"/>
              <a:t> year of the grant)</a:t>
            </a:r>
          </a:p>
        </p:txBody>
      </p:sp>
      <p:sp>
        <p:nvSpPr>
          <p:cNvPr id="4" name="Slide Number Placeholder 3"/>
          <p:cNvSpPr>
            <a:spLocks noGrp="1"/>
          </p:cNvSpPr>
          <p:nvPr>
            <p:ph type="sldNum" sz="quarter" idx="10"/>
          </p:nvPr>
        </p:nvSpPr>
        <p:spPr/>
        <p:txBody>
          <a:bodyPr/>
          <a:lstStyle/>
          <a:p>
            <a:fld id="{86648D03-1315-4777-A86A-D04B5C7A4B2A}" type="slidenum">
              <a:rPr lang="en-US" smtClean="0"/>
              <a:t>3</a:t>
            </a:fld>
            <a:endParaRPr lang="en-US"/>
          </a:p>
        </p:txBody>
      </p:sp>
    </p:spTree>
    <p:extLst>
      <p:ext uri="{BB962C8B-B14F-4D97-AF65-F5344CB8AC3E}">
        <p14:creationId xmlns:p14="http://schemas.microsoft.com/office/powerpoint/2010/main" val="416718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there has not been many clinical opportunities in Harford County for Advanced Practice Nursing students.   This academic partnership between the UMSON and UCMC has opened up many opportunities for our NP students.  </a:t>
            </a:r>
          </a:p>
        </p:txBody>
      </p:sp>
      <p:sp>
        <p:nvSpPr>
          <p:cNvPr id="4" name="Slide Number Placeholder 3"/>
          <p:cNvSpPr>
            <a:spLocks noGrp="1"/>
          </p:cNvSpPr>
          <p:nvPr>
            <p:ph type="sldNum" sz="quarter" idx="10"/>
          </p:nvPr>
        </p:nvSpPr>
        <p:spPr/>
        <p:txBody>
          <a:bodyPr/>
          <a:lstStyle/>
          <a:p>
            <a:fld id="{86648D03-1315-4777-A86A-D04B5C7A4B2A}" type="slidenum">
              <a:rPr lang="en-US" smtClean="0"/>
              <a:t>4</a:t>
            </a:fld>
            <a:endParaRPr lang="en-US"/>
          </a:p>
        </p:txBody>
      </p:sp>
    </p:spTree>
    <p:extLst>
      <p:ext uri="{BB962C8B-B14F-4D97-AF65-F5344CB8AC3E}">
        <p14:creationId xmlns:p14="http://schemas.microsoft.com/office/powerpoint/2010/main" val="358876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of APN students participating in summer rotations are historically lower simply due to the shortened semester period. </a:t>
            </a:r>
          </a:p>
        </p:txBody>
      </p:sp>
      <p:sp>
        <p:nvSpPr>
          <p:cNvPr id="4" name="Slide Number Placeholder 3"/>
          <p:cNvSpPr>
            <a:spLocks noGrp="1"/>
          </p:cNvSpPr>
          <p:nvPr>
            <p:ph type="sldNum" sz="quarter" idx="10"/>
          </p:nvPr>
        </p:nvSpPr>
        <p:spPr/>
        <p:txBody>
          <a:bodyPr/>
          <a:lstStyle/>
          <a:p>
            <a:fld id="{86648D03-1315-4777-A86A-D04B5C7A4B2A}" type="slidenum">
              <a:rPr lang="en-US" smtClean="0"/>
              <a:t>6</a:t>
            </a:fld>
            <a:endParaRPr lang="en-US"/>
          </a:p>
        </p:txBody>
      </p:sp>
    </p:spTree>
    <p:extLst>
      <p:ext uri="{BB962C8B-B14F-4D97-AF65-F5344CB8AC3E}">
        <p14:creationId xmlns:p14="http://schemas.microsoft.com/office/powerpoint/2010/main" val="256216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48D03-1315-4777-A86A-D04B5C7A4B2A}" type="slidenum">
              <a:rPr lang="en-US" smtClean="0"/>
              <a:t>7</a:t>
            </a:fld>
            <a:endParaRPr lang="en-US"/>
          </a:p>
        </p:txBody>
      </p:sp>
    </p:spTree>
    <p:extLst>
      <p:ext uri="{BB962C8B-B14F-4D97-AF65-F5344CB8AC3E}">
        <p14:creationId xmlns:p14="http://schemas.microsoft.com/office/powerpoint/2010/main" val="162709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Influenza vaccination care center was a DNP project that was implemented to targeting the population at highest risk of being readmitted to the hospital. </a:t>
            </a:r>
          </a:p>
          <a:p>
            <a:endParaRPr lang="en-US" dirty="0"/>
          </a:p>
          <a:p>
            <a:r>
              <a:rPr lang="en-US" dirty="0"/>
              <a:t>Oral health screening clinic was established in the transitional care center as well– where an expert dental hygienist from the office of oral health completed training sessions for the NP who complete the screenings. </a:t>
            </a:r>
          </a:p>
          <a:p>
            <a:endParaRPr lang="en-US" dirty="0"/>
          </a:p>
          <a:p>
            <a:endParaRPr lang="en-US" dirty="0"/>
          </a:p>
        </p:txBody>
      </p:sp>
      <p:sp>
        <p:nvSpPr>
          <p:cNvPr id="4" name="Slide Number Placeholder 3"/>
          <p:cNvSpPr>
            <a:spLocks noGrp="1"/>
          </p:cNvSpPr>
          <p:nvPr>
            <p:ph type="sldNum" sz="quarter" idx="10"/>
          </p:nvPr>
        </p:nvSpPr>
        <p:spPr/>
        <p:txBody>
          <a:bodyPr/>
          <a:lstStyle/>
          <a:p>
            <a:fld id="{86648D03-1315-4777-A86A-D04B5C7A4B2A}" type="slidenum">
              <a:rPr lang="en-US" smtClean="0"/>
              <a:t>10</a:t>
            </a:fld>
            <a:endParaRPr lang="en-US"/>
          </a:p>
        </p:txBody>
      </p:sp>
    </p:spTree>
    <p:extLst>
      <p:ext uri="{BB962C8B-B14F-4D97-AF65-F5344CB8AC3E}">
        <p14:creationId xmlns:p14="http://schemas.microsoft.com/office/powerpoint/2010/main" val="159805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48D03-1315-4777-A86A-D04B5C7A4B2A}" type="slidenum">
              <a:rPr lang="en-US" smtClean="0"/>
              <a:t>12</a:t>
            </a:fld>
            <a:endParaRPr lang="en-US"/>
          </a:p>
        </p:txBody>
      </p:sp>
    </p:spTree>
    <p:extLst>
      <p:ext uri="{BB962C8B-B14F-4D97-AF65-F5344CB8AC3E}">
        <p14:creationId xmlns:p14="http://schemas.microsoft.com/office/powerpoint/2010/main" val="142298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of Medicine core competencies were used because they are in the role of Hospitalists that deliver medical care. The goal was to create an environment where standardized care was delivered. The competencies were also congruent with NONPF competencies</a:t>
            </a:r>
          </a:p>
        </p:txBody>
      </p:sp>
      <p:sp>
        <p:nvSpPr>
          <p:cNvPr id="4" name="Slide Number Placeholder 3"/>
          <p:cNvSpPr>
            <a:spLocks noGrp="1"/>
          </p:cNvSpPr>
          <p:nvPr>
            <p:ph type="sldNum" sz="quarter" idx="10"/>
          </p:nvPr>
        </p:nvSpPr>
        <p:spPr/>
        <p:txBody>
          <a:bodyPr/>
          <a:lstStyle/>
          <a:p>
            <a:fld id="{86648D03-1315-4777-A86A-D04B5C7A4B2A}" type="slidenum">
              <a:rPr lang="en-US" smtClean="0"/>
              <a:t>13</a:t>
            </a:fld>
            <a:endParaRPr lang="en-US"/>
          </a:p>
        </p:txBody>
      </p:sp>
    </p:spTree>
    <p:extLst>
      <p:ext uri="{BB962C8B-B14F-4D97-AF65-F5344CB8AC3E}">
        <p14:creationId xmlns:p14="http://schemas.microsoft.com/office/powerpoint/2010/main" val="96398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6106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09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6591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3B14DACA-8D6A-4960-B2A4-3FF278F70CFE}" type="datetimeFigureOut">
              <a:rPr lang="en-US" smtClean="0">
                <a:solidFill>
                  <a:prstClr val="black">
                    <a:tint val="75000"/>
                  </a:prstClr>
                </a:solidFill>
              </a:rPr>
              <a:pPr defTabSz="457200">
                <a:defRPr/>
              </a:pPr>
              <a:t>6/26/2018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88BEEEC1-BF1D-4661-BC7D-80CF74C03D06}"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64693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a:xfrm>
            <a:off x="1963884" y="2495549"/>
            <a:ext cx="8517249" cy="1067457"/>
          </a:xfrm>
        </p:spPr>
        <p:txBody>
          <a:bodyPr/>
          <a:lstStyle/>
          <a:p>
            <a:r>
              <a:rPr lang="en-US" sz="3600" dirty="0">
                <a:latin typeface="Times New Roman"/>
                <a:cs typeface="Times New Roman"/>
              </a:rPr>
              <a:t>Development and Implementation of a Collaborative Nurse Practitioner Clinical Training Program </a:t>
            </a:r>
            <a:br>
              <a:rPr lang="en-US" sz="3600" dirty="0">
                <a:latin typeface="Times New Roman"/>
                <a:cs typeface="Times New Roman"/>
              </a:rPr>
            </a:br>
            <a:r>
              <a:rPr lang="en-US" sz="2000" dirty="0">
                <a:latin typeface="Times New Roman" panose="02020603050405020304" pitchFamily="18" charset="0"/>
                <a:cs typeface="Times New Roman" panose="02020603050405020304" pitchFamily="18" charset="0"/>
              </a:rPr>
              <a:t>NSP II-17-117</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a:cs typeface="Times New Roman"/>
            </a:endParaRPr>
          </a:p>
        </p:txBody>
      </p:sp>
      <p:sp>
        <p:nvSpPr>
          <p:cNvPr id="3" name="Subtitle 2">
            <a:extLst>
              <a:ext uri="{FF2B5EF4-FFF2-40B4-BE49-F238E27FC236}">
                <a16:creationId xmlns:a16="http://schemas.microsoft.com/office/drawing/2014/main" xmlns="" id="{EFC44383-2DCD-4544-B61D-BC744AC6F273}"/>
              </a:ext>
            </a:extLst>
          </p:cNvPr>
          <p:cNvSpPr>
            <a:spLocks noGrp="1"/>
          </p:cNvSpPr>
          <p:nvPr>
            <p:ph type="subTitle" idx="1"/>
          </p:nvPr>
        </p:nvSpPr>
        <p:spPr>
          <a:xfrm>
            <a:off x="1963884" y="3563007"/>
            <a:ext cx="8534400" cy="2086303"/>
          </a:xfrm>
        </p:spPr>
        <p:txBody>
          <a:bodyPr/>
          <a:lstStyle/>
          <a:p>
            <a:r>
              <a:rPr lang="en-US" baseline="30000" dirty="0">
                <a:solidFill>
                  <a:schemeClr val="tx1"/>
                </a:solidFill>
                <a:latin typeface="Times New Roman" panose="02020603050405020304" pitchFamily="18" charset="0"/>
                <a:cs typeface="Times New Roman" panose="02020603050405020304" pitchFamily="18" charset="0"/>
              </a:rPr>
              <a:t>June 14, 2018</a:t>
            </a:r>
          </a:p>
          <a:p>
            <a:r>
              <a:rPr lang="en-US" dirty="0">
                <a:solidFill>
                  <a:schemeClr val="tx1"/>
                </a:solidFill>
                <a:latin typeface="Times New Roman" panose="02020603050405020304" pitchFamily="18" charset="0"/>
                <a:cs typeface="Times New Roman" panose="02020603050405020304" pitchFamily="18" charset="0"/>
              </a:rPr>
              <a:t>Project Director's Meeting</a:t>
            </a:r>
            <a:endParaRPr lang="en-US" baseline="30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99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25517"/>
            <a:ext cx="8229600" cy="5181548"/>
          </a:xfrm>
        </p:spPr>
        <p:txBody>
          <a:bodyPr/>
          <a:lstStyle/>
          <a:p>
            <a:pPr marL="0" indent="0" algn="ctr">
              <a:buNone/>
            </a:pPr>
            <a:r>
              <a:rPr lang="en-US" sz="4000" b="1" dirty="0">
                <a:latin typeface="Times New Roman"/>
                <a:cs typeface="Times New Roman"/>
              </a:rPr>
              <a:t>Completed DNP Projects</a:t>
            </a:r>
          </a:p>
          <a:p>
            <a:pPr marL="0" indent="0" algn="ctr">
              <a:buNone/>
            </a:pPr>
            <a:endParaRPr lang="en-US" sz="4000" b="1" dirty="0">
              <a:latin typeface="Times New Roman"/>
              <a:cs typeface="Times New Roman"/>
            </a:endParaRPr>
          </a:p>
          <a:p>
            <a:r>
              <a:rPr lang="en-US" sz="2800" dirty="0">
                <a:latin typeface="Times New Roman"/>
                <a:cs typeface="Times New Roman"/>
              </a:rPr>
              <a:t>Influenza Vaccination Care Center was implemented in the Transitional Care Center.</a:t>
            </a:r>
          </a:p>
          <a:p>
            <a:r>
              <a:rPr lang="en-US" sz="2800" dirty="0">
                <a:latin typeface="Times New Roman"/>
                <a:cs typeface="Times New Roman"/>
              </a:rPr>
              <a:t>Oral Health Screening in Outpatient Transitional Care Center</a:t>
            </a:r>
          </a:p>
          <a:p>
            <a:r>
              <a:rPr lang="en-US" sz="2800" dirty="0">
                <a:latin typeface="Times New Roman"/>
                <a:cs typeface="Times New Roman"/>
              </a:rPr>
              <a:t>Improving Provider/Nurse Communication</a:t>
            </a:r>
          </a:p>
          <a:p>
            <a:endParaRPr lang="en-US" sz="2800" dirty="0">
              <a:latin typeface="Times New Roman"/>
              <a:cs typeface="Times New Roman"/>
            </a:endParaRPr>
          </a:p>
          <a:p>
            <a:pPr marL="457200" lvl="1" indent="0">
              <a:buNone/>
            </a:pPr>
            <a:endParaRPr lang="en-US" sz="2400" dirty="0">
              <a:latin typeface="Times New Roman"/>
              <a:cs typeface="Times New Roman"/>
            </a:endParaRPr>
          </a:p>
        </p:txBody>
      </p:sp>
    </p:spTree>
    <p:extLst>
      <p:ext uri="{BB962C8B-B14F-4D97-AF65-F5344CB8AC3E}">
        <p14:creationId xmlns:p14="http://schemas.microsoft.com/office/powerpoint/2010/main" val="147302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51FA-15F5-4B8C-80A6-8BE43D16E748}"/>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Current DNP projects started Spring 2018</a:t>
            </a:r>
          </a:p>
        </p:txBody>
      </p:sp>
      <p:sp>
        <p:nvSpPr>
          <p:cNvPr id="3" name="Content Placeholder 2">
            <a:extLst>
              <a:ext uri="{FF2B5EF4-FFF2-40B4-BE49-F238E27FC236}">
                <a16:creationId xmlns:a16="http://schemas.microsoft.com/office/drawing/2014/main" xmlns="" id="{03C5E300-04DA-4422-B943-B257C030EFF3}"/>
              </a:ext>
            </a:extLst>
          </p:cNvPr>
          <p:cNvSpPr>
            <a:spLocks noGrp="1"/>
          </p:cNvSpPr>
          <p:nvPr>
            <p:ph idx="1"/>
          </p:nvPr>
        </p:nvSpPr>
        <p:spPr>
          <a:xfrm>
            <a:off x="609600" y="1417638"/>
            <a:ext cx="10972800" cy="4525963"/>
          </a:xfrm>
        </p:spPr>
        <p:txBody>
          <a:bodyPr/>
          <a:lstStyle/>
          <a:p>
            <a:r>
              <a:rPr lang="en-US" sz="2800" dirty="0">
                <a:latin typeface="Times New Roman" panose="02020603050405020304" pitchFamily="18" charset="0"/>
                <a:cs typeface="Times New Roman" panose="02020603050405020304" pitchFamily="18" charset="0"/>
              </a:rPr>
              <a:t>Ventilator Associated Pneumonia Prevention Bundle in the Emergency Department</a:t>
            </a:r>
          </a:p>
          <a:p>
            <a:r>
              <a:rPr lang="en-US" sz="2800" dirty="0">
                <a:latin typeface="Times New Roman" panose="02020603050405020304" pitchFamily="18" charset="0"/>
                <a:cs typeface="Times New Roman" panose="02020603050405020304" pitchFamily="18" charset="0"/>
              </a:rPr>
              <a:t>Two simulation-based projects addressing medical emergencies</a:t>
            </a:r>
          </a:p>
          <a:p>
            <a:pPr lvl="1"/>
            <a:r>
              <a:rPr lang="en-US" sz="2600" dirty="0">
                <a:latin typeface="Times New Roman" panose="02020603050405020304" pitchFamily="18" charset="0"/>
                <a:cs typeface="Times New Roman" panose="02020603050405020304" pitchFamily="18" charset="0"/>
              </a:rPr>
              <a:t>Rapid response setting in Med/Surg setting</a:t>
            </a:r>
          </a:p>
          <a:p>
            <a:pPr lvl="1"/>
            <a:r>
              <a:rPr lang="en-US" sz="2600" dirty="0">
                <a:latin typeface="Times New Roman" panose="02020603050405020304" pitchFamily="18" charset="0"/>
                <a:cs typeface="Times New Roman" panose="02020603050405020304" pitchFamily="18" charset="0"/>
              </a:rPr>
              <a:t>Medical emergencies in a psychiatric/behavioral health setting</a:t>
            </a:r>
          </a:p>
          <a:p>
            <a:r>
              <a:rPr lang="en-US" sz="2800" dirty="0">
                <a:latin typeface="Times New Roman" panose="02020603050405020304" pitchFamily="18" charset="0"/>
                <a:cs typeface="Times New Roman" panose="02020603050405020304" pitchFamily="18" charset="0"/>
              </a:rPr>
              <a:t>Partnering with the Office of Oral Health</a:t>
            </a:r>
          </a:p>
          <a:p>
            <a:pPr lvl="1"/>
            <a:r>
              <a:rPr lang="en-US" sz="2600" dirty="0">
                <a:latin typeface="Times New Roman" panose="02020603050405020304" pitchFamily="18" charset="0"/>
                <a:cs typeface="Times New Roman" panose="02020603050405020304" pitchFamily="18" charset="0"/>
              </a:rPr>
              <a:t>Implementing screening and referral tools targeting Medicaid prenatal population, being established in 3 different prenatal settings</a:t>
            </a:r>
          </a:p>
          <a:p>
            <a:endParaRPr lang="en-US" dirty="0"/>
          </a:p>
        </p:txBody>
      </p:sp>
    </p:spTree>
    <p:extLst>
      <p:ext uri="{BB962C8B-B14F-4D97-AF65-F5344CB8AC3E}">
        <p14:creationId xmlns:p14="http://schemas.microsoft.com/office/powerpoint/2010/main" val="41829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6EBEB1-9E49-41D7-9DF4-1FC630E1585D}"/>
              </a:ext>
            </a:extLst>
          </p:cNvPr>
          <p:cNvSpPr>
            <a:spLocks noGrp="1"/>
          </p:cNvSpPr>
          <p:nvPr>
            <p:ph type="title"/>
          </p:nvPr>
        </p:nvSpPr>
        <p:spPr>
          <a:xfrm>
            <a:off x="609600" y="797169"/>
            <a:ext cx="10972800" cy="5158153"/>
          </a:xfrm>
        </p:spPr>
        <p:txBody>
          <a:bodyPr/>
          <a:lstStyle/>
          <a:p>
            <a:r>
              <a:rPr lang="en-US" sz="4000" b="1" dirty="0">
                <a:latin typeface="Times New Roman" panose="02020603050405020304" pitchFamily="18" charset="0"/>
                <a:cs typeface="Times New Roman" panose="02020603050405020304" pitchFamily="18" charset="0"/>
              </a:rPr>
              <a:t>Goal 3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Leverage faculty expertise to inform, develop and aid in a </a:t>
            </a:r>
            <a:r>
              <a:rPr lang="en-US" sz="3600" b="1" dirty="0">
                <a:latin typeface="Times New Roman" panose="02020603050405020304" pitchFamily="18" charset="0"/>
                <a:cs typeface="Times New Roman" panose="02020603050405020304" pitchFamily="18" charset="0"/>
              </a:rPr>
              <a:t>post-graduate fellowship program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78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3A946C-191D-407C-A101-6972BE738226}"/>
              </a:ext>
            </a:extLst>
          </p:cNvPr>
          <p:cNvSpPr>
            <a:spLocks noGrp="1"/>
          </p:cNvSpPr>
          <p:nvPr>
            <p:ph idx="1"/>
          </p:nvPr>
        </p:nvSpPr>
        <p:spPr>
          <a:xfrm>
            <a:off x="609599" y="578499"/>
            <a:ext cx="11246070" cy="5547666"/>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Goal 3</a:t>
            </a:r>
          </a:p>
          <a:p>
            <a:r>
              <a:rPr lang="en-US" dirty="0">
                <a:latin typeface="Times New Roman" panose="02020603050405020304" pitchFamily="18" charset="0"/>
                <a:cs typeface="Times New Roman" panose="02020603050405020304" pitchFamily="18" charset="0"/>
              </a:rPr>
              <a:t>Summer 2017 a needs assessment was conducted </a:t>
            </a:r>
          </a:p>
          <a:p>
            <a:r>
              <a:rPr lang="en-US" dirty="0">
                <a:latin typeface="Times New Roman" panose="02020603050405020304" pitchFamily="18" charset="0"/>
                <a:cs typeface="Times New Roman" panose="02020603050405020304" pitchFamily="18" charset="0"/>
              </a:rPr>
              <a:t>Likert scores used to determine level of confidence</a:t>
            </a:r>
          </a:p>
          <a:p>
            <a:r>
              <a:rPr lang="en-US" dirty="0">
                <a:latin typeface="Times New Roman" panose="02020603050405020304" pitchFamily="18" charset="0"/>
                <a:cs typeface="Times New Roman" panose="02020603050405020304" pitchFamily="18" charset="0"/>
              </a:rPr>
              <a:t>Questions based on the </a:t>
            </a:r>
            <a:r>
              <a:rPr lang="en-US" b="1" dirty="0">
                <a:latin typeface="Times New Roman" panose="02020603050405020304" pitchFamily="18" charset="0"/>
                <a:cs typeface="Times New Roman" panose="02020603050405020304" pitchFamily="18" charset="0"/>
              </a:rPr>
              <a:t>core competencies </a:t>
            </a:r>
            <a:r>
              <a:rPr lang="en-US" dirty="0">
                <a:latin typeface="Times New Roman" panose="02020603050405020304" pitchFamily="18" charset="0"/>
                <a:cs typeface="Times New Roman" panose="02020603050405020304" pitchFamily="18" charset="0"/>
              </a:rPr>
              <a:t>from the </a:t>
            </a:r>
            <a:r>
              <a:rPr lang="en-US" b="1" dirty="0">
                <a:latin typeface="Times New Roman" panose="02020603050405020304" pitchFamily="18" charset="0"/>
                <a:cs typeface="Times New Roman" panose="02020603050405020304" pitchFamily="18" charset="0"/>
              </a:rPr>
              <a:t>Society of Medicine (also congruent with NONPF competencies)</a:t>
            </a:r>
          </a:p>
          <a:p>
            <a:r>
              <a:rPr lang="en-US" b="1" dirty="0">
                <a:latin typeface="Times New Roman" panose="02020603050405020304" pitchFamily="18" charset="0"/>
                <a:cs typeface="Times New Roman" panose="02020603050405020304" pitchFamily="18" charset="0"/>
              </a:rPr>
              <a:t>Target population was inpatient NPs in hospitalist role</a:t>
            </a:r>
          </a:p>
          <a:p>
            <a:r>
              <a:rPr lang="en-US" dirty="0">
                <a:latin typeface="Times New Roman" panose="02020603050405020304" pitchFamily="18" charset="0"/>
                <a:cs typeface="Times New Roman" panose="02020603050405020304" pitchFamily="18" charset="0"/>
              </a:rPr>
              <a:t>16 NPs were assessed to identify their perceived needs </a:t>
            </a:r>
          </a:p>
          <a:p>
            <a:r>
              <a:rPr lang="en-US" sz="3200" dirty="0">
                <a:latin typeface="Times New Roman" panose="02020603050405020304" pitchFamily="18" charset="0"/>
                <a:cs typeface="Times New Roman" panose="02020603050405020304" pitchFamily="18" charset="0"/>
              </a:rPr>
              <a:t>Focused on system specific skills or knowledge</a:t>
            </a:r>
          </a:p>
          <a:p>
            <a:pPr marL="914400" lvl="2" indent="0">
              <a:buNone/>
            </a:pPr>
            <a:endParaRPr lang="en-US" dirty="0"/>
          </a:p>
        </p:txBody>
      </p:sp>
    </p:spTree>
    <p:extLst>
      <p:ext uri="{BB962C8B-B14F-4D97-AF65-F5344CB8AC3E}">
        <p14:creationId xmlns:p14="http://schemas.microsoft.com/office/powerpoint/2010/main" val="429204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77ABD7E-C0FC-49F4-9470-5859919562FB}"/>
              </a:ext>
            </a:extLst>
          </p:cNvPr>
          <p:cNvPicPr>
            <a:picLocks noGrp="1" noChangeAspect="1"/>
          </p:cNvPicPr>
          <p:nvPr>
            <p:ph idx="1"/>
          </p:nvPr>
        </p:nvPicPr>
        <p:blipFill>
          <a:blip r:embed="rId3"/>
          <a:stretch>
            <a:fillRect/>
          </a:stretch>
        </p:blipFill>
        <p:spPr>
          <a:xfrm>
            <a:off x="1498600" y="800100"/>
            <a:ext cx="9588500" cy="5326063"/>
          </a:xfrm>
          <a:prstGeom prst="rect">
            <a:avLst/>
          </a:prstGeom>
        </p:spPr>
      </p:pic>
    </p:spTree>
    <p:extLst>
      <p:ext uri="{BB962C8B-B14F-4D97-AF65-F5344CB8AC3E}">
        <p14:creationId xmlns:p14="http://schemas.microsoft.com/office/powerpoint/2010/main" val="40594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21D08-3DE6-4FB6-BBE9-20478796927B}"/>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Goal 3</a:t>
            </a:r>
          </a:p>
        </p:txBody>
      </p:sp>
      <p:sp>
        <p:nvSpPr>
          <p:cNvPr id="3" name="Content Placeholder 2">
            <a:extLst>
              <a:ext uri="{FF2B5EF4-FFF2-40B4-BE49-F238E27FC236}">
                <a16:creationId xmlns:a16="http://schemas.microsoft.com/office/drawing/2014/main" xmlns="" id="{9040D0D0-D0C7-415F-A83D-C8A34F0881E4}"/>
              </a:ext>
            </a:extLst>
          </p:cNvPr>
          <p:cNvSpPr>
            <a:spLocks noGrp="1"/>
          </p:cNvSpPr>
          <p:nvPr>
            <p:ph idx="1"/>
          </p:nvPr>
        </p:nvSpPr>
        <p:spPr>
          <a:xfrm>
            <a:off x="609600" y="1166018"/>
            <a:ext cx="10972800" cy="4525963"/>
          </a:xfrm>
        </p:spPr>
        <p:txBody>
          <a:bodyPr/>
          <a:lstStyle/>
          <a:p>
            <a:r>
              <a:rPr lang="en-US" sz="2600" dirty="0"/>
              <a:t>The needs assessment showed a 70% or less confidence level in the medical management and treatment of the following;</a:t>
            </a:r>
          </a:p>
          <a:p>
            <a:pPr lvl="1"/>
            <a:r>
              <a:rPr lang="en-US" sz="2600" dirty="0">
                <a:solidFill>
                  <a:srgbClr val="FF0000"/>
                </a:solidFill>
              </a:rPr>
              <a:t>Arrhythmias </a:t>
            </a:r>
            <a:r>
              <a:rPr lang="en-US" sz="2600" dirty="0"/>
              <a:t>	</a:t>
            </a:r>
          </a:p>
          <a:p>
            <a:pPr lvl="1"/>
            <a:r>
              <a:rPr lang="en-US" sz="2600" dirty="0"/>
              <a:t>ETOH and Drug withdrawal</a:t>
            </a:r>
          </a:p>
          <a:p>
            <a:pPr lvl="1"/>
            <a:r>
              <a:rPr lang="en-US" sz="2600" dirty="0"/>
              <a:t>Delirium </a:t>
            </a:r>
          </a:p>
          <a:p>
            <a:pPr lvl="1"/>
            <a:r>
              <a:rPr lang="en-US" sz="2600" dirty="0">
                <a:solidFill>
                  <a:srgbClr val="FF0000"/>
                </a:solidFill>
              </a:rPr>
              <a:t>Fluid and electrolyte management/dehydration</a:t>
            </a:r>
          </a:p>
          <a:p>
            <a:pPr lvl="1"/>
            <a:r>
              <a:rPr lang="en-US" sz="2600" dirty="0">
                <a:solidFill>
                  <a:srgbClr val="FF0000"/>
                </a:solidFill>
              </a:rPr>
              <a:t>Pain management </a:t>
            </a:r>
          </a:p>
          <a:p>
            <a:pPr lvl="1"/>
            <a:r>
              <a:rPr lang="en-US" sz="2600" dirty="0"/>
              <a:t>Thyroid conditions</a:t>
            </a:r>
          </a:p>
          <a:p>
            <a:pPr lvl="1"/>
            <a:r>
              <a:rPr lang="en-US" sz="2600" dirty="0">
                <a:solidFill>
                  <a:srgbClr val="FF0000"/>
                </a:solidFill>
              </a:rPr>
              <a:t>Palliative care</a:t>
            </a:r>
          </a:p>
          <a:p>
            <a:pPr lvl="1"/>
            <a:r>
              <a:rPr lang="en-US" sz="2600" dirty="0"/>
              <a:t>Anemia and oncologic emergencies</a:t>
            </a:r>
          </a:p>
          <a:p>
            <a:pPr lvl="1"/>
            <a:r>
              <a:rPr lang="en-US" sz="2600" dirty="0">
                <a:solidFill>
                  <a:srgbClr val="FF0000"/>
                </a:solidFill>
              </a:rPr>
              <a:t>DKA/SIADH </a:t>
            </a:r>
          </a:p>
        </p:txBody>
      </p:sp>
    </p:spTree>
    <p:extLst>
      <p:ext uri="{BB962C8B-B14F-4D97-AF65-F5344CB8AC3E}">
        <p14:creationId xmlns:p14="http://schemas.microsoft.com/office/powerpoint/2010/main" val="275430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8F918-1318-435E-A6B5-024DCF058190}"/>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Goal 3</a:t>
            </a:r>
          </a:p>
        </p:txBody>
      </p:sp>
      <p:sp>
        <p:nvSpPr>
          <p:cNvPr id="3" name="Content Placeholder 2">
            <a:extLst>
              <a:ext uri="{FF2B5EF4-FFF2-40B4-BE49-F238E27FC236}">
                <a16:creationId xmlns:a16="http://schemas.microsoft.com/office/drawing/2014/main" xmlns="" id="{471324CC-77AF-4E16-B40D-F7A7C04FE76B}"/>
              </a:ext>
            </a:extLst>
          </p:cNvPr>
          <p:cNvSpPr>
            <a:spLocks noGrp="1"/>
          </p:cNvSpPr>
          <p:nvPr>
            <p:ph idx="1"/>
          </p:nvPr>
        </p:nvSpPr>
        <p:spPr>
          <a:xfrm>
            <a:off x="609600" y="1051035"/>
            <a:ext cx="11298621" cy="4598905"/>
          </a:xfrm>
        </p:spPr>
        <p:txBody>
          <a:bodyPr/>
          <a:lstStyle/>
          <a:p>
            <a:r>
              <a:rPr lang="en-US" dirty="0">
                <a:latin typeface="Times New Roman" panose="02020603050405020304" pitchFamily="18" charset="0"/>
                <a:cs typeface="Times New Roman" panose="02020603050405020304" pitchFamily="18" charset="0"/>
              </a:rPr>
              <a:t>To address the identified needs:</a:t>
            </a:r>
          </a:p>
          <a:p>
            <a:pPr lvl="1"/>
            <a:r>
              <a:rPr lang="en-US" dirty="0">
                <a:latin typeface="Times New Roman" panose="02020603050405020304" pitchFamily="18" charset="0"/>
                <a:cs typeface="Times New Roman" panose="02020603050405020304" pitchFamily="18" charset="0"/>
              </a:rPr>
              <a:t>10 lectures were created to address these needs using the objectives from the Society of Medicine/ NONPF core competencies </a:t>
            </a:r>
          </a:p>
          <a:p>
            <a:pPr lvl="2"/>
            <a:r>
              <a:rPr lang="en-US" dirty="0">
                <a:latin typeface="Times New Roman" panose="02020603050405020304" pitchFamily="18" charset="0"/>
                <a:cs typeface="Times New Roman" panose="02020603050405020304" pitchFamily="18" charset="0"/>
              </a:rPr>
              <a:t>An average of 1-2 lectures a month</a:t>
            </a:r>
          </a:p>
          <a:p>
            <a:pPr lvl="2"/>
            <a:r>
              <a:rPr lang="en-US" dirty="0">
                <a:latin typeface="Times New Roman" panose="02020603050405020304" pitchFamily="18" charset="0"/>
                <a:cs typeface="Times New Roman" panose="02020603050405020304" pitchFamily="18" charset="0"/>
              </a:rPr>
              <a:t>Last approximately 2 hours</a:t>
            </a:r>
          </a:p>
          <a:p>
            <a:pPr lvl="2"/>
            <a:r>
              <a:rPr lang="en-US" dirty="0">
                <a:latin typeface="Times New Roman" panose="02020603050405020304" pitchFamily="18" charset="0"/>
                <a:cs typeface="Times New Roman" panose="02020603050405020304" pitchFamily="18" charset="0"/>
              </a:rPr>
              <a:t>Recorded to be used as an educational resource in the future</a:t>
            </a:r>
          </a:p>
          <a:p>
            <a:pPr lvl="2"/>
            <a:r>
              <a:rPr lang="en-US" dirty="0">
                <a:latin typeface="Times New Roman" panose="02020603050405020304" pitchFamily="18" charset="0"/>
                <a:cs typeface="Times New Roman" panose="02020603050405020304" pitchFamily="18" charset="0"/>
              </a:rPr>
              <a:t>Important aspect of these lectures is for the newer NP to understand their resources within the culture of UM UCMC to obtain the ideal patient outcomes (referral process, collaboration with other providers and disciplines)</a:t>
            </a:r>
          </a:p>
          <a:p>
            <a:pPr lvl="1"/>
            <a:r>
              <a:rPr lang="en-US" dirty="0">
                <a:latin typeface="Times New Roman" panose="02020603050405020304" pitchFamily="18" charset="0"/>
                <a:cs typeface="Times New Roman" panose="02020603050405020304" pitchFamily="18" charset="0"/>
              </a:rPr>
              <a:t>Experts from the community and University of Maryland were invited to speak on these topics</a:t>
            </a:r>
          </a:p>
        </p:txBody>
      </p:sp>
    </p:spTree>
    <p:extLst>
      <p:ext uri="{BB962C8B-B14F-4D97-AF65-F5344CB8AC3E}">
        <p14:creationId xmlns:p14="http://schemas.microsoft.com/office/powerpoint/2010/main" val="31421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25ED30-F128-4643-9BDF-06DB2ED698E4}"/>
              </a:ext>
            </a:extLst>
          </p:cNvPr>
          <p:cNvSpPr>
            <a:spLocks noGrp="1"/>
          </p:cNvSpPr>
          <p:nvPr>
            <p:ph idx="1"/>
          </p:nvPr>
        </p:nvSpPr>
        <p:spPr>
          <a:xfrm>
            <a:off x="641684" y="814138"/>
            <a:ext cx="10972800" cy="4525963"/>
          </a:xfrm>
        </p:spPr>
        <p:txBody>
          <a:bodyPr/>
          <a:lstStyle/>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Goal 4</a:t>
            </a:r>
          </a:p>
          <a:p>
            <a:pPr marL="0" indent="0" algn="ctr">
              <a:buNone/>
            </a:pPr>
            <a:r>
              <a:rPr lang="en-US" dirty="0">
                <a:latin typeface="Times New Roman" panose="02020603050405020304" pitchFamily="18" charset="0"/>
                <a:cs typeface="Times New Roman" panose="02020603050405020304" pitchFamily="18" charset="0"/>
              </a:rPr>
              <a:t>Develop faculty practice sites to provide faculty with relevant clinical experience to more readily translate current practice into academia. </a:t>
            </a:r>
          </a:p>
          <a:p>
            <a:pPr algn="ctr"/>
            <a:r>
              <a:rPr lang="en-US" sz="2400" dirty="0">
                <a:latin typeface="Times New Roman" panose="02020603050405020304" pitchFamily="18" charset="0"/>
                <a:cs typeface="Times New Roman" panose="02020603050405020304" pitchFamily="18" charset="0"/>
              </a:rPr>
              <a:t>Shannon Reedy Idzik, DNP, CRNP, FAANP, FAAN practices in the Transitional Care Center</a:t>
            </a:r>
          </a:p>
          <a:p>
            <a:pPr algn="ctr"/>
            <a:r>
              <a:rPr lang="sv-SE" sz="2400" dirty="0">
                <a:latin typeface="Times New Roman" panose="02020603050405020304" pitchFamily="18" charset="0"/>
                <a:cs typeface="Times New Roman" panose="02020603050405020304" pitchFamily="18" charset="0"/>
              </a:rPr>
              <a:t>Fran Valle, DNP, MS, CRNP is practices in the UM UCMC Wound Center</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2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5287A-8282-4876-98BE-176F66656699}"/>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Successes</a:t>
            </a:r>
          </a:p>
        </p:txBody>
      </p:sp>
      <p:sp>
        <p:nvSpPr>
          <p:cNvPr id="4" name="Content Placeholder 2">
            <a:extLst>
              <a:ext uri="{FF2B5EF4-FFF2-40B4-BE49-F238E27FC236}">
                <a16:creationId xmlns:a16="http://schemas.microsoft.com/office/drawing/2014/main" xmlns="" id="{B33AABEF-902C-4864-93C6-057B472F7A88}"/>
              </a:ext>
            </a:extLst>
          </p:cNvPr>
          <p:cNvSpPr>
            <a:spLocks noGrp="1"/>
          </p:cNvSpPr>
          <p:nvPr>
            <p:ph idx="1"/>
          </p:nvPr>
        </p:nvSpPr>
        <p:spPr>
          <a:xfrm>
            <a:off x="609600" y="1229710"/>
            <a:ext cx="10972800" cy="4896455"/>
          </a:xfrm>
        </p:spPr>
        <p:txBody>
          <a:bodyPr>
            <a:normAutofit/>
          </a:bodyPr>
          <a:lstStyle/>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Relationship building between UMSON faculty and UM UCMC QI Departments to identify potential DNP projects/practicums.</a:t>
            </a:r>
          </a:p>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Creating an orientation for DNP students twice a year to familiarize them with the organization, their role and the expectations. </a:t>
            </a:r>
          </a:p>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Students who express interest in future employment are being placed within rotations at UM UCMC. </a:t>
            </a:r>
          </a:p>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Great feedback from students who have completed rotations at UM UCMC.</a:t>
            </a:r>
          </a:p>
          <a:p>
            <a:endParaRPr lang="en-US" dirty="0"/>
          </a:p>
        </p:txBody>
      </p:sp>
    </p:spTree>
    <p:extLst>
      <p:ext uri="{BB962C8B-B14F-4D97-AF65-F5344CB8AC3E}">
        <p14:creationId xmlns:p14="http://schemas.microsoft.com/office/powerpoint/2010/main" val="196976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F2BFAF-BD96-47AF-9AB4-FA8F97E3F7CE}"/>
              </a:ext>
            </a:extLst>
          </p:cNvPr>
          <p:cNvSpPr>
            <a:spLocks noGrp="1"/>
          </p:cNvSpPr>
          <p:nvPr>
            <p:ph idx="1"/>
          </p:nvPr>
        </p:nvSpPr>
        <p:spPr>
          <a:xfrm>
            <a:off x="529389" y="672662"/>
            <a:ext cx="10972800" cy="4603271"/>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Challenges</a:t>
            </a:r>
          </a:p>
          <a:p>
            <a:r>
              <a:rPr lang="en-US" dirty="0">
                <a:latin typeface="Times New Roman" panose="02020603050405020304" pitchFamily="18" charset="0"/>
                <a:cs typeface="Times New Roman" panose="02020603050405020304" pitchFamily="18" charset="0"/>
              </a:rPr>
              <a:t>Some initial challenges with finding preceptors over the first two years (has been overcome as evidenced by the increase in participation)</a:t>
            </a:r>
          </a:p>
          <a:p>
            <a:r>
              <a:rPr lang="en-US" dirty="0">
                <a:latin typeface="Times New Roman" panose="02020603050405020304" pitchFamily="18" charset="0"/>
                <a:cs typeface="Times New Roman" panose="02020603050405020304" pitchFamily="18" charset="0"/>
              </a:rPr>
              <a:t>Lack of a clinical nurse specialist (CNS) role in UM UCMC</a:t>
            </a:r>
          </a:p>
          <a:p>
            <a:pPr lvl="1"/>
            <a:r>
              <a:rPr lang="en-US" dirty="0">
                <a:latin typeface="Times New Roman" panose="02020603050405020304" pitchFamily="18" charset="0"/>
                <a:cs typeface="Times New Roman" panose="02020603050405020304" pitchFamily="18" charset="0"/>
              </a:rPr>
              <a:t>UM UCMC does not utilize CNSs, therefore we had to locate appropriate clinical placements outside of UM UCMC. </a:t>
            </a:r>
          </a:p>
        </p:txBody>
      </p:sp>
    </p:spTree>
    <p:extLst>
      <p:ext uri="{BB962C8B-B14F-4D97-AF65-F5344CB8AC3E}">
        <p14:creationId xmlns:p14="http://schemas.microsoft.com/office/powerpoint/2010/main" val="258391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BD68B21-5D46-4A82-9F91-820FFB11994B}"/>
              </a:ext>
            </a:extLst>
          </p:cNvPr>
          <p:cNvSpPr>
            <a:spLocks noGrp="1"/>
          </p:cNvSpPr>
          <p:nvPr>
            <p:ph idx="1"/>
          </p:nvPr>
        </p:nvSpPr>
        <p:spPr>
          <a:xfrm>
            <a:off x="1639615" y="476251"/>
            <a:ext cx="8881240" cy="5857874"/>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Grant Team</a:t>
            </a:r>
          </a:p>
          <a:p>
            <a:r>
              <a:rPr lang="en-US" dirty="0">
                <a:latin typeface="Times New Roman" panose="02020603050405020304" pitchFamily="18" charset="0"/>
                <a:cs typeface="Times New Roman" panose="02020603050405020304" pitchFamily="18" charset="0"/>
              </a:rPr>
              <a:t>Idzik, Shannon Reedy, DNP, CRNP, FAANP, FAAN (Co-PI)</a:t>
            </a:r>
          </a:p>
          <a:p>
            <a:r>
              <a:rPr lang="en-US" dirty="0">
                <a:latin typeface="Times New Roman" panose="02020603050405020304" pitchFamily="18" charset="0"/>
                <a:cs typeface="Times New Roman" panose="02020603050405020304" pitchFamily="18" charset="0"/>
              </a:rPr>
              <a:t>Bim Akintade PhD, MBA, MHA, ACNP-BC, NEA-BC (Co-PI)</a:t>
            </a:r>
            <a:r>
              <a:rPr lang="en-US" dirty="0">
                <a:solidFill>
                  <a:srgbClr val="FF0000"/>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Gourley, Bridgitte, DNP, FNP-BC</a:t>
            </a:r>
          </a:p>
          <a:p>
            <a:r>
              <a:rPr lang="en-US" dirty="0">
                <a:latin typeface="Times New Roman" panose="02020603050405020304" pitchFamily="18" charset="0"/>
                <a:cs typeface="Times New Roman" panose="02020603050405020304" pitchFamily="18" charset="0"/>
              </a:rPr>
              <a:t>Kristy Novak MS</a:t>
            </a:r>
          </a:p>
          <a:p>
            <a:r>
              <a:rPr lang="en-US" dirty="0">
                <a:latin typeface="Times New Roman" panose="02020603050405020304" pitchFamily="18" charset="0"/>
                <a:cs typeface="Times New Roman" panose="02020603050405020304" pitchFamily="18" charset="0"/>
              </a:rPr>
              <a:t>Susan Gorschboth RN, BSN</a:t>
            </a:r>
          </a:p>
          <a:p>
            <a:r>
              <a:rPr lang="en-US" dirty="0">
                <a:latin typeface="Times New Roman" panose="02020603050405020304" pitchFamily="18" charset="0"/>
                <a:cs typeface="Times New Roman" panose="02020603050405020304" pitchFamily="18" charset="0"/>
              </a:rPr>
              <a:t>Claire Reagan RN, BSN</a:t>
            </a:r>
          </a:p>
        </p:txBody>
      </p:sp>
    </p:spTree>
    <p:extLst>
      <p:ext uri="{BB962C8B-B14F-4D97-AF65-F5344CB8AC3E}">
        <p14:creationId xmlns:p14="http://schemas.microsoft.com/office/powerpoint/2010/main" val="192917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A5A1B8-7691-4722-B8D7-556833D58872}"/>
              </a:ext>
            </a:extLst>
          </p:cNvPr>
          <p:cNvSpPr>
            <a:spLocks noGrp="1"/>
          </p:cNvSpPr>
          <p:nvPr>
            <p:ph idx="1"/>
          </p:nvPr>
        </p:nvSpPr>
        <p:spPr/>
        <p:txBody>
          <a:bodyPr/>
          <a:lstStyle/>
          <a:p>
            <a:endParaRPr lang="en-US" dirty="0"/>
          </a:p>
          <a:p>
            <a:endParaRPr lang="en-US" dirty="0"/>
          </a:p>
          <a:p>
            <a:pPr marL="0" indent="0" algn="ctr">
              <a:buNone/>
            </a:pPr>
            <a:r>
              <a:rPr lang="en-US" sz="4000" b="1" u="sng"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89032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BD68B21-5D46-4A82-9F91-820FFB11994B}"/>
              </a:ext>
            </a:extLst>
          </p:cNvPr>
          <p:cNvSpPr>
            <a:spLocks noGrp="1"/>
          </p:cNvSpPr>
          <p:nvPr>
            <p:ph idx="1"/>
          </p:nvPr>
        </p:nvSpPr>
        <p:spPr>
          <a:xfrm>
            <a:off x="1334814" y="476251"/>
            <a:ext cx="9448800" cy="5857874"/>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Goal 1</a:t>
            </a:r>
          </a:p>
          <a:p>
            <a:pPr marL="0" indent="0">
              <a:buNone/>
            </a:pPr>
            <a:r>
              <a:rPr lang="en-US" sz="3600" dirty="0">
                <a:latin typeface="Times New Roman" panose="02020603050405020304" pitchFamily="18" charset="0"/>
                <a:cs typeface="Times New Roman" panose="02020603050405020304" pitchFamily="18" charset="0"/>
              </a:rPr>
              <a:t>Develop a collaborative education and practice partnership to increase readiness of nurse practitioner (NP) students to provide care across the continuum.</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Academic practice partnership was developed between </a:t>
            </a:r>
            <a:r>
              <a:rPr lang="en-US" sz="3200" b="1" dirty="0">
                <a:latin typeface="Times New Roman" panose="02020603050405020304" pitchFamily="18" charset="0"/>
                <a:cs typeface="Times New Roman" panose="02020603050405020304" pitchFamily="18" charset="0"/>
              </a:rPr>
              <a:t>University of Maryland School of Nursing (UMSON)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University of Maryland Upper Chesapeake Medical Center (UM UCMC)</a:t>
            </a:r>
            <a:r>
              <a:rPr lang="en-US" sz="32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56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ECFDC8-2C8E-4AF4-81DA-06C12565D45C}"/>
              </a:ext>
            </a:extLst>
          </p:cNvPr>
          <p:cNvSpPr>
            <a:spLocks noGrp="1"/>
          </p:cNvSpPr>
          <p:nvPr>
            <p:ph idx="1"/>
          </p:nvPr>
        </p:nvSpPr>
        <p:spPr>
          <a:xfrm>
            <a:off x="1981200" y="536028"/>
            <a:ext cx="8229600" cy="5073301"/>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Goal 2</a:t>
            </a:r>
          </a:p>
          <a:p>
            <a:pPr marL="0" indent="0">
              <a:buNone/>
            </a:pPr>
            <a:r>
              <a:rPr lang="en-US" sz="3600" dirty="0">
                <a:latin typeface="Times New Roman" panose="02020603050405020304" pitchFamily="18" charset="0"/>
                <a:cs typeface="Times New Roman" panose="02020603050405020304" pitchFamily="18" charset="0"/>
              </a:rPr>
              <a:t>Increase clinical practice opportunities for NP students. </a:t>
            </a:r>
          </a:p>
          <a:p>
            <a:r>
              <a:rPr lang="en-US" sz="3600" dirty="0">
                <a:latin typeface="Times New Roman" panose="02020603050405020304" pitchFamily="18" charset="0"/>
                <a:cs typeface="Times New Roman" panose="02020603050405020304" pitchFamily="18" charset="0"/>
              </a:rPr>
              <a:t>Increase opportunities in the acute care setting</a:t>
            </a:r>
          </a:p>
          <a:p>
            <a:r>
              <a:rPr lang="en-US" sz="3600" dirty="0">
                <a:latin typeface="Times New Roman" panose="02020603050405020304" pitchFamily="18" charset="0"/>
                <a:cs typeface="Times New Roman" panose="02020603050405020304" pitchFamily="18" charset="0"/>
              </a:rPr>
              <a:t>Increase opportunities throughout Harford County</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 </a:t>
            </a:r>
          </a:p>
          <a:p>
            <a:pPr marL="0" indent="0" algn="ctr">
              <a:buNone/>
            </a:pPr>
            <a:endParaRPr lang="en-US" dirty="0"/>
          </a:p>
        </p:txBody>
      </p:sp>
    </p:spTree>
    <p:extLst>
      <p:ext uri="{BB962C8B-B14F-4D97-AF65-F5344CB8AC3E}">
        <p14:creationId xmlns:p14="http://schemas.microsoft.com/office/powerpoint/2010/main" val="427510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E5D1A4-198E-49F6-9F34-24C1CA8FA9FE}"/>
              </a:ext>
            </a:extLst>
          </p:cNvPr>
          <p:cNvSpPr>
            <a:spLocks noGrp="1"/>
          </p:cNvSpPr>
          <p:nvPr>
            <p:ph idx="1"/>
          </p:nvPr>
        </p:nvSpPr>
        <p:spPr>
          <a:xfrm>
            <a:off x="460310" y="578070"/>
            <a:ext cx="10972800" cy="4615034"/>
          </a:xfrm>
        </p:spPr>
        <p:txBody>
          <a:bodyPr/>
          <a:lstStyle/>
          <a:p>
            <a:pPr marL="0" indent="0" algn="ctr">
              <a:buNone/>
            </a:pPr>
            <a:r>
              <a:rPr lang="en-US" sz="4000" b="1" dirty="0">
                <a:latin typeface="Times New Roman" panose="02020603050405020304" pitchFamily="18" charset="0"/>
                <a:cs typeface="Times New Roman" panose="02020603050405020304" pitchFamily="18" charset="0"/>
              </a:rPr>
              <a:t>Goal 2</a:t>
            </a:r>
          </a:p>
          <a:p>
            <a:r>
              <a:rPr lang="en-US" dirty="0">
                <a:latin typeface="Times New Roman" panose="02020603050405020304" pitchFamily="18" charset="0"/>
                <a:cs typeface="Times New Roman" panose="02020603050405020304" pitchFamily="18" charset="0"/>
              </a:rPr>
              <a:t>The goal was to create a “lock-step” rotation process </a:t>
            </a:r>
          </a:p>
          <a:p>
            <a:pPr lvl="1"/>
            <a:r>
              <a:rPr lang="en-US" dirty="0">
                <a:latin typeface="Times New Roman" panose="02020603050405020304" pitchFamily="18" charset="0"/>
                <a:cs typeface="Times New Roman" panose="02020603050405020304" pitchFamily="18" charset="0"/>
              </a:rPr>
              <a:t>The students would enter the rotation in the Diagnosis and Management (D&amp;M) 2 Clinical and then with each subsequent clinical move to the next specialty or location. </a:t>
            </a:r>
          </a:p>
          <a:p>
            <a:pPr lvl="1"/>
            <a:r>
              <a:rPr lang="en-US" dirty="0">
                <a:latin typeface="Times New Roman" panose="02020603050405020304" pitchFamily="18" charset="0"/>
                <a:cs typeface="Times New Roman" panose="02020603050405020304" pitchFamily="18" charset="0"/>
              </a:rPr>
              <a:t>As one student moves from one level of D&amp;M 2 Clinical to a higher level; a new student will step into their space. </a:t>
            </a:r>
          </a:p>
          <a:p>
            <a:pPr marL="0" indent="0">
              <a:buNone/>
            </a:pPr>
            <a:endParaRPr lang="en-US" dirty="0"/>
          </a:p>
        </p:txBody>
      </p:sp>
    </p:spTree>
    <p:extLst>
      <p:ext uri="{BB962C8B-B14F-4D97-AF65-F5344CB8AC3E}">
        <p14:creationId xmlns:p14="http://schemas.microsoft.com/office/powerpoint/2010/main" val="232344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6E1AA1F7-BD16-43B1-86D5-8797B016312C}"/>
              </a:ext>
            </a:extLst>
          </p:cNvPr>
          <p:cNvGraphicFramePr>
            <a:graphicFrameLocks noGrp="1"/>
          </p:cNvGraphicFramePr>
          <p:nvPr>
            <p:ph idx="1"/>
            <p:extLst>
              <p:ext uri="{D42A27DB-BD31-4B8C-83A1-F6EECF244321}">
                <p14:modId xmlns:p14="http://schemas.microsoft.com/office/powerpoint/2010/main" val="2594937670"/>
              </p:ext>
            </p:extLst>
          </p:nvPr>
        </p:nvGraphicFramePr>
        <p:xfrm>
          <a:off x="1981200" y="571501"/>
          <a:ext cx="8229600" cy="5076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58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987EC3E2-F42A-4279-9564-60FFA84CF58B}"/>
              </a:ext>
            </a:extLst>
          </p:cNvPr>
          <p:cNvGraphicFramePr>
            <a:graphicFrameLocks noGrp="1"/>
          </p:cNvGraphicFramePr>
          <p:nvPr>
            <p:ph idx="1"/>
            <p:extLst>
              <p:ext uri="{D42A27DB-BD31-4B8C-83A1-F6EECF244321}">
                <p14:modId xmlns:p14="http://schemas.microsoft.com/office/powerpoint/2010/main" val="2465742475"/>
              </p:ext>
            </p:extLst>
          </p:nvPr>
        </p:nvGraphicFramePr>
        <p:xfrm>
          <a:off x="1895475" y="600075"/>
          <a:ext cx="7772400" cy="5543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453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38C27-2A22-4641-AC60-F175FA129901}"/>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Goal 2</a:t>
            </a:r>
          </a:p>
        </p:txBody>
      </p:sp>
      <p:sp>
        <p:nvSpPr>
          <p:cNvPr id="3" name="Content Placeholder 2">
            <a:extLst>
              <a:ext uri="{FF2B5EF4-FFF2-40B4-BE49-F238E27FC236}">
                <a16:creationId xmlns:a16="http://schemas.microsoft.com/office/drawing/2014/main" xmlns="" id="{1DB0247A-CDBC-4B52-B05A-57732C56EE3A}"/>
              </a:ext>
            </a:extLst>
          </p:cNvPr>
          <p:cNvSpPr>
            <a:spLocks noGrp="1"/>
          </p:cNvSpPr>
          <p:nvPr>
            <p:ph idx="1"/>
          </p:nvPr>
        </p:nvSpPr>
        <p:spPr>
          <a:xfrm>
            <a:off x="609600" y="1166018"/>
            <a:ext cx="10972800" cy="4967496"/>
          </a:xfrm>
        </p:spPr>
        <p:txBody>
          <a:bodyPr/>
          <a:lstStyle/>
          <a:p>
            <a:r>
              <a:rPr lang="en-US" dirty="0">
                <a:latin typeface="Times New Roman" panose="02020603050405020304" pitchFamily="18" charset="0"/>
                <a:cs typeface="Times New Roman" panose="02020603050405020304" pitchFamily="18" charset="0"/>
              </a:rPr>
              <a:t>From June 2016 through spring 2018 (in totality)</a:t>
            </a:r>
          </a:p>
          <a:p>
            <a:pPr lvl="2"/>
            <a:r>
              <a:rPr lang="en-US" b="1" dirty="0">
                <a:latin typeface="Times New Roman" panose="02020603050405020304" pitchFamily="18" charset="0"/>
                <a:cs typeface="Times New Roman" panose="02020603050405020304" pitchFamily="18" charset="0"/>
              </a:rPr>
              <a:t>54 students completed rotations with 24 providers</a:t>
            </a:r>
          </a:p>
          <a:p>
            <a:pPr lvl="2"/>
            <a:r>
              <a:rPr lang="en-US" dirty="0">
                <a:latin typeface="Times New Roman" panose="02020603050405020304" pitchFamily="18" charset="0"/>
                <a:cs typeface="Times New Roman" panose="02020603050405020304" pitchFamily="18" charset="0"/>
              </a:rPr>
              <a:t>Prior to that, </a:t>
            </a:r>
            <a:r>
              <a:rPr lang="en-US" b="1" dirty="0">
                <a:latin typeface="Times New Roman" panose="02020603050405020304" pitchFamily="18" charset="0"/>
                <a:cs typeface="Times New Roman" panose="02020603050405020304" pitchFamily="18" charset="0"/>
              </a:rPr>
              <a:t>limited clinical rotations</a:t>
            </a:r>
            <a:r>
              <a:rPr lang="en-US" dirty="0">
                <a:latin typeface="Times New Roman" panose="02020603050405020304" pitchFamily="18" charset="0"/>
                <a:cs typeface="Times New Roman" panose="02020603050405020304" pitchFamily="18" charset="0"/>
              </a:rPr>
              <a:t> for nurse practitioner students</a:t>
            </a:r>
          </a:p>
          <a:p>
            <a:pPr lvl="2"/>
            <a:r>
              <a:rPr lang="en-US" dirty="0">
                <a:latin typeface="Times New Roman" panose="02020603050405020304" pitchFamily="18" charset="0"/>
                <a:cs typeface="Times New Roman" panose="02020603050405020304" pitchFamily="18" charset="0"/>
              </a:rPr>
              <a:t>Inpatient rotations included </a:t>
            </a:r>
          </a:p>
          <a:p>
            <a:pPr lvl="3"/>
            <a:r>
              <a:rPr lang="en-US" dirty="0">
                <a:latin typeface="Times New Roman" panose="02020603050405020304" pitchFamily="18" charset="0"/>
                <a:cs typeface="Times New Roman" panose="02020603050405020304" pitchFamily="18" charset="0"/>
              </a:rPr>
              <a:t>ICU, Hospitalist, Consult Services—Hospice, Pulmonary, Cardiology, Inpatient Behavioral Health, Acute peds/peds ED</a:t>
            </a:r>
          </a:p>
          <a:p>
            <a:pPr lvl="2"/>
            <a:r>
              <a:rPr lang="en-US" dirty="0">
                <a:latin typeface="Times New Roman" panose="02020603050405020304" pitchFamily="18" charset="0"/>
                <a:cs typeface="Times New Roman" panose="02020603050405020304" pitchFamily="18" charset="0"/>
              </a:rPr>
              <a:t>Outpatient rotations included</a:t>
            </a:r>
          </a:p>
          <a:p>
            <a:pPr lvl="3"/>
            <a:r>
              <a:rPr lang="en-US" dirty="0">
                <a:latin typeface="Times New Roman" panose="02020603050405020304" pitchFamily="18" charset="0"/>
                <a:cs typeface="Times New Roman" panose="02020603050405020304" pitchFamily="18" charset="0"/>
              </a:rPr>
              <a:t>Outpatient Psychiatry, Cancer Center, Urgent Care, Addiction Treatment Center</a:t>
            </a:r>
          </a:p>
          <a:p>
            <a:pPr lvl="2"/>
            <a:r>
              <a:rPr lang="en-US" dirty="0">
                <a:latin typeface="Times New Roman" panose="02020603050405020304" pitchFamily="18" charset="0"/>
                <a:cs typeface="Times New Roman" panose="02020603050405020304" pitchFamily="18" charset="0"/>
              </a:rPr>
              <a:t>10 DNP projects implemented</a:t>
            </a:r>
          </a:p>
          <a:p>
            <a:pPr lvl="2"/>
            <a:r>
              <a:rPr lang="en-US" dirty="0">
                <a:latin typeface="Times New Roman" panose="02020603050405020304" pitchFamily="18" charset="0"/>
                <a:cs typeface="Times New Roman" panose="02020603050405020304" pitchFamily="18" charset="0"/>
              </a:rPr>
              <a:t>3 DNP practicums completed</a:t>
            </a:r>
          </a:p>
          <a:p>
            <a:pPr lvl="3"/>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0960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AAD21D-8A2E-4406-8839-8FFAFE2B72E4}"/>
              </a:ext>
            </a:extLst>
          </p:cNvPr>
          <p:cNvSpPr>
            <a:spLocks noGrp="1"/>
          </p:cNvSpPr>
          <p:nvPr>
            <p:ph type="title"/>
          </p:nvPr>
        </p:nvSpPr>
        <p:spPr/>
        <p:txBody>
          <a:bodyPr/>
          <a:lstStyle/>
          <a:p>
            <a:r>
              <a:rPr lang="en-US" sz="1860" b="1" dirty="0">
                <a:cs typeface="Times New Roman" panose="02020603050405020304" pitchFamily="18" charset="0"/>
              </a:rPr>
              <a:t>DNP Projects Implemented</a:t>
            </a:r>
          </a:p>
        </p:txBody>
      </p:sp>
      <p:graphicFrame>
        <p:nvGraphicFramePr>
          <p:cNvPr id="6" name="Content Placeholder 5">
            <a:extLst>
              <a:ext uri="{FF2B5EF4-FFF2-40B4-BE49-F238E27FC236}">
                <a16:creationId xmlns:a16="http://schemas.microsoft.com/office/drawing/2014/main" xmlns="" id="{35FB68B0-EFCA-47C2-B678-1D359A18FE56}"/>
              </a:ext>
            </a:extLst>
          </p:cNvPr>
          <p:cNvGraphicFramePr>
            <a:graphicFrameLocks noGrp="1"/>
          </p:cNvGraphicFramePr>
          <p:nvPr>
            <p:ph idx="1"/>
            <p:extLst>
              <p:ext uri="{D42A27DB-BD31-4B8C-83A1-F6EECF244321}">
                <p14:modId xmlns:p14="http://schemas.microsoft.com/office/powerpoint/2010/main" val="30915286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1523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974</Words>
  <Application>Microsoft Office PowerPoint</Application>
  <PresentationFormat>Custom</PresentationFormat>
  <Paragraphs>126</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Development and Implementation of a Collaborative Nurse Practitioner Clinical Training Program  NSP II-17-117  </vt:lpstr>
      <vt:lpstr>PowerPoint Presentation</vt:lpstr>
      <vt:lpstr>PowerPoint Presentation</vt:lpstr>
      <vt:lpstr>PowerPoint Presentation</vt:lpstr>
      <vt:lpstr>PowerPoint Presentation</vt:lpstr>
      <vt:lpstr>PowerPoint Presentation</vt:lpstr>
      <vt:lpstr>PowerPoint Presentation</vt:lpstr>
      <vt:lpstr>Goal 2</vt:lpstr>
      <vt:lpstr>DNP Projects Implemented</vt:lpstr>
      <vt:lpstr>PowerPoint Presentation</vt:lpstr>
      <vt:lpstr>Current DNP projects started Spring 2018</vt:lpstr>
      <vt:lpstr>Goal 3  Leverage faculty expertise to inform, develop and aid in a post-graduate fellowship program </vt:lpstr>
      <vt:lpstr>PowerPoint Presentation</vt:lpstr>
      <vt:lpstr>PowerPoint Presentation</vt:lpstr>
      <vt:lpstr>Goal 3</vt:lpstr>
      <vt:lpstr>Goal 3</vt:lpstr>
      <vt:lpstr>PowerPoint Presentation</vt:lpstr>
      <vt:lpstr>Successes</vt:lpstr>
      <vt:lpstr>PowerPoint Presentation</vt:lpstr>
      <vt:lpstr>PowerPoint Presentation</vt:lpstr>
    </vt:vector>
  </TitlesOfParts>
  <Company>University of Maryland School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Implementation of a Collaborative Nurse Practitioner Clinical Training Program  NSP II-17-117 July 1, 2016</dc:title>
  <dc:creator>Gorschboth, Susan</dc:creator>
  <cp:lastModifiedBy>Kimberly Ford</cp:lastModifiedBy>
  <cp:revision>57</cp:revision>
  <dcterms:created xsi:type="dcterms:W3CDTF">2017-12-18T16:41:05Z</dcterms:created>
  <dcterms:modified xsi:type="dcterms:W3CDTF">2018-06-26T20:31:53Z</dcterms:modified>
</cp:coreProperties>
</file>