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86" r:id="rId3"/>
    <p:sldId id="273" r:id="rId4"/>
    <p:sldId id="272" r:id="rId5"/>
    <p:sldId id="271" r:id="rId6"/>
    <p:sldId id="274" r:id="rId7"/>
    <p:sldId id="287" r:id="rId8"/>
    <p:sldId id="285" r:id="rId9"/>
    <p:sldId id="281" r:id="rId10"/>
    <p:sldId id="283" r:id="rId11"/>
    <p:sldId id="282" r:id="rId12"/>
    <p:sldId id="258" r:id="rId13"/>
    <p:sldId id="275" r:id="rId14"/>
    <p:sldId id="276" r:id="rId15"/>
    <p:sldId id="277" r:id="rId16"/>
    <p:sldId id="280" r:id="rId17"/>
    <p:sldId id="278" r:id="rId18"/>
    <p:sldId id="279" r:id="rId19"/>
    <p:sldId id="284" r:id="rId20"/>
    <p:sldId id="260" r:id="rId2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6395" autoAdjust="0"/>
  </p:normalViewPr>
  <p:slideViewPr>
    <p:cSldViewPr snapToGrid="0">
      <p:cViewPr>
        <p:scale>
          <a:sx n="101" d="100"/>
          <a:sy n="101" d="100"/>
        </p:scale>
        <p:origin x="-90" y="-258"/>
      </p:cViewPr>
      <p:guideLst>
        <p:guide orient="horz" pos="2160"/>
        <p:guide pos="3840"/>
      </p:guideLst>
    </p:cSldViewPr>
  </p:slideViewPr>
  <p:outlineViewPr>
    <p:cViewPr>
      <p:scale>
        <a:sx n="33" d="100"/>
        <a:sy n="33" d="100"/>
      </p:scale>
      <p:origin x="0" y="-9396"/>
    </p:cViewPr>
  </p:outlineViewPr>
  <p:notesTextViewPr>
    <p:cViewPr>
      <p:scale>
        <a:sx n="1" d="1"/>
        <a:sy n="1" d="1"/>
      </p:scale>
      <p:origin x="0" y="0"/>
    </p:cViewPr>
  </p:notesTextViewPr>
  <p:sorterViewPr>
    <p:cViewPr varScale="1">
      <p:scale>
        <a:sx n="100" d="100"/>
        <a:sy n="100" d="100"/>
      </p:scale>
      <p:origin x="0" y="-1950"/>
    </p:cViewPr>
  </p:sorterViewPr>
  <p:notesViewPr>
    <p:cSldViewPr snapToGrid="0">
      <p:cViewPr varScale="1">
        <p:scale>
          <a:sx n="85" d="100"/>
          <a:sy n="85" d="100"/>
        </p:scale>
        <p:origin x="38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9" rIns="93936" bIns="46969"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9" rIns="93936" bIns="46969" rtlCol="0"/>
          <a:lstStyle>
            <a:lvl1pPr algn="r">
              <a:defRPr sz="1200"/>
            </a:lvl1pPr>
          </a:lstStyle>
          <a:p>
            <a:fld id="{83E48515-E61D-4CD8-8E37-7043CBC43B68}" type="datetimeFigureOut">
              <a:rPr lang="en-US" smtClean="0"/>
              <a:t>6/26/2018</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9" rIns="93936" bIns="46969"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9" rIns="93936" bIns="46969" rtlCol="0" anchor="b"/>
          <a:lstStyle>
            <a:lvl1pPr algn="r">
              <a:defRPr sz="1200"/>
            </a:lvl1pPr>
          </a:lstStyle>
          <a:p>
            <a:fld id="{06CF3629-9FD9-4AF4-951B-E2E61DB0A13F}" type="slidenum">
              <a:rPr lang="en-US" smtClean="0"/>
              <a:t>‹#›</a:t>
            </a:fld>
            <a:endParaRPr lang="en-US"/>
          </a:p>
        </p:txBody>
      </p:sp>
    </p:spTree>
    <p:extLst>
      <p:ext uri="{BB962C8B-B14F-4D97-AF65-F5344CB8AC3E}">
        <p14:creationId xmlns:p14="http://schemas.microsoft.com/office/powerpoint/2010/main" val="75924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9" rIns="93936" bIns="46969"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9" rIns="93936" bIns="46969" rtlCol="0"/>
          <a:lstStyle>
            <a:lvl1pPr algn="r">
              <a:defRPr sz="1200"/>
            </a:lvl1pPr>
          </a:lstStyle>
          <a:p>
            <a:fld id="{C8226613-4E3F-4A84-BF1D-E99A4054BACF}" type="datetimeFigureOut">
              <a:rPr lang="en-US" smtClean="0"/>
              <a:t>6/26/2018</a:t>
            </a:fld>
            <a:endParaRPr lang="en-US"/>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9" rIns="93936" bIns="46969"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6" tIns="46969" rIns="93936" bIns="469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9" rIns="93936" bIns="4696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9" rIns="93936" bIns="46969" rtlCol="0" anchor="b"/>
          <a:lstStyle>
            <a:lvl1pPr algn="r">
              <a:defRPr sz="1200"/>
            </a:lvl1pPr>
          </a:lstStyle>
          <a:p>
            <a:fld id="{8A06F3B0-3AB3-4805-A699-3991552725FB}" type="slidenum">
              <a:rPr lang="en-US" smtClean="0"/>
              <a:t>‹#›</a:t>
            </a:fld>
            <a:endParaRPr lang="en-US"/>
          </a:p>
        </p:txBody>
      </p:sp>
    </p:spTree>
    <p:extLst>
      <p:ext uri="{BB962C8B-B14F-4D97-AF65-F5344CB8AC3E}">
        <p14:creationId xmlns:p14="http://schemas.microsoft.com/office/powerpoint/2010/main" val="52943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6F3B0-3AB3-4805-A699-3991552725FB}" type="slidenum">
              <a:rPr lang="en-US" smtClean="0"/>
              <a:t>1</a:t>
            </a:fld>
            <a:endParaRPr lang="en-US"/>
          </a:p>
        </p:txBody>
      </p:sp>
    </p:spTree>
    <p:extLst>
      <p:ext uri="{BB962C8B-B14F-4D97-AF65-F5344CB8AC3E}">
        <p14:creationId xmlns:p14="http://schemas.microsoft.com/office/powerpoint/2010/main" val="217121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1169988"/>
            <a:ext cx="5616575" cy="3160712"/>
          </a:xfrm>
        </p:spPr>
      </p:sp>
      <p:sp>
        <p:nvSpPr>
          <p:cNvPr id="3" name="Notes Placeholder 2"/>
          <p:cNvSpPr>
            <a:spLocks noGrp="1"/>
          </p:cNvSpPr>
          <p:nvPr>
            <p:ph type="body" idx="1"/>
          </p:nvPr>
        </p:nvSpPr>
        <p:spPr/>
        <p:txBody>
          <a:bodyPr/>
          <a:lstStyle/>
          <a:p>
            <a:r>
              <a:rPr lang="en-US" dirty="0"/>
              <a:t>  </a:t>
            </a:r>
          </a:p>
          <a:p>
            <a:endParaRPr lang="en-US" dirty="0"/>
          </a:p>
          <a:p>
            <a:r>
              <a:rPr lang="en-US" sz="1800" dirty="0"/>
              <a:t>The focus on strengths leads to strengths-based mentoring </a:t>
            </a:r>
          </a:p>
          <a:p>
            <a:endParaRPr lang="en-US" sz="1800" dirty="0"/>
          </a:p>
          <a:p>
            <a:r>
              <a:rPr lang="en-US" sz="1800" dirty="0"/>
              <a:t>Which is defined as   </a:t>
            </a:r>
          </a:p>
          <a:p>
            <a:endParaRPr lang="en-US" sz="1800" dirty="0"/>
          </a:p>
          <a:p>
            <a:r>
              <a:rPr lang="en-US" sz="1800" dirty="0"/>
              <a:t>	a collaborative process between mentor and mentee focused on</a:t>
            </a:r>
          </a:p>
          <a:p>
            <a:endParaRPr lang="en-US" sz="1800" dirty="0"/>
          </a:p>
          <a:p>
            <a:r>
              <a:rPr lang="en-US" sz="1800" dirty="0"/>
              <a:t>	identifying and leveraging the mentee’s unique strengths to increase</a:t>
            </a:r>
          </a:p>
          <a:p>
            <a:endParaRPr lang="en-US" sz="1800" dirty="0"/>
          </a:p>
          <a:p>
            <a:r>
              <a:rPr lang="en-US" sz="1800" dirty="0"/>
              <a:t>	 engagement and accelerated performance</a:t>
            </a:r>
          </a:p>
        </p:txBody>
      </p:sp>
      <p:sp>
        <p:nvSpPr>
          <p:cNvPr id="4" name="Slide Number Placeholder 3"/>
          <p:cNvSpPr>
            <a:spLocks noGrp="1"/>
          </p:cNvSpPr>
          <p:nvPr>
            <p:ph type="sldNum" sz="quarter" idx="10"/>
          </p:nvPr>
        </p:nvSpPr>
        <p:spPr/>
        <p:txBody>
          <a:bodyPr/>
          <a:lstStyle/>
          <a:p>
            <a:fld id="{8A06F3B0-3AB3-4805-A699-3991552725FB}" type="slidenum">
              <a:rPr lang="en-US" smtClean="0"/>
              <a:t>10</a:t>
            </a:fld>
            <a:endParaRPr lang="en-US"/>
          </a:p>
        </p:txBody>
      </p:sp>
    </p:spTree>
    <p:extLst>
      <p:ext uri="{BB962C8B-B14F-4D97-AF65-F5344CB8AC3E}">
        <p14:creationId xmlns:p14="http://schemas.microsoft.com/office/powerpoint/2010/main" val="272390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used a strengths approach in the design of the conceptual model of our School’s Faculty Mentorship Program which we you see in this slide.   </a:t>
            </a:r>
          </a:p>
          <a:p>
            <a:endParaRPr lang="en-US" dirty="0"/>
          </a:p>
          <a:p>
            <a:r>
              <a:rPr lang="en-US" dirty="0"/>
              <a:t>The whole program relates to aspects of the faculty role in areas of Teaching, Scholarship, and Services.  </a:t>
            </a:r>
          </a:p>
          <a:p>
            <a:endParaRPr lang="en-US" dirty="0"/>
          </a:p>
          <a:p>
            <a:r>
              <a:rPr lang="en-US" dirty="0"/>
              <a:t>As you can see, the program is encompassed within the context of the Career Vision of the Mentee.</a:t>
            </a:r>
          </a:p>
        </p:txBody>
      </p:sp>
      <p:sp>
        <p:nvSpPr>
          <p:cNvPr id="4" name="Slide Number Placeholder 3"/>
          <p:cNvSpPr>
            <a:spLocks noGrp="1"/>
          </p:cNvSpPr>
          <p:nvPr>
            <p:ph type="sldNum" sz="quarter" idx="10"/>
          </p:nvPr>
        </p:nvSpPr>
        <p:spPr/>
        <p:txBody>
          <a:bodyPr/>
          <a:lstStyle/>
          <a:p>
            <a:fld id="{8A06F3B0-3AB3-4805-A699-3991552725FB}" type="slidenum">
              <a:rPr lang="en-US" smtClean="0"/>
              <a:t>11</a:t>
            </a:fld>
            <a:endParaRPr lang="en-US"/>
          </a:p>
        </p:txBody>
      </p:sp>
    </p:spTree>
    <p:extLst>
      <p:ext uri="{BB962C8B-B14F-4D97-AF65-F5344CB8AC3E}">
        <p14:creationId xmlns:p14="http://schemas.microsoft.com/office/powerpoint/2010/main" val="370173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Career Vision of the mentee is discussed to clarify where the mentee would like to be in their nursing faculty role in a specified period of time – e.g. in one year, five years, etc. within the context of their nursing faculty role.  Mentee goals are designed to allow for mentee progression within the Career Vision of the mentee. </a:t>
            </a:r>
          </a:p>
        </p:txBody>
      </p:sp>
      <p:sp>
        <p:nvSpPr>
          <p:cNvPr id="4" name="Slide Number Placeholder 3"/>
          <p:cNvSpPr>
            <a:spLocks noGrp="1"/>
          </p:cNvSpPr>
          <p:nvPr>
            <p:ph type="sldNum" sz="quarter" idx="10"/>
          </p:nvPr>
        </p:nvSpPr>
        <p:spPr/>
        <p:txBody>
          <a:bodyPr/>
          <a:lstStyle/>
          <a:p>
            <a:fld id="{8A06F3B0-3AB3-4805-A699-3991552725FB}" type="slidenum">
              <a:rPr lang="en-US" smtClean="0"/>
              <a:t>12</a:t>
            </a:fld>
            <a:endParaRPr lang="en-US"/>
          </a:p>
        </p:txBody>
      </p:sp>
    </p:spTree>
    <p:extLst>
      <p:ext uri="{BB962C8B-B14F-4D97-AF65-F5344CB8AC3E}">
        <p14:creationId xmlns:p14="http://schemas.microsoft.com/office/powerpoint/2010/main" val="99147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They are content specific, conceptualized within an aspect of the Teaching, Research/Scholarship, or Service aspects of the nursing faculty role, and are tailored individually tailored to be achievable within a given time-frame (usually 3-6 months). </a:t>
            </a:r>
          </a:p>
          <a:p>
            <a:endParaRPr lang="en-US" sz="1800" dirty="0"/>
          </a:p>
          <a:p>
            <a:r>
              <a:rPr lang="en-US" sz="1800" dirty="0"/>
              <a:t>They are also designed to allow for mentee progression within the Career Vision. </a:t>
            </a:r>
          </a:p>
        </p:txBody>
      </p:sp>
      <p:sp>
        <p:nvSpPr>
          <p:cNvPr id="4" name="Slide Number Placeholder 3"/>
          <p:cNvSpPr>
            <a:spLocks noGrp="1"/>
          </p:cNvSpPr>
          <p:nvPr>
            <p:ph type="sldNum" sz="quarter" idx="10"/>
          </p:nvPr>
        </p:nvSpPr>
        <p:spPr/>
        <p:txBody>
          <a:bodyPr/>
          <a:lstStyle/>
          <a:p>
            <a:fld id="{8A06F3B0-3AB3-4805-A699-3991552725FB}" type="slidenum">
              <a:rPr lang="en-US" smtClean="0"/>
              <a:t>13</a:t>
            </a:fld>
            <a:endParaRPr lang="en-US"/>
          </a:p>
        </p:txBody>
      </p:sp>
    </p:spTree>
    <p:extLst>
      <p:ext uri="{BB962C8B-B14F-4D97-AF65-F5344CB8AC3E}">
        <p14:creationId xmlns:p14="http://schemas.microsoft.com/office/powerpoint/2010/main" val="3358909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summary, the work on the Mentee goals within their own career vision is supportive of mentee progression within their own individual career vision.</a:t>
            </a:r>
          </a:p>
        </p:txBody>
      </p:sp>
      <p:sp>
        <p:nvSpPr>
          <p:cNvPr id="4" name="Slide Number Placeholder 3"/>
          <p:cNvSpPr>
            <a:spLocks noGrp="1"/>
          </p:cNvSpPr>
          <p:nvPr>
            <p:ph type="sldNum" sz="quarter" idx="10"/>
          </p:nvPr>
        </p:nvSpPr>
        <p:spPr/>
        <p:txBody>
          <a:bodyPr/>
          <a:lstStyle/>
          <a:p>
            <a:fld id="{8A06F3B0-3AB3-4805-A699-3991552725FB}" type="slidenum">
              <a:rPr lang="en-US" smtClean="0"/>
              <a:t>14</a:t>
            </a:fld>
            <a:endParaRPr lang="en-US"/>
          </a:p>
        </p:txBody>
      </p:sp>
    </p:spTree>
    <p:extLst>
      <p:ext uri="{BB962C8B-B14F-4D97-AF65-F5344CB8AC3E}">
        <p14:creationId xmlns:p14="http://schemas.microsoft.com/office/powerpoint/2010/main" val="148956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6F3B0-3AB3-4805-A699-3991552725FB}" type="slidenum">
              <a:rPr lang="en-US" smtClean="0"/>
              <a:t>15</a:t>
            </a:fld>
            <a:endParaRPr lang="en-US"/>
          </a:p>
        </p:txBody>
      </p:sp>
    </p:spTree>
    <p:extLst>
      <p:ext uri="{BB962C8B-B14F-4D97-AF65-F5344CB8AC3E}">
        <p14:creationId xmlns:p14="http://schemas.microsoft.com/office/powerpoint/2010/main" val="91110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know that positive emotions broaden thinking AND improve performance </a:t>
            </a:r>
          </a:p>
          <a:p>
            <a:endParaRPr lang="en-US" sz="1800" dirty="0"/>
          </a:p>
          <a:p>
            <a:r>
              <a:rPr lang="en-US" sz="1800" dirty="0"/>
              <a:t>that can facilitate progress in individualized goal achievement </a:t>
            </a:r>
          </a:p>
          <a:p>
            <a:endParaRPr lang="en-US" sz="1800" dirty="0"/>
          </a:p>
          <a:p>
            <a:r>
              <a:rPr lang="en-US" sz="1800" dirty="0"/>
              <a:t>which we think can contribute to Nursing Faculty Professional Health. </a:t>
            </a:r>
          </a:p>
        </p:txBody>
      </p:sp>
      <p:sp>
        <p:nvSpPr>
          <p:cNvPr id="4" name="Slide Number Placeholder 3"/>
          <p:cNvSpPr>
            <a:spLocks noGrp="1"/>
          </p:cNvSpPr>
          <p:nvPr>
            <p:ph type="sldNum" sz="quarter" idx="10"/>
          </p:nvPr>
        </p:nvSpPr>
        <p:spPr/>
        <p:txBody>
          <a:bodyPr/>
          <a:lstStyle/>
          <a:p>
            <a:fld id="{6FAAF361-4834-4C03-89DA-5B5E6CF645DF}" type="slidenum">
              <a:rPr lang="en-US" smtClean="0"/>
              <a:pPr/>
              <a:t>16</a:t>
            </a:fld>
            <a:endParaRPr lang="en-US"/>
          </a:p>
        </p:txBody>
      </p:sp>
    </p:spTree>
    <p:extLst>
      <p:ext uri="{BB962C8B-B14F-4D97-AF65-F5344CB8AC3E}">
        <p14:creationId xmlns:p14="http://schemas.microsoft.com/office/powerpoint/2010/main" val="121071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is evidence that positive emotions build resources.  </a:t>
            </a:r>
          </a:p>
          <a:p>
            <a:endParaRPr lang="en-US" sz="1800" dirty="0"/>
          </a:p>
          <a:p>
            <a:endParaRPr lang="en-US" sz="1800" dirty="0"/>
          </a:p>
          <a:p>
            <a:r>
              <a:rPr lang="en-US" sz="1800" dirty="0"/>
              <a:t>These resources can be: </a:t>
            </a:r>
          </a:p>
          <a:p>
            <a:endParaRPr lang="en-US" sz="1800" dirty="0"/>
          </a:p>
          <a:p>
            <a:r>
              <a:rPr lang="en-US" sz="1800" dirty="0"/>
              <a:t>	Intellectual, </a:t>
            </a:r>
          </a:p>
          <a:p>
            <a:r>
              <a:rPr lang="en-US" sz="1800" dirty="0"/>
              <a:t>		physical, </a:t>
            </a:r>
          </a:p>
          <a:p>
            <a:endParaRPr lang="en-US" sz="1800" dirty="0"/>
          </a:p>
          <a:p>
            <a:r>
              <a:rPr lang="en-US" sz="1800" dirty="0"/>
              <a:t>	      social, and/or psychological.</a:t>
            </a:r>
          </a:p>
        </p:txBody>
      </p:sp>
      <p:sp>
        <p:nvSpPr>
          <p:cNvPr id="4" name="Slide Number Placeholder 3"/>
          <p:cNvSpPr>
            <a:spLocks noGrp="1"/>
          </p:cNvSpPr>
          <p:nvPr>
            <p:ph type="sldNum" sz="quarter" idx="10"/>
          </p:nvPr>
        </p:nvSpPr>
        <p:spPr/>
        <p:txBody>
          <a:bodyPr/>
          <a:lstStyle/>
          <a:p>
            <a:fld id="{8A06F3B0-3AB3-4805-A699-3991552725FB}" type="slidenum">
              <a:rPr lang="en-US" smtClean="0"/>
              <a:t>17</a:t>
            </a:fld>
            <a:endParaRPr lang="en-US"/>
          </a:p>
        </p:txBody>
      </p:sp>
    </p:spTree>
    <p:extLst>
      <p:ext uri="{BB962C8B-B14F-4D97-AF65-F5344CB8AC3E}">
        <p14:creationId xmlns:p14="http://schemas.microsoft.com/office/powerpoint/2010/main" val="197518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505979"/>
            <a:ext cx="5661660" cy="3686711"/>
          </a:xfrm>
        </p:spPr>
        <p:txBody>
          <a:bodyPr/>
          <a:lstStyle/>
          <a:p>
            <a:r>
              <a:rPr lang="en-US" sz="2000" dirty="0"/>
              <a:t>While our evidence to make claims in support the success this work ,  it is exciting to think of even the possibility that this work might better support </a:t>
            </a:r>
          </a:p>
          <a:p>
            <a:endParaRPr lang="en-US" sz="2000" dirty="0"/>
          </a:p>
          <a:p>
            <a:r>
              <a:rPr lang="en-US" sz="2000" dirty="0"/>
              <a:t>creation and facilitation of a positive and supportive learning environment </a:t>
            </a:r>
          </a:p>
          <a:p>
            <a:r>
              <a:rPr lang="en-US" sz="2000" dirty="0"/>
              <a:t>that may extend to better learning experiences for our students in addition to </a:t>
            </a:r>
            <a:r>
              <a:rPr lang="en-US" sz="2000" dirty="0" err="1"/>
              <a:t>enhanicing</a:t>
            </a:r>
            <a:r>
              <a:rPr lang="en-US" sz="2000" dirty="0"/>
              <a:t> Nursing Faculty Professional Health. </a:t>
            </a:r>
          </a:p>
        </p:txBody>
      </p:sp>
      <p:sp>
        <p:nvSpPr>
          <p:cNvPr id="4" name="Slide Number Placeholder 3"/>
          <p:cNvSpPr>
            <a:spLocks noGrp="1"/>
          </p:cNvSpPr>
          <p:nvPr>
            <p:ph type="sldNum" sz="quarter" idx="10"/>
          </p:nvPr>
        </p:nvSpPr>
        <p:spPr/>
        <p:txBody>
          <a:bodyPr/>
          <a:lstStyle/>
          <a:p>
            <a:fld id="{8A06F3B0-3AB3-4805-A699-3991552725FB}" type="slidenum">
              <a:rPr lang="en-US" smtClean="0"/>
              <a:t>18</a:t>
            </a:fld>
            <a:endParaRPr lang="en-US"/>
          </a:p>
        </p:txBody>
      </p:sp>
    </p:spTree>
    <p:extLst>
      <p:ext uri="{BB962C8B-B14F-4D97-AF65-F5344CB8AC3E}">
        <p14:creationId xmlns:p14="http://schemas.microsoft.com/office/powerpoint/2010/main" val="285195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Used together, these two approaches have proven to be very helpful in tailoring work of the Faculty Mentorship Dyad in ways that are highly individualized as well as flexible.  They appear to be critical attributes for the success of a Faculty Mentorship Program with measurable goals that are accomplished in short phases of 3-6 months. This approach has yielded “win-win” situations for both mentor and mentee that contribute to reasoned progress on the Career Vision. </a:t>
            </a:r>
          </a:p>
          <a:p>
            <a:endParaRPr lang="en-US" sz="1800" dirty="0"/>
          </a:p>
          <a:p>
            <a:r>
              <a:rPr lang="en-US" sz="1800" dirty="0"/>
              <a:t>In this era of renewed growth of the faculty shortage, this approach offers productive work on professional health of both and hopefully a strong intention to stay in the faculty role.</a:t>
            </a:r>
          </a:p>
        </p:txBody>
      </p:sp>
      <p:sp>
        <p:nvSpPr>
          <p:cNvPr id="4" name="Slide Number Placeholder 3"/>
          <p:cNvSpPr>
            <a:spLocks noGrp="1"/>
          </p:cNvSpPr>
          <p:nvPr>
            <p:ph type="sldNum" sz="quarter" idx="10"/>
          </p:nvPr>
        </p:nvSpPr>
        <p:spPr/>
        <p:txBody>
          <a:bodyPr/>
          <a:lstStyle/>
          <a:p>
            <a:fld id="{8A06F3B0-3AB3-4805-A699-3991552725FB}" type="slidenum">
              <a:rPr lang="en-US" smtClean="0"/>
              <a:t>19</a:t>
            </a:fld>
            <a:endParaRPr lang="en-US"/>
          </a:p>
        </p:txBody>
      </p:sp>
    </p:spTree>
    <p:extLst>
      <p:ext uri="{BB962C8B-B14F-4D97-AF65-F5344CB8AC3E}">
        <p14:creationId xmlns:p14="http://schemas.microsoft.com/office/powerpoint/2010/main" val="275677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278" y="4506376"/>
            <a:ext cx="5661660" cy="3686711"/>
          </a:xfrm>
        </p:spPr>
        <p:txBody>
          <a:bodyPr/>
          <a:lstStyle/>
          <a:p>
            <a:r>
              <a:rPr lang="en-US" sz="2000" dirty="0"/>
              <a:t>The objectives of  this presentation are designed to draw upon our 3-year experience </a:t>
            </a:r>
          </a:p>
          <a:p>
            <a:r>
              <a:rPr lang="en-US" sz="2000" dirty="0"/>
              <a:t>with developing, implementing, and evaluating a Faculty Mentorship Program  AND  to </a:t>
            </a:r>
          </a:p>
          <a:p>
            <a:endParaRPr lang="en-US" sz="2000" dirty="0"/>
          </a:p>
          <a:p>
            <a:r>
              <a:rPr lang="en-US" sz="2000" dirty="0"/>
              <a:t>share some thoughts with you on how this work offers a starting point for consideration </a:t>
            </a:r>
          </a:p>
          <a:p>
            <a:endParaRPr lang="en-US" sz="2000" dirty="0"/>
          </a:p>
          <a:p>
            <a:r>
              <a:rPr lang="en-US" sz="2000" dirty="0"/>
              <a:t>of approaches toward improving and maintaining Nursing Faculty Professional Health, and </a:t>
            </a:r>
          </a:p>
          <a:p>
            <a:endParaRPr lang="en-US" sz="2000" dirty="0"/>
          </a:p>
          <a:p>
            <a:r>
              <a:rPr lang="en-US" sz="2000" dirty="0"/>
              <a:t>potentially well-being</a:t>
            </a:r>
          </a:p>
        </p:txBody>
      </p:sp>
      <p:sp>
        <p:nvSpPr>
          <p:cNvPr id="4" name="Slide Number Placeholder 3"/>
          <p:cNvSpPr>
            <a:spLocks noGrp="1"/>
          </p:cNvSpPr>
          <p:nvPr>
            <p:ph type="sldNum" sz="quarter" idx="10"/>
          </p:nvPr>
        </p:nvSpPr>
        <p:spPr/>
        <p:txBody>
          <a:bodyPr/>
          <a:lstStyle/>
          <a:p>
            <a:fld id="{8A06F3B0-3AB3-4805-A699-3991552725FB}" type="slidenum">
              <a:rPr lang="en-US" smtClean="0"/>
              <a:t>2</a:t>
            </a:fld>
            <a:endParaRPr lang="en-US"/>
          </a:p>
        </p:txBody>
      </p:sp>
    </p:spTree>
    <p:extLst>
      <p:ext uri="{BB962C8B-B14F-4D97-AF65-F5344CB8AC3E}">
        <p14:creationId xmlns:p14="http://schemas.microsoft.com/office/powerpoint/2010/main" val="283166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5980"/>
            <a:ext cx="5661660" cy="4387317"/>
          </a:xfrm>
        </p:spPr>
        <p:txBody>
          <a:bodyPr/>
          <a:lstStyle/>
          <a:p>
            <a:r>
              <a:rPr lang="en-US" sz="1800" dirty="0"/>
              <a:t>Any role in nursing has its own set of challenges encountered along the pathway of career development. Being a nursing faculty member is no exception whether one is new to the role or at various points on the continuum of developing a successful career.  </a:t>
            </a:r>
          </a:p>
          <a:p>
            <a:r>
              <a:rPr lang="en-US" sz="1800" dirty="0"/>
              <a:t>This reality is consistent with the new National Academy of Medicine Initiative on Establishing Clinician Well-Being as a National Priority (NAM, 2018) with activities such as the recent Action Collaboration on Clinician Well-Being and Resilience held in May, 2018. </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8A06F3B0-3AB3-4805-A699-3991552725FB}" type="slidenum">
              <a:rPr lang="en-US" smtClean="0"/>
              <a:t>3</a:t>
            </a:fld>
            <a:endParaRPr lang="en-US"/>
          </a:p>
        </p:txBody>
      </p:sp>
    </p:spTree>
    <p:extLst>
      <p:ext uri="{BB962C8B-B14F-4D97-AF65-F5344CB8AC3E}">
        <p14:creationId xmlns:p14="http://schemas.microsoft.com/office/powerpoint/2010/main" val="17777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action collaborative was highly successful after one year of ground work and offers potential for the development of some strategies to strengthen clinician well-being. </a:t>
            </a:r>
          </a:p>
          <a:p>
            <a:endParaRPr lang="en-US" sz="1600" dirty="0"/>
          </a:p>
          <a:p>
            <a:r>
              <a:rPr lang="en-US" sz="1600" dirty="0"/>
              <a:t>We see parallels from our work with Faculty Mentorship that may be consistent with this initiative!  </a:t>
            </a:r>
          </a:p>
          <a:p>
            <a:endParaRPr lang="en-US" sz="1600" dirty="0"/>
          </a:p>
          <a:p>
            <a:r>
              <a:rPr lang="en-US" sz="1600" dirty="0"/>
              <a:t>Whether novice on somewhere along the continuum toward being an expert, nursing faculty members have varying visions of ultimate career outcome.  Often finding ways to reach more immediate or long-range goals along this road is difficult to sort out as in finding ways to even identify a path.  Over the last three years, we have had the opportunity to develop, implement, and evaluate a Faculty Mentorship Program that offers potential for faculty to develop a moderated, envisioned, and feasible path toward reaching goals and contributing to the progress of their “professional health” s toward their desired outcomes in an individualized manner.</a:t>
            </a:r>
          </a:p>
        </p:txBody>
      </p:sp>
      <p:sp>
        <p:nvSpPr>
          <p:cNvPr id="4" name="Slide Number Placeholder 3"/>
          <p:cNvSpPr>
            <a:spLocks noGrp="1"/>
          </p:cNvSpPr>
          <p:nvPr>
            <p:ph type="sldNum" sz="quarter" idx="10"/>
          </p:nvPr>
        </p:nvSpPr>
        <p:spPr/>
        <p:txBody>
          <a:bodyPr/>
          <a:lstStyle/>
          <a:p>
            <a:fld id="{8A06F3B0-3AB3-4805-A699-3991552725FB}" type="slidenum">
              <a:rPr lang="en-US" smtClean="0"/>
              <a:t>4</a:t>
            </a:fld>
            <a:endParaRPr lang="en-US"/>
          </a:p>
        </p:txBody>
      </p:sp>
    </p:spTree>
    <p:extLst>
      <p:ext uri="{BB962C8B-B14F-4D97-AF65-F5344CB8AC3E}">
        <p14:creationId xmlns:p14="http://schemas.microsoft.com/office/powerpoint/2010/main" val="352854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6375" y="4506376"/>
            <a:ext cx="5661660" cy="3686711"/>
          </a:xfrm>
        </p:spPr>
        <p:txBody>
          <a:bodyPr/>
          <a:lstStyle/>
          <a:p>
            <a:r>
              <a:rPr lang="en-US" sz="2000" dirty="0"/>
              <a:t>There are numerous organizations familiar to you who have signed on to support of this initiative in this first year of this program.  I have listed a few that I’m sure are very familiar to this audience! </a:t>
            </a:r>
          </a:p>
        </p:txBody>
      </p:sp>
      <p:sp>
        <p:nvSpPr>
          <p:cNvPr id="4" name="Slide Number Placeholder 3"/>
          <p:cNvSpPr>
            <a:spLocks noGrp="1"/>
          </p:cNvSpPr>
          <p:nvPr>
            <p:ph type="sldNum" sz="quarter" idx="10"/>
          </p:nvPr>
        </p:nvSpPr>
        <p:spPr/>
        <p:txBody>
          <a:bodyPr/>
          <a:lstStyle/>
          <a:p>
            <a:fld id="{8A06F3B0-3AB3-4805-A699-3991552725FB}" type="slidenum">
              <a:rPr lang="en-US" smtClean="0"/>
              <a:t>5</a:t>
            </a:fld>
            <a:endParaRPr lang="en-US"/>
          </a:p>
        </p:txBody>
      </p:sp>
    </p:spTree>
    <p:extLst>
      <p:ext uri="{BB962C8B-B14F-4D97-AF65-F5344CB8AC3E}">
        <p14:creationId xmlns:p14="http://schemas.microsoft.com/office/powerpoint/2010/main" val="144775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6F3B0-3AB3-4805-A699-3991552725FB}" type="slidenum">
              <a:rPr lang="en-US" smtClean="0"/>
              <a:t>6</a:t>
            </a:fld>
            <a:endParaRPr lang="en-US"/>
          </a:p>
        </p:txBody>
      </p:sp>
    </p:spTree>
    <p:extLst>
      <p:ext uri="{BB962C8B-B14F-4D97-AF65-F5344CB8AC3E}">
        <p14:creationId xmlns:p14="http://schemas.microsoft.com/office/powerpoint/2010/main" val="265520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Prior to separate training sessions for both nursing faculty Mentors and Mentees, all are asked to take the Values in Action Survey of character strengths from the University of Pennsylvania. </a:t>
            </a:r>
          </a:p>
        </p:txBody>
      </p:sp>
      <p:sp>
        <p:nvSpPr>
          <p:cNvPr id="4" name="Slide Number Placeholder 3"/>
          <p:cNvSpPr>
            <a:spLocks noGrp="1"/>
          </p:cNvSpPr>
          <p:nvPr>
            <p:ph type="sldNum" sz="quarter" idx="10"/>
          </p:nvPr>
        </p:nvSpPr>
        <p:spPr/>
        <p:txBody>
          <a:bodyPr/>
          <a:lstStyle/>
          <a:p>
            <a:fld id="{FD7D8BFA-B070-417C-AE26-9AB29091F9FD}" type="slidenum">
              <a:rPr lang="en-US" smtClean="0"/>
              <a:t>7</a:t>
            </a:fld>
            <a:endParaRPr lang="en-US"/>
          </a:p>
        </p:txBody>
      </p:sp>
    </p:spTree>
    <p:extLst>
      <p:ext uri="{BB962C8B-B14F-4D97-AF65-F5344CB8AC3E}">
        <p14:creationId xmlns:p14="http://schemas.microsoft.com/office/powerpoint/2010/main" val="218083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2534" y="4681537"/>
            <a:ext cx="5661660" cy="3686711"/>
          </a:xfrm>
        </p:spPr>
        <p:txBody>
          <a:bodyPr/>
          <a:lstStyle/>
          <a:p>
            <a:r>
              <a:rPr lang="en-US" sz="1600" dirty="0"/>
              <a:t> </a:t>
            </a:r>
          </a:p>
          <a:p>
            <a:endParaRPr lang="en-US" sz="1600" dirty="0"/>
          </a:p>
          <a:p>
            <a:r>
              <a:rPr lang="en-US" sz="1600" dirty="0"/>
              <a:t>Interactive discussion between mentor and mentees can be used in developing approaches of how best use mentee strengths in planning pathways to developing and achieving relevant mentee goals.</a:t>
            </a:r>
          </a:p>
        </p:txBody>
      </p:sp>
      <p:sp>
        <p:nvSpPr>
          <p:cNvPr id="4" name="Slide Number Placeholder 3"/>
          <p:cNvSpPr>
            <a:spLocks noGrp="1"/>
          </p:cNvSpPr>
          <p:nvPr>
            <p:ph type="sldNum" sz="quarter" idx="10"/>
          </p:nvPr>
        </p:nvSpPr>
        <p:spPr/>
        <p:txBody>
          <a:bodyPr/>
          <a:lstStyle/>
          <a:p>
            <a:fld id="{8A06F3B0-3AB3-4805-A699-3991552725FB}" type="slidenum">
              <a:rPr lang="en-US" smtClean="0"/>
              <a:t>8</a:t>
            </a:fld>
            <a:endParaRPr lang="en-US"/>
          </a:p>
        </p:txBody>
      </p:sp>
    </p:spTree>
    <p:extLst>
      <p:ext uri="{BB962C8B-B14F-4D97-AF65-F5344CB8AC3E}">
        <p14:creationId xmlns:p14="http://schemas.microsoft.com/office/powerpoint/2010/main" val="187275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06F3B0-3AB3-4805-A699-3991552725FB}" type="slidenum">
              <a:rPr lang="en-US" smtClean="0"/>
              <a:t>9</a:t>
            </a:fld>
            <a:endParaRPr lang="en-US"/>
          </a:p>
        </p:txBody>
      </p:sp>
    </p:spTree>
    <p:extLst>
      <p:ext uri="{BB962C8B-B14F-4D97-AF65-F5344CB8AC3E}">
        <p14:creationId xmlns:p14="http://schemas.microsoft.com/office/powerpoint/2010/main" val="307565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A311F4-B19F-43BC-9E33-7784B892E2E1}"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398623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311F4-B19F-43BC-9E33-7784B892E2E1}"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50657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311F4-B19F-43BC-9E33-7784B892E2E1}"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80906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D3EF3F-B779-4E8C-AE53-9DB0A190B370}"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60204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p:spPr>
        <p:txBody>
          <a:bodyPr/>
          <a:lstStyle/>
          <a:p>
            <a:r>
              <a:rPr lang="en-US"/>
              <a:t>Click to edit Master title style</a:t>
            </a:r>
          </a:p>
        </p:txBody>
      </p:sp>
      <p:sp>
        <p:nvSpPr>
          <p:cNvPr id="3" name="Content Placeholder 2"/>
          <p:cNvSpPr>
            <a:spLocks noGrp="1"/>
          </p:cNvSpPr>
          <p:nvPr>
            <p:ph idx="1"/>
          </p:nvPr>
        </p:nvSpPr>
        <p:spPr>
          <a:xfrm>
            <a:off x="609600" y="2133601"/>
            <a:ext cx="10972800" cy="399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D3EF3F-B779-4E8C-AE53-9DB0A190B370}"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3867179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D3EF3F-B779-4E8C-AE53-9DB0A190B370}"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83980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057401"/>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057401"/>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D3EF3F-B779-4E8C-AE53-9DB0A190B370}"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209038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83820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981201"/>
            <a:ext cx="5386917"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514600"/>
            <a:ext cx="5386917"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981200"/>
            <a:ext cx="5389033"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514600"/>
            <a:ext cx="5389033"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D3EF3F-B779-4E8C-AE53-9DB0A190B370}"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257916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D3EF3F-B779-4E8C-AE53-9DB0A190B370}"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333245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3EF3F-B779-4E8C-AE53-9DB0A190B370}"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3654955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609601"/>
            <a:ext cx="5596467"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828801"/>
            <a:ext cx="4011084"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D3EF3F-B779-4E8C-AE53-9DB0A190B370}"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390882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311F4-B19F-43BC-9E33-7784B892E2E1}"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145582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D3EF3F-B779-4E8C-AE53-9DB0A190B370}"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2918831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1905000"/>
            <a:ext cx="10972800" cy="4221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3EF3F-B779-4E8C-AE53-9DB0A190B370}"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784801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3EF3F-B779-4E8C-AE53-9DB0A190B370}"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CA76C-162D-4138-8ABF-BED5C90164F4}" type="slidenum">
              <a:rPr lang="en-US" smtClean="0"/>
              <a:t>‹#›</a:t>
            </a:fld>
            <a:endParaRPr lang="en-US"/>
          </a:p>
        </p:txBody>
      </p:sp>
    </p:spTree>
    <p:extLst>
      <p:ext uri="{BB962C8B-B14F-4D97-AF65-F5344CB8AC3E}">
        <p14:creationId xmlns:p14="http://schemas.microsoft.com/office/powerpoint/2010/main" val="331640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311F4-B19F-43BC-9E33-7784B892E2E1}"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385496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311F4-B19F-43BC-9E33-7784B892E2E1}"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29790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311F4-B19F-43BC-9E33-7784B892E2E1}"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361215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311F4-B19F-43BC-9E33-7784B892E2E1}"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332762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311F4-B19F-43BC-9E33-7784B892E2E1}"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9825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A311F4-B19F-43BC-9E33-7784B892E2E1}"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14321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A311F4-B19F-43BC-9E33-7784B892E2E1}"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EBADF-3696-417F-A691-DF48843BCE7A}" type="slidenum">
              <a:rPr lang="en-US" smtClean="0"/>
              <a:t>‹#›</a:t>
            </a:fld>
            <a:endParaRPr lang="en-US"/>
          </a:p>
        </p:txBody>
      </p:sp>
    </p:spTree>
    <p:extLst>
      <p:ext uri="{BB962C8B-B14F-4D97-AF65-F5344CB8AC3E}">
        <p14:creationId xmlns:p14="http://schemas.microsoft.com/office/powerpoint/2010/main" val="17616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311F4-B19F-43BC-9E33-7784B892E2E1}" type="datetimeFigureOut">
              <a:rPr lang="en-US" smtClean="0"/>
              <a:t>6/26/2018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BADF-3696-417F-A691-DF48843BCE7A}" type="slidenum">
              <a:rPr lang="en-US" smtClean="0"/>
              <a:t>‹#›</a:t>
            </a:fld>
            <a:endParaRPr lang="en-US"/>
          </a:p>
        </p:txBody>
      </p:sp>
    </p:spTree>
    <p:extLst>
      <p:ext uri="{BB962C8B-B14F-4D97-AF65-F5344CB8AC3E}">
        <p14:creationId xmlns:p14="http://schemas.microsoft.com/office/powerpoint/2010/main" val="335377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2022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3EF3F-B779-4E8C-AE53-9DB0A190B370}" type="datetimeFigureOut">
              <a:rPr lang="en-US" smtClean="0"/>
              <a:t>6/26/2018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CA76C-162D-4138-8ABF-BED5C90164F4}" type="slidenum">
              <a:rPr lang="en-US" smtClean="0"/>
              <a:t>‹#›</a:t>
            </a:fld>
            <a:endParaRPr lang="en-US"/>
          </a:p>
        </p:txBody>
      </p:sp>
    </p:spTree>
    <p:extLst>
      <p:ext uri="{BB962C8B-B14F-4D97-AF65-F5344CB8AC3E}">
        <p14:creationId xmlns:p14="http://schemas.microsoft.com/office/powerpoint/2010/main" val="1873516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iacharacter.org/www/Character-Strengths-Surve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authentichappiness.sas.upenn.edu/testcen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1"/>
            <a:ext cx="7772400" cy="2438399"/>
          </a:xfrm>
        </p:spPr>
        <p:txBody>
          <a:bodyPr>
            <a:normAutofit/>
          </a:bodyPr>
          <a:lstStyle/>
          <a:p>
            <a:r>
              <a:rPr lang="en-US" dirty="0"/>
              <a:t>Toward Nursing Faculty Well-Being:  Contributions from a Faculty Mentorship Program*</a:t>
            </a:r>
          </a:p>
        </p:txBody>
      </p:sp>
      <p:sp>
        <p:nvSpPr>
          <p:cNvPr id="3" name="Subtitle 2"/>
          <p:cNvSpPr>
            <a:spLocks noGrp="1"/>
          </p:cNvSpPr>
          <p:nvPr>
            <p:ph type="subTitle" idx="1"/>
          </p:nvPr>
        </p:nvSpPr>
        <p:spPr>
          <a:xfrm>
            <a:off x="2895600" y="4191000"/>
            <a:ext cx="6400800" cy="1066800"/>
          </a:xfrm>
        </p:spPr>
        <p:txBody>
          <a:bodyPr>
            <a:noAutofit/>
          </a:bodyPr>
          <a:lstStyle/>
          <a:p>
            <a:r>
              <a:rPr lang="en-US" sz="2400" dirty="0"/>
              <a:t>Louise S. Jenkins, PhD, RN, FAHA, ANEF</a:t>
            </a:r>
          </a:p>
          <a:p>
            <a:r>
              <a:rPr lang="en-US" sz="2400" dirty="0"/>
              <a:t>Darlene Trandel, PhD, RN, FNP, CCP, ICF-PCC</a:t>
            </a:r>
          </a:p>
          <a:p>
            <a:endParaRPr lang="en-US" sz="2400" dirty="0"/>
          </a:p>
          <a:p>
            <a:r>
              <a:rPr lang="en-US" sz="2400" dirty="0"/>
              <a:t>*NSPII #16-124 and NSPII #17-120</a:t>
            </a:r>
          </a:p>
        </p:txBody>
      </p:sp>
    </p:spTree>
    <p:extLst>
      <p:ext uri="{BB962C8B-B14F-4D97-AF65-F5344CB8AC3E}">
        <p14:creationId xmlns:p14="http://schemas.microsoft.com/office/powerpoint/2010/main" val="916959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807" y="818172"/>
            <a:ext cx="5833657" cy="1571119"/>
          </a:xfrm>
        </p:spPr>
        <p:txBody>
          <a:bodyPr>
            <a:normAutofit/>
          </a:bodyPr>
          <a:lstStyle/>
          <a:p>
            <a:pPr marL="0" indent="0">
              <a:lnSpc>
                <a:spcPct val="100000"/>
              </a:lnSpc>
              <a:spcBef>
                <a:spcPts val="0"/>
              </a:spcBef>
              <a:buNone/>
              <a:tabLst>
                <a:tab pos="228600" algn="l"/>
              </a:tabLst>
            </a:pPr>
            <a:r>
              <a:rPr lang="en-US" sz="2400" dirty="0"/>
              <a:t>Use the best aspects of your self and mentee to move personal and career growth and development forward</a:t>
            </a:r>
          </a:p>
          <a:p>
            <a:pPr marL="0" indent="0">
              <a:lnSpc>
                <a:spcPct val="100000"/>
              </a:lnSpc>
              <a:spcBef>
                <a:spcPts val="0"/>
              </a:spcBef>
              <a:buNone/>
              <a:tabLst>
                <a:tab pos="228600" algn="l"/>
              </a:tabLst>
            </a:pPr>
            <a:endParaRPr lang="en-US" sz="2400" dirty="0"/>
          </a:p>
        </p:txBody>
      </p:sp>
      <p:sp>
        <p:nvSpPr>
          <p:cNvPr id="6" name="Footer Placeholder 5"/>
          <p:cNvSpPr>
            <a:spLocks noGrp="1"/>
          </p:cNvSpPr>
          <p:nvPr>
            <p:ph type="ftr" sz="quarter" idx="4294967295"/>
          </p:nvPr>
        </p:nvSpPr>
        <p:spPr>
          <a:xfrm>
            <a:off x="4983646" y="6172200"/>
            <a:ext cx="2171700" cy="273844"/>
          </a:xfrm>
          <a:prstGeom prst="rect">
            <a:avLst/>
          </a:prstGeom>
        </p:spPr>
        <p:txBody>
          <a:bodyPr/>
          <a:lstStyle/>
          <a:p>
            <a:r>
              <a:rPr lang="en-US" sz="900" dirty="0"/>
              <a:t>Darlene Trandel, 5.2018</a:t>
            </a:r>
          </a:p>
        </p:txBody>
      </p:sp>
      <p:pic>
        <p:nvPicPr>
          <p:cNvPr id="7" name="Picture 4" descr="http://www.onewomanmarketing.com/wp-content/uploads/2009/04/090401-strength.jpg"/>
          <p:cNvPicPr>
            <a:picLocks noChangeAspect="1" noChangeArrowheads="1"/>
          </p:cNvPicPr>
          <p:nvPr/>
        </p:nvPicPr>
        <p:blipFill rotWithShape="1">
          <a:blip r:embed="rId3">
            <a:extLst>
              <a:ext uri="{28A0092B-C50C-407E-A947-70E740481C1C}">
                <a14:useLocalDpi xmlns:a14="http://schemas.microsoft.com/office/drawing/2010/main" val="0"/>
              </a:ext>
            </a:extLst>
          </a:blip>
          <a:srcRect l="23916" t="7089"/>
          <a:stretch/>
        </p:blipFill>
        <p:spPr bwMode="auto">
          <a:xfrm>
            <a:off x="8263275" y="836076"/>
            <a:ext cx="2626655" cy="21250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weakness vs streng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864" y="2961115"/>
            <a:ext cx="3952782" cy="21947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50350" y="3511778"/>
            <a:ext cx="5551498" cy="2308324"/>
          </a:xfrm>
          <a:prstGeom prst="rect">
            <a:avLst/>
          </a:prstGeom>
        </p:spPr>
        <p:txBody>
          <a:bodyPr wrap="square">
            <a:spAutoFit/>
          </a:bodyPr>
          <a:lstStyle/>
          <a:p>
            <a:r>
              <a:rPr lang="en-US" sz="2400" b="1" dirty="0">
                <a:solidFill>
                  <a:schemeClr val="accent1">
                    <a:lumMod val="75000"/>
                  </a:schemeClr>
                </a:solidFill>
              </a:rPr>
              <a:t>Strengths-based mentoring:</a:t>
            </a:r>
          </a:p>
          <a:p>
            <a:pPr defTabSz="520700"/>
            <a:r>
              <a:rPr lang="en-US" sz="2400" b="1" i="1" dirty="0">
                <a:solidFill>
                  <a:schemeClr val="accent1">
                    <a:lumMod val="75000"/>
                  </a:schemeClr>
                </a:solidFill>
              </a:rPr>
              <a:t> 	</a:t>
            </a:r>
            <a:r>
              <a:rPr lang="en-US" sz="2400" i="1" dirty="0"/>
              <a:t>A collaborative process between mentor and mentee that is focused on identifying and leveraging the mentee’s unique strengths to increase engagement and accelerate performance</a:t>
            </a:r>
          </a:p>
        </p:txBody>
      </p:sp>
    </p:spTree>
    <p:extLst>
      <p:ext uri="{BB962C8B-B14F-4D97-AF65-F5344CB8AC3E}">
        <p14:creationId xmlns:p14="http://schemas.microsoft.com/office/powerpoint/2010/main" val="152033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8491" y="1401309"/>
            <a:ext cx="7650948" cy="4531143"/>
          </a:xfrm>
          <a:prstGeom prst="rect">
            <a:avLst/>
          </a:prstGeom>
        </p:spPr>
      </p:pic>
      <p:sp>
        <p:nvSpPr>
          <p:cNvPr id="2" name="TextBox 1"/>
          <p:cNvSpPr txBox="1"/>
          <p:nvPr/>
        </p:nvSpPr>
        <p:spPr>
          <a:xfrm>
            <a:off x="2941983" y="387626"/>
            <a:ext cx="5883965" cy="830997"/>
          </a:xfrm>
          <a:prstGeom prst="rect">
            <a:avLst/>
          </a:prstGeom>
          <a:noFill/>
        </p:spPr>
        <p:txBody>
          <a:bodyPr wrap="square" rtlCol="0">
            <a:spAutoFit/>
          </a:bodyPr>
          <a:lstStyle/>
          <a:p>
            <a:pPr algn="ctr"/>
            <a:r>
              <a:rPr lang="en-US" sz="2400" b="1" dirty="0"/>
              <a:t>University of Maryland School of Nursing </a:t>
            </a:r>
          </a:p>
          <a:p>
            <a:pPr algn="ctr"/>
            <a:r>
              <a:rPr lang="en-US" sz="2400" b="1" dirty="0"/>
              <a:t>Faculty Mentorship Program</a:t>
            </a:r>
          </a:p>
        </p:txBody>
      </p:sp>
      <p:sp>
        <p:nvSpPr>
          <p:cNvPr id="3" name="TextBox 2"/>
          <p:cNvSpPr txBox="1"/>
          <p:nvPr/>
        </p:nvSpPr>
        <p:spPr>
          <a:xfrm>
            <a:off x="149087" y="5932452"/>
            <a:ext cx="3995531" cy="646331"/>
          </a:xfrm>
          <a:prstGeom prst="rect">
            <a:avLst/>
          </a:prstGeom>
          <a:noFill/>
        </p:spPr>
        <p:txBody>
          <a:bodyPr wrap="square" rtlCol="0">
            <a:spAutoFit/>
          </a:bodyPr>
          <a:lstStyle/>
          <a:p>
            <a:r>
              <a:rPr lang="en-US" dirty="0"/>
              <a:t>Louise S. Jenkins, PhD, RN, FAHA, ANEF</a:t>
            </a:r>
          </a:p>
          <a:p>
            <a:r>
              <a:rPr lang="en-US" dirty="0"/>
              <a:t>Darlene Trandel, PhD, RN/FNP, CNS, PCC</a:t>
            </a:r>
          </a:p>
        </p:txBody>
      </p:sp>
    </p:spTree>
    <p:extLst>
      <p:ext uri="{BB962C8B-B14F-4D97-AF65-F5344CB8AC3E}">
        <p14:creationId xmlns:p14="http://schemas.microsoft.com/office/powerpoint/2010/main" val="228267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956" y="1421982"/>
            <a:ext cx="5907974" cy="1143000"/>
          </a:xfrm>
        </p:spPr>
        <p:txBody>
          <a:bodyPr>
            <a:normAutofit/>
          </a:bodyPr>
          <a:lstStyle/>
          <a:p>
            <a:r>
              <a:rPr lang="en-US" sz="2800" b="1" dirty="0">
                <a:solidFill>
                  <a:schemeClr val="accent1">
                    <a:lumMod val="75000"/>
                  </a:schemeClr>
                </a:solidFill>
              </a:rPr>
              <a:t>Why is a career vision important?</a:t>
            </a:r>
          </a:p>
        </p:txBody>
      </p:sp>
      <p:sp>
        <p:nvSpPr>
          <p:cNvPr id="3" name="Content Placeholder 2"/>
          <p:cNvSpPr>
            <a:spLocks noGrp="1"/>
          </p:cNvSpPr>
          <p:nvPr>
            <p:ph idx="1"/>
          </p:nvPr>
        </p:nvSpPr>
        <p:spPr>
          <a:xfrm>
            <a:off x="2511080" y="2434354"/>
            <a:ext cx="5860473" cy="3622062"/>
          </a:xfrm>
        </p:spPr>
        <p:txBody>
          <a:bodyPr>
            <a:normAutofit fontScale="92500" lnSpcReduction="20000"/>
          </a:bodyPr>
          <a:lstStyle/>
          <a:p>
            <a:r>
              <a:rPr lang="en-US" dirty="0"/>
              <a:t>Bridges the present to the future</a:t>
            </a:r>
          </a:p>
          <a:p>
            <a:r>
              <a:rPr lang="en-US" dirty="0"/>
              <a:t>Serves to inspire, motivate, and engage</a:t>
            </a:r>
          </a:p>
          <a:p>
            <a:r>
              <a:rPr lang="en-US" dirty="0"/>
              <a:t>Attracts commitment, elicits support and energizes</a:t>
            </a:r>
          </a:p>
          <a:p>
            <a:r>
              <a:rPr lang="en-US" dirty="0"/>
              <a:t>Provides a template for decision making</a:t>
            </a:r>
          </a:p>
          <a:p>
            <a:r>
              <a:rPr lang="en-US" dirty="0"/>
              <a:t>Creates meaning  and direction in lives</a:t>
            </a:r>
          </a:p>
          <a:p>
            <a:r>
              <a:rPr lang="en-US" dirty="0"/>
              <a:t>Establishes a standard of excellence and evaluation</a:t>
            </a:r>
          </a:p>
          <a:p>
            <a:r>
              <a:rPr lang="en-US" dirty="0"/>
              <a:t>Transcends the status quo.</a:t>
            </a:r>
          </a:p>
          <a:p>
            <a:endParaRPr lang="en-US" dirty="0"/>
          </a:p>
        </p:txBody>
      </p:sp>
      <p:pic>
        <p:nvPicPr>
          <p:cNvPr id="2058" name="Picture 10" descr="Image result for vision and leader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175" y="997572"/>
            <a:ext cx="1564757" cy="10449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69AED33B-67B0-4BD6-9C6E-3BDD315BD01E}"/>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246003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157" y="659493"/>
            <a:ext cx="4887686" cy="1325563"/>
          </a:xfrm>
        </p:spPr>
        <p:txBody>
          <a:bodyPr>
            <a:normAutofit fontScale="90000"/>
          </a:bodyPr>
          <a:lstStyle/>
          <a:p>
            <a:r>
              <a:rPr lang="en-US" sz="3200" b="1" dirty="0">
                <a:solidFill>
                  <a:schemeClr val="accent1">
                    <a:lumMod val="75000"/>
                  </a:schemeClr>
                </a:solidFill>
              </a:rPr>
              <a:t>Discussion points in the vision</a:t>
            </a:r>
            <a:r>
              <a:rPr lang="en-US" sz="3200" b="1" dirty="0">
                <a:solidFill>
                  <a:schemeClr val="accent1"/>
                </a:solidFill>
              </a:rPr>
              <a:t/>
            </a:r>
            <a:br>
              <a:rPr lang="en-US" sz="3200" b="1" dirty="0">
                <a:solidFill>
                  <a:schemeClr val="accent1"/>
                </a:solidFill>
              </a:rPr>
            </a:br>
            <a:endParaRPr lang="en-US" sz="3200" dirty="0"/>
          </a:p>
        </p:txBody>
      </p:sp>
      <p:sp>
        <p:nvSpPr>
          <p:cNvPr id="3" name="Content Placeholder 2"/>
          <p:cNvSpPr>
            <a:spLocks noGrp="1"/>
          </p:cNvSpPr>
          <p:nvPr>
            <p:ph idx="1"/>
          </p:nvPr>
        </p:nvSpPr>
        <p:spPr>
          <a:xfrm>
            <a:off x="838200" y="1455511"/>
            <a:ext cx="7565571" cy="4351338"/>
          </a:xfrm>
        </p:spPr>
        <p:txBody>
          <a:bodyPr>
            <a:normAutofit fontScale="92500" lnSpcReduction="10000"/>
          </a:bodyPr>
          <a:lstStyle/>
          <a:p>
            <a:pPr marL="282575" indent="-282575">
              <a:buFont typeface="+mj-lt"/>
              <a:buAutoNum type="arabicPeriod"/>
            </a:pPr>
            <a:endParaRPr lang="en-US" sz="3000" b="1" dirty="0">
              <a:solidFill>
                <a:schemeClr val="accent1"/>
              </a:solidFill>
            </a:endParaRPr>
          </a:p>
          <a:p>
            <a:pPr marL="282575" indent="-282575">
              <a:buFont typeface="+mj-lt"/>
              <a:buAutoNum type="arabicPeriod"/>
            </a:pPr>
            <a:r>
              <a:rPr lang="en-US" sz="2600" dirty="0"/>
              <a:t>Capture a picture of where the mentee is now - Where does he/she want to go?</a:t>
            </a:r>
          </a:p>
          <a:p>
            <a:pPr marL="282575" indent="-282575">
              <a:buFont typeface="+mj-lt"/>
              <a:buAutoNum type="arabicPeriod"/>
            </a:pPr>
            <a:r>
              <a:rPr lang="en-US" sz="2600" dirty="0"/>
              <a:t>What are important elements of this vision? </a:t>
            </a:r>
          </a:p>
          <a:p>
            <a:pPr marL="282575" indent="-282575">
              <a:buFont typeface="+mj-lt"/>
              <a:buAutoNum type="arabicPeriod"/>
            </a:pPr>
            <a:r>
              <a:rPr lang="en-US" sz="2600" dirty="0"/>
              <a:t>What strengths can the mentee use in achieving it?</a:t>
            </a:r>
          </a:p>
          <a:p>
            <a:pPr marL="282575" indent="-282575">
              <a:buFont typeface="+mj-lt"/>
              <a:buAutoNum type="arabicPeriod"/>
            </a:pPr>
            <a:r>
              <a:rPr lang="en-US" sz="2600" dirty="0"/>
              <a:t>Why is the vision important to the mentee? Why does he/she care? Why does it matter? </a:t>
            </a:r>
          </a:p>
          <a:p>
            <a:pPr marL="282575" indent="-282575">
              <a:buFont typeface="+mj-lt"/>
              <a:buAutoNum type="arabicPeriod"/>
            </a:pPr>
            <a:r>
              <a:rPr lang="en-US" sz="2600" dirty="0"/>
              <a:t>What will get in the way in achieving he/her vision? What are his/her “big rocks?”</a:t>
            </a:r>
          </a:p>
          <a:p>
            <a:pPr marL="282575" indent="-282575">
              <a:buFont typeface="+mj-lt"/>
              <a:buAutoNum type="arabicPeriod"/>
            </a:pPr>
            <a:r>
              <a:rPr lang="en-US" sz="2600" dirty="0"/>
              <a:t>What will help support the mentee in achieving their vision?</a:t>
            </a:r>
          </a:p>
          <a:p>
            <a:endParaRPr lang="en-US" dirty="0"/>
          </a:p>
        </p:txBody>
      </p:sp>
      <p:pic>
        <p:nvPicPr>
          <p:cNvPr id="7170" name="Picture 2" descr="http://www.hpihe.edu.in/wp-content/uploads/2015/06/Career-in-hpihe-buda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4910" y="2570274"/>
            <a:ext cx="2458890" cy="207792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45D8010B-1431-42E7-B153-2EFCA008A3E0}"/>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282278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4282" y="1959192"/>
            <a:ext cx="4263390" cy="3970693"/>
          </a:xfrm>
        </p:spPr>
        <p:txBody>
          <a:bodyPr>
            <a:normAutofit/>
          </a:bodyPr>
          <a:lstStyle/>
          <a:p>
            <a:pPr marL="0" indent="0">
              <a:buNone/>
            </a:pPr>
            <a:r>
              <a:rPr lang="en-US" sz="2400" b="1" dirty="0"/>
              <a:t>A positive approach:</a:t>
            </a:r>
          </a:p>
          <a:p>
            <a:r>
              <a:rPr lang="en-US" sz="2400" dirty="0"/>
              <a:t>Builds on strengths and successes</a:t>
            </a:r>
          </a:p>
          <a:p>
            <a:r>
              <a:rPr lang="en-US" sz="2400" dirty="0"/>
              <a:t>Looks for the good and what is working well</a:t>
            </a:r>
          </a:p>
          <a:p>
            <a:r>
              <a:rPr lang="en-US" sz="2400" dirty="0"/>
              <a:t>Elicits positive emotions</a:t>
            </a:r>
          </a:p>
          <a:p>
            <a:pPr marL="53975" indent="-53975" algn="ctr">
              <a:buNone/>
            </a:pPr>
            <a:r>
              <a:rPr lang="en-US" sz="2400" b="1" u="sng" dirty="0">
                <a:solidFill>
                  <a:srgbClr val="FF0000"/>
                </a:solidFill>
              </a:rPr>
              <a:t>vs</a:t>
            </a:r>
          </a:p>
          <a:p>
            <a:pPr>
              <a:buFont typeface="Wingdings" panose="05000000000000000000" pitchFamily="2" charset="2"/>
              <a:buChar char="ü"/>
            </a:pPr>
            <a:r>
              <a:rPr lang="en-US" sz="2400" dirty="0"/>
              <a:t>correcting weaknesses and fixing problems</a:t>
            </a:r>
          </a:p>
          <a:p>
            <a:pPr marL="53975" indent="-53975">
              <a:buNone/>
            </a:pPr>
            <a:endParaRPr lang="en-US" sz="2400" dirty="0"/>
          </a:p>
          <a:p>
            <a:endParaRPr lang="en-US" dirty="0"/>
          </a:p>
        </p:txBody>
      </p:sp>
      <p:pic>
        <p:nvPicPr>
          <p:cNvPr id="5126" name="Picture 6" descr="Image result for thumbs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4766" y="1939823"/>
            <a:ext cx="1972917" cy="197291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thumbs down"/>
          <p:cNvPicPr>
            <a:picLocks noChangeAspect="1" noChangeArrowheads="1"/>
          </p:cNvPicPr>
          <p:nvPr/>
        </p:nvPicPr>
        <p:blipFill rotWithShape="1">
          <a:blip r:embed="rId4">
            <a:extLst>
              <a:ext uri="{28A0092B-C50C-407E-A947-70E740481C1C}">
                <a14:useLocalDpi xmlns:a14="http://schemas.microsoft.com/office/drawing/2010/main" val="0"/>
              </a:ext>
            </a:extLst>
          </a:blip>
          <a:srcRect l="49440" t="25519" r="4101" b="757"/>
          <a:stretch/>
        </p:blipFill>
        <p:spPr bwMode="auto">
          <a:xfrm>
            <a:off x="8817683" y="3944538"/>
            <a:ext cx="1621543" cy="1655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2396" y="822651"/>
            <a:ext cx="9624022" cy="861774"/>
          </a:xfrm>
          <a:prstGeom prst="rect">
            <a:avLst/>
          </a:prstGeom>
          <a:noFill/>
        </p:spPr>
        <p:txBody>
          <a:bodyPr wrap="square" rtlCol="0">
            <a:spAutoFit/>
          </a:bodyPr>
          <a:lstStyle/>
          <a:p>
            <a:pPr algn="ctr">
              <a:buNone/>
            </a:pPr>
            <a:r>
              <a:rPr lang="en-US" sz="3200" b="1" dirty="0">
                <a:solidFill>
                  <a:schemeClr val="accent1">
                    <a:lumMod val="75000"/>
                  </a:schemeClr>
                </a:solidFill>
                <a:latin typeface="+mj-lt"/>
              </a:rPr>
              <a:t>Cultivating A Positive Approach In Mentoring</a:t>
            </a:r>
            <a:endParaRPr lang="en-US" sz="3200" dirty="0">
              <a:solidFill>
                <a:schemeClr val="accent1">
                  <a:lumMod val="75000"/>
                </a:schemeClr>
              </a:solidFill>
              <a:latin typeface="+mj-lt"/>
            </a:endParaRPr>
          </a:p>
          <a:p>
            <a:endParaRPr lang="en-US" dirty="0"/>
          </a:p>
        </p:txBody>
      </p:sp>
      <p:sp>
        <p:nvSpPr>
          <p:cNvPr id="4" name="Footer Placeholder 3">
            <a:extLst>
              <a:ext uri="{FF2B5EF4-FFF2-40B4-BE49-F238E27FC236}">
                <a16:creationId xmlns:a16="http://schemas.microsoft.com/office/drawing/2014/main" xmlns="" id="{220AC056-7B3E-4BF6-97B9-DEA08D9B347F}"/>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217185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536" y="1081903"/>
            <a:ext cx="4937760" cy="1143000"/>
          </a:xfrm>
        </p:spPr>
        <p:txBody>
          <a:bodyPr>
            <a:normAutofit/>
          </a:bodyPr>
          <a:lstStyle/>
          <a:p>
            <a:r>
              <a:rPr lang="en-US" sz="2800" b="1" dirty="0">
                <a:solidFill>
                  <a:schemeClr val="accent1">
                    <a:lumMod val="75000"/>
                  </a:schemeClr>
                </a:solidFill>
              </a:rPr>
              <a:t>Positive emotions build health</a:t>
            </a:r>
          </a:p>
        </p:txBody>
      </p:sp>
      <p:sp>
        <p:nvSpPr>
          <p:cNvPr id="3" name="Content Placeholder 2"/>
          <p:cNvSpPr>
            <a:spLocks noGrp="1"/>
          </p:cNvSpPr>
          <p:nvPr>
            <p:ph idx="1"/>
          </p:nvPr>
        </p:nvSpPr>
        <p:spPr>
          <a:xfrm>
            <a:off x="1978478" y="2107011"/>
            <a:ext cx="6537960" cy="3592802"/>
          </a:xfrm>
        </p:spPr>
        <p:txBody>
          <a:bodyPr>
            <a:noAutofit/>
          </a:bodyPr>
          <a:lstStyle/>
          <a:p>
            <a:pPr>
              <a:buNone/>
            </a:pPr>
            <a:r>
              <a:rPr lang="en-US" sz="2400" b="1" i="1" dirty="0"/>
              <a:t>Positive emotions start an upward spiral of physical and emotional wellbeing and build resilience for hard times</a:t>
            </a:r>
          </a:p>
          <a:p>
            <a:pPr>
              <a:buNone/>
            </a:pPr>
            <a:r>
              <a:rPr lang="en-US" sz="900" dirty="0"/>
              <a:t> </a:t>
            </a:r>
          </a:p>
          <a:p>
            <a:r>
              <a:rPr lang="en-US" sz="2400" dirty="0"/>
              <a:t>Increased in positive emotions </a:t>
            </a:r>
            <a:r>
              <a:rPr lang="en-US" sz="2400" dirty="0">
                <a:sym typeface="Wingdings" panose="05000000000000000000" pitchFamily="2" charset="2"/>
              </a:rPr>
              <a:t></a:t>
            </a:r>
            <a:r>
              <a:rPr lang="en-US" sz="2400" dirty="0"/>
              <a:t> calms the nervous system via parasympathetic activity of the autonomic nervous system (vagal tone)</a:t>
            </a:r>
          </a:p>
          <a:p>
            <a:pPr marL="0" indent="0">
              <a:buNone/>
            </a:pPr>
            <a:endParaRPr lang="en-US" sz="800" dirty="0"/>
          </a:p>
          <a:p>
            <a:r>
              <a:rPr lang="en-US" sz="2400" dirty="0"/>
              <a:t>Reaction improves the health of all body systems and brain function.</a:t>
            </a:r>
          </a:p>
        </p:txBody>
      </p:sp>
      <p:pic>
        <p:nvPicPr>
          <p:cNvPr id="5" name="Picture 2"/>
          <p:cNvPicPr>
            <a:picLocks noChangeAspect="1" noChangeArrowheads="1"/>
          </p:cNvPicPr>
          <p:nvPr/>
        </p:nvPicPr>
        <p:blipFill rotWithShape="1">
          <a:blip r:embed="rId3" cstate="print"/>
          <a:srcRect l="6400" t="6643" r="11637" b="5746"/>
          <a:stretch/>
        </p:blipFill>
        <p:spPr bwMode="auto">
          <a:xfrm>
            <a:off x="9122226" y="2224903"/>
            <a:ext cx="2068287" cy="2936456"/>
          </a:xfrm>
          <a:prstGeom prst="rect">
            <a:avLst/>
          </a:prstGeom>
          <a:noFill/>
          <a:ln w="9525">
            <a:noFill/>
            <a:miter lim="800000"/>
            <a:headEnd/>
            <a:tailEnd/>
          </a:ln>
        </p:spPr>
      </p:pic>
      <p:sp>
        <p:nvSpPr>
          <p:cNvPr id="4" name="TextBox 3"/>
          <p:cNvSpPr txBox="1"/>
          <p:nvPr/>
        </p:nvSpPr>
        <p:spPr>
          <a:xfrm>
            <a:off x="2152650" y="5699813"/>
            <a:ext cx="3173896" cy="253916"/>
          </a:xfrm>
          <a:prstGeom prst="rect">
            <a:avLst/>
          </a:prstGeom>
          <a:noFill/>
        </p:spPr>
        <p:txBody>
          <a:bodyPr wrap="square" rtlCol="0">
            <a:spAutoFit/>
          </a:bodyPr>
          <a:lstStyle/>
          <a:p>
            <a:r>
              <a:rPr lang="en-US" sz="1050" i="1" dirty="0"/>
              <a:t>Barbara</a:t>
            </a:r>
            <a:r>
              <a:rPr lang="en-US" sz="1050" dirty="0"/>
              <a:t> </a:t>
            </a:r>
            <a:r>
              <a:rPr lang="en-US" sz="1050" i="1" dirty="0"/>
              <a:t>Fredrickson, (2013)</a:t>
            </a:r>
          </a:p>
        </p:txBody>
      </p:sp>
      <p:sp>
        <p:nvSpPr>
          <p:cNvPr id="6" name="Footer Placeholder 5">
            <a:extLst>
              <a:ext uri="{FF2B5EF4-FFF2-40B4-BE49-F238E27FC236}">
                <a16:creationId xmlns:a16="http://schemas.microsoft.com/office/drawing/2014/main" xmlns="" id="{1DDD4118-723D-481E-B242-05458226E5FF}"/>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185297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52" y="723900"/>
            <a:ext cx="10172700" cy="1188844"/>
          </a:xfrm>
        </p:spPr>
        <p:txBody>
          <a:bodyPr>
            <a:normAutofit/>
          </a:bodyPr>
          <a:lstStyle/>
          <a:p>
            <a:r>
              <a:rPr lang="en-US" sz="3200" b="1" dirty="0">
                <a:solidFill>
                  <a:schemeClr val="accent1">
                    <a:lumMod val="75000"/>
                  </a:schemeClr>
                </a:solidFill>
              </a:rPr>
              <a:t>Positive emotions broaden thinking and improve performance </a:t>
            </a:r>
            <a:r>
              <a:rPr lang="en-US" sz="1050" i="1" dirty="0"/>
              <a:t>Fredrickson (2013). Updated Thinking on Positivity Ratios. American Psychologist vol. 68 (9) 814-­822</a:t>
            </a:r>
            <a:r>
              <a:rPr lang="en-US" sz="1300" dirty="0"/>
              <a:t/>
            </a:r>
            <a:br>
              <a:rPr lang="en-US" sz="1300" dirty="0"/>
            </a:br>
            <a:endParaRPr lang="en-US" sz="1300" b="1" i="1" dirty="0"/>
          </a:p>
        </p:txBody>
      </p:sp>
      <p:sp>
        <p:nvSpPr>
          <p:cNvPr id="3" name="Content Placeholder 2"/>
          <p:cNvSpPr>
            <a:spLocks noGrp="1"/>
          </p:cNvSpPr>
          <p:nvPr>
            <p:ph idx="1"/>
          </p:nvPr>
        </p:nvSpPr>
        <p:spPr>
          <a:xfrm>
            <a:off x="954146" y="1536700"/>
            <a:ext cx="6449954" cy="5062344"/>
          </a:xfrm>
        </p:spPr>
        <p:txBody>
          <a:bodyPr>
            <a:normAutofit fontScale="62500" lnSpcReduction="20000"/>
          </a:bodyPr>
          <a:lstStyle/>
          <a:p>
            <a:pPr>
              <a:buNone/>
            </a:pPr>
            <a:endParaRPr lang="en-US" sz="3800" dirty="0"/>
          </a:p>
          <a:p>
            <a:pPr>
              <a:lnSpc>
                <a:spcPct val="120000"/>
              </a:lnSpc>
              <a:buNone/>
            </a:pPr>
            <a:r>
              <a:rPr lang="en-US" sz="3800" i="1" dirty="0"/>
              <a:t>Positive emotions open awareness and enable the building of new skills and resources.</a:t>
            </a:r>
          </a:p>
          <a:p>
            <a:pPr marL="914400" indent="-282575">
              <a:buNone/>
            </a:pPr>
            <a:r>
              <a:rPr lang="en-US" sz="3800" dirty="0">
                <a:solidFill>
                  <a:schemeClr val="tx2"/>
                </a:solidFill>
              </a:rPr>
              <a:t>• open-­minded</a:t>
            </a:r>
          </a:p>
          <a:p>
            <a:pPr marL="860425"/>
            <a:r>
              <a:rPr lang="en-US" sz="3800" dirty="0">
                <a:solidFill>
                  <a:schemeClr val="tx2"/>
                </a:solidFill>
              </a:rPr>
              <a:t>awareness</a:t>
            </a:r>
          </a:p>
          <a:p>
            <a:pPr marL="914400" indent="-282575">
              <a:buNone/>
            </a:pPr>
            <a:r>
              <a:rPr lang="en-US" sz="3800" dirty="0">
                <a:solidFill>
                  <a:schemeClr val="tx2"/>
                </a:solidFill>
              </a:rPr>
              <a:t>• flexible</a:t>
            </a:r>
          </a:p>
          <a:p>
            <a:pPr marL="914400" indent="-282575">
              <a:buNone/>
            </a:pPr>
            <a:r>
              <a:rPr lang="en-US" sz="3800" dirty="0">
                <a:solidFill>
                  <a:schemeClr val="tx2"/>
                </a:solidFill>
              </a:rPr>
              <a:t>• creative</a:t>
            </a:r>
          </a:p>
          <a:p>
            <a:pPr marL="914400" indent="-282575">
              <a:buNone/>
            </a:pPr>
            <a:r>
              <a:rPr lang="en-US" sz="3800" dirty="0">
                <a:solidFill>
                  <a:schemeClr val="tx2"/>
                </a:solidFill>
              </a:rPr>
              <a:t>• adaptable</a:t>
            </a:r>
          </a:p>
          <a:p>
            <a:pPr marL="914400" indent="-282575">
              <a:buNone/>
            </a:pPr>
            <a:r>
              <a:rPr lang="en-US" sz="3800" dirty="0">
                <a:solidFill>
                  <a:schemeClr val="tx2"/>
                </a:solidFill>
              </a:rPr>
              <a:t>• peripheral vision</a:t>
            </a:r>
          </a:p>
          <a:p>
            <a:pPr marL="914400" indent="-282575">
              <a:buNone/>
            </a:pPr>
            <a:r>
              <a:rPr lang="en-US" sz="3800" dirty="0">
                <a:solidFill>
                  <a:schemeClr val="tx2"/>
                </a:solidFill>
              </a:rPr>
              <a:t>• big picture</a:t>
            </a:r>
          </a:p>
          <a:p>
            <a:pPr>
              <a:lnSpc>
                <a:spcPct val="120000"/>
              </a:lnSpc>
              <a:buNone/>
            </a:pPr>
            <a:r>
              <a:rPr lang="en-US" sz="3800" i="1" dirty="0"/>
              <a:t>This is in stark contrast to the negative emotions that tend to narrow or restrict behavior.</a:t>
            </a:r>
            <a:endParaRPr lang="en-US" i="1" dirty="0"/>
          </a:p>
        </p:txBody>
      </p:sp>
      <p:pic>
        <p:nvPicPr>
          <p:cNvPr id="1026" name="Picture 2" descr="Image result for broaden and build"/>
          <p:cNvPicPr>
            <a:picLocks noChangeAspect="1" noChangeArrowheads="1"/>
          </p:cNvPicPr>
          <p:nvPr/>
        </p:nvPicPr>
        <p:blipFill rotWithShape="1">
          <a:blip r:embed="rId3">
            <a:extLst>
              <a:ext uri="{28A0092B-C50C-407E-A947-70E740481C1C}">
                <a14:useLocalDpi xmlns:a14="http://schemas.microsoft.com/office/drawing/2010/main" val="0"/>
              </a:ext>
            </a:extLst>
          </a:blip>
          <a:srcRect l="1578" b="5741"/>
          <a:stretch/>
        </p:blipFill>
        <p:spPr bwMode="auto">
          <a:xfrm>
            <a:off x="8186189" y="2755900"/>
            <a:ext cx="2933963" cy="21095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8B5B101B-DBDC-41F7-9665-5FFED7BFF833}"/>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119006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018" y="990843"/>
            <a:ext cx="6368143" cy="785027"/>
          </a:xfrm>
        </p:spPr>
        <p:txBody>
          <a:bodyPr>
            <a:normAutofit fontScale="90000"/>
          </a:bodyPr>
          <a:lstStyle/>
          <a:p>
            <a:r>
              <a:rPr lang="en-US" sz="4000" b="1" dirty="0">
                <a:solidFill>
                  <a:schemeClr val="accent1">
                    <a:lumMod val="75000"/>
                  </a:schemeClr>
                </a:solidFill>
              </a:rPr>
              <a:t/>
            </a:r>
            <a:br>
              <a:rPr lang="en-US" sz="4000" b="1" dirty="0">
                <a:solidFill>
                  <a:schemeClr val="accent1">
                    <a:lumMod val="75000"/>
                  </a:schemeClr>
                </a:solidFill>
              </a:rPr>
            </a:br>
            <a:r>
              <a:rPr lang="en-US" sz="4000" b="1" dirty="0">
                <a:solidFill>
                  <a:schemeClr val="accent1">
                    <a:lumMod val="75000"/>
                  </a:schemeClr>
                </a:solidFill>
              </a:rPr>
              <a:t>Positive emotions build resources</a:t>
            </a:r>
            <a:r>
              <a:rPr lang="en-US" sz="4000" b="1" dirty="0"/>
              <a:t/>
            </a:r>
            <a:br>
              <a:rPr lang="en-US" sz="4000" b="1" dirty="0"/>
            </a:br>
            <a:r>
              <a:rPr lang="en-US" sz="3600" b="1" dirty="0"/>
              <a:t/>
            </a:r>
            <a:br>
              <a:rPr lang="en-US" sz="3600" b="1" dirty="0"/>
            </a:br>
            <a:endParaRPr lang="en-US" sz="3600" b="1" dirty="0"/>
          </a:p>
        </p:txBody>
      </p:sp>
      <p:pic>
        <p:nvPicPr>
          <p:cNvPr id="2050" name="Picture 2"/>
          <p:cNvPicPr>
            <a:picLocks noChangeAspect="1" noChangeArrowheads="1"/>
          </p:cNvPicPr>
          <p:nvPr/>
        </p:nvPicPr>
        <p:blipFill>
          <a:blip r:embed="rId3" cstate="print"/>
          <a:srcRect/>
          <a:stretch>
            <a:fillRect/>
          </a:stretch>
        </p:blipFill>
        <p:spPr bwMode="auto">
          <a:xfrm>
            <a:off x="4005396" y="1643744"/>
            <a:ext cx="4362142" cy="4049883"/>
          </a:xfrm>
          <a:prstGeom prst="rect">
            <a:avLst/>
          </a:prstGeom>
          <a:noFill/>
          <a:ln w="9525">
            <a:noFill/>
            <a:miter lim="800000"/>
            <a:headEnd/>
            <a:tailEnd/>
          </a:ln>
        </p:spPr>
      </p:pic>
      <p:sp>
        <p:nvSpPr>
          <p:cNvPr id="3" name="TextBox 2"/>
          <p:cNvSpPr txBox="1"/>
          <p:nvPr/>
        </p:nvSpPr>
        <p:spPr>
          <a:xfrm>
            <a:off x="4700736" y="5693627"/>
            <a:ext cx="3196709" cy="400110"/>
          </a:xfrm>
          <a:prstGeom prst="rect">
            <a:avLst/>
          </a:prstGeom>
          <a:noFill/>
        </p:spPr>
        <p:txBody>
          <a:bodyPr wrap="none" rtlCol="0">
            <a:spAutoFit/>
          </a:bodyPr>
          <a:lstStyle/>
          <a:p>
            <a:r>
              <a:rPr lang="en-US" sz="1000" i="1" dirty="0"/>
              <a:t>Fredrickson (2013). Updated Thinking on Positivity Ratios. </a:t>
            </a:r>
          </a:p>
          <a:p>
            <a:r>
              <a:rPr lang="en-US" sz="1000" i="1" dirty="0"/>
              <a:t>American Psychologist vol. 68 (9); 814-­822</a:t>
            </a:r>
            <a:endParaRPr lang="en-US" sz="1000" dirty="0"/>
          </a:p>
        </p:txBody>
      </p:sp>
      <p:sp>
        <p:nvSpPr>
          <p:cNvPr id="4" name="Footer Placeholder 3">
            <a:extLst>
              <a:ext uri="{FF2B5EF4-FFF2-40B4-BE49-F238E27FC236}">
                <a16:creationId xmlns:a16="http://schemas.microsoft.com/office/drawing/2014/main" xmlns="" id="{7800FAF7-CEB9-4C88-B8B8-1E917C33C928}"/>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1052647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4318"/>
            <a:ext cx="10515600" cy="1848082"/>
          </a:xfrm>
        </p:spPr>
        <p:txBody>
          <a:bodyPr>
            <a:normAutofit/>
          </a:bodyPr>
          <a:lstStyle/>
          <a:p>
            <a:pPr marL="0" indent="0">
              <a:buNone/>
            </a:pPr>
            <a:endParaRPr lang="en-US" sz="2600" dirty="0"/>
          </a:p>
        </p:txBody>
      </p:sp>
      <p:sp>
        <p:nvSpPr>
          <p:cNvPr id="4" name="Footer Placeholder 3"/>
          <p:cNvSpPr>
            <a:spLocks noGrp="1"/>
          </p:cNvSpPr>
          <p:nvPr>
            <p:ph type="ftr" sz="quarter" idx="11"/>
          </p:nvPr>
        </p:nvSpPr>
        <p:spPr/>
        <p:txBody>
          <a:bodyPr/>
          <a:lstStyle/>
          <a:p>
            <a:r>
              <a:rPr lang="en-US" dirty="0"/>
              <a:t>Darlene Trandel, 5.2018</a:t>
            </a:r>
          </a:p>
        </p:txBody>
      </p:sp>
      <p:pic>
        <p:nvPicPr>
          <p:cNvPr id="6" name="Picture 2" descr="http://directdemocracyireland.ie/wp-content/uploads/2013/10/success_baby1.jpg"/>
          <p:cNvPicPr>
            <a:picLocks noChangeAspect="1" noChangeArrowheads="1"/>
          </p:cNvPicPr>
          <p:nvPr/>
        </p:nvPicPr>
        <p:blipFill>
          <a:blip r:embed="rId3" cstate="print"/>
          <a:srcRect/>
          <a:stretch>
            <a:fillRect/>
          </a:stretch>
        </p:blipFill>
        <p:spPr bwMode="auto">
          <a:xfrm>
            <a:off x="3969812" y="2247932"/>
            <a:ext cx="4252376" cy="2810048"/>
          </a:xfrm>
          <a:prstGeom prst="rect">
            <a:avLst/>
          </a:prstGeom>
          <a:noFill/>
          <a:ln>
            <a:solidFill>
              <a:schemeClr val="tx1"/>
            </a:solidFill>
          </a:ln>
        </p:spPr>
      </p:pic>
    </p:spTree>
    <p:extLst>
      <p:ext uri="{BB962C8B-B14F-4D97-AF65-F5344CB8AC3E}">
        <p14:creationId xmlns:p14="http://schemas.microsoft.com/office/powerpoint/2010/main" val="381951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Desired Outcomes</a:t>
            </a:r>
          </a:p>
        </p:txBody>
      </p:sp>
      <p:sp>
        <p:nvSpPr>
          <p:cNvPr id="3" name="Content Placeholder 2"/>
          <p:cNvSpPr>
            <a:spLocks noGrp="1"/>
          </p:cNvSpPr>
          <p:nvPr>
            <p:ph idx="1"/>
          </p:nvPr>
        </p:nvSpPr>
        <p:spPr/>
        <p:txBody>
          <a:bodyPr/>
          <a:lstStyle/>
          <a:p>
            <a:r>
              <a:rPr lang="en-US" sz="4400" dirty="0"/>
              <a:t>Productive work on: </a:t>
            </a:r>
          </a:p>
          <a:p>
            <a:pPr lvl="1"/>
            <a:r>
              <a:rPr lang="en-US" sz="4400" dirty="0"/>
              <a:t>Professional Health </a:t>
            </a:r>
          </a:p>
          <a:p>
            <a:pPr lvl="1"/>
            <a:r>
              <a:rPr lang="en-US" sz="4400" dirty="0"/>
              <a:t>Nursing Faculty Well-Being</a:t>
            </a:r>
          </a:p>
          <a:p>
            <a:pPr lvl="1"/>
            <a:endParaRPr lang="en-US" dirty="0"/>
          </a:p>
          <a:p>
            <a:r>
              <a:rPr lang="en-US" sz="4400" dirty="0"/>
              <a:t>Strong intention to stay in the nursing faculty role.</a:t>
            </a:r>
          </a:p>
        </p:txBody>
      </p:sp>
    </p:spTree>
    <p:extLst>
      <p:ext uri="{BB962C8B-B14F-4D97-AF65-F5344CB8AC3E}">
        <p14:creationId xmlns:p14="http://schemas.microsoft.com/office/powerpoint/2010/main" val="414127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22" y="398376"/>
            <a:ext cx="10515600" cy="1325563"/>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Objectives:</a:t>
            </a:r>
          </a:p>
        </p:txBody>
      </p:sp>
      <p:sp>
        <p:nvSpPr>
          <p:cNvPr id="3" name="Content Placeholder 2"/>
          <p:cNvSpPr>
            <a:spLocks noGrp="1"/>
          </p:cNvSpPr>
          <p:nvPr>
            <p:ph idx="1"/>
          </p:nvPr>
        </p:nvSpPr>
        <p:spPr>
          <a:xfrm>
            <a:off x="813262" y="2967643"/>
            <a:ext cx="10515600" cy="3209319"/>
          </a:xfrm>
        </p:spPr>
        <p:txBody>
          <a:bodyPr/>
          <a:lstStyle/>
          <a:p>
            <a:r>
              <a:rPr lang="en-US" dirty="0"/>
              <a:t>discuss identification and value of individual strengths;</a:t>
            </a:r>
          </a:p>
          <a:p>
            <a:pPr marL="0" indent="0">
              <a:buNone/>
            </a:pPr>
            <a:endParaRPr lang="en-US" dirty="0"/>
          </a:p>
          <a:p>
            <a:r>
              <a:rPr lang="en-US" dirty="0"/>
              <a:t>describe the concept of a career vision; and</a:t>
            </a:r>
          </a:p>
          <a:p>
            <a:endParaRPr lang="en-US" dirty="0"/>
          </a:p>
          <a:p>
            <a:r>
              <a:rPr lang="en-US" dirty="0"/>
              <a:t>and value the potential role of these in nursing faculty professional health.  </a:t>
            </a:r>
          </a:p>
        </p:txBody>
      </p:sp>
    </p:spTree>
    <p:extLst>
      <p:ext uri="{BB962C8B-B14F-4D97-AF65-F5344CB8AC3E}">
        <p14:creationId xmlns:p14="http://schemas.microsoft.com/office/powerpoint/2010/main" val="2234364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385" y="506895"/>
            <a:ext cx="6916392" cy="5824330"/>
          </a:xfrm>
          <a:prstGeom prst="rect">
            <a:avLst/>
          </a:prstGeom>
        </p:spPr>
      </p:pic>
    </p:spTree>
    <p:extLst>
      <p:ext uri="{BB962C8B-B14F-4D97-AF65-F5344CB8AC3E}">
        <p14:creationId xmlns:p14="http://schemas.microsoft.com/office/powerpoint/2010/main" val="20187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299" y="1543708"/>
            <a:ext cx="8011643" cy="24387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4774" y="3658553"/>
            <a:ext cx="6582694" cy="323895"/>
          </a:xfrm>
          <a:prstGeom prst="rect">
            <a:avLst/>
          </a:prstGeom>
        </p:spPr>
      </p:pic>
    </p:spTree>
    <p:extLst>
      <p:ext uri="{BB962C8B-B14F-4D97-AF65-F5344CB8AC3E}">
        <p14:creationId xmlns:p14="http://schemas.microsoft.com/office/powerpoint/2010/main" val="46297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018"/>
            <a:ext cx="10515600" cy="1687484"/>
          </a:xfrm>
        </p:spPr>
        <p:txBody>
          <a:bodyPr>
            <a:normAutofit fontScale="90000"/>
          </a:bodyPr>
          <a:lstStyle/>
          <a:p>
            <a:pPr algn="ctr"/>
            <a:r>
              <a:rPr lang="en-US" dirty="0"/>
              <a:t/>
            </a:r>
            <a:br>
              <a:rPr lang="en-US" dirty="0"/>
            </a:br>
            <a:r>
              <a:rPr lang="en-US" dirty="0"/>
              <a:t>Examples of </a:t>
            </a:r>
            <a:br>
              <a:rPr lang="en-US" dirty="0"/>
            </a:br>
            <a:r>
              <a:rPr lang="en-US" dirty="0"/>
              <a:t>Organizations with  Commitment Statements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3762645"/>
              </p:ext>
            </p:extLst>
          </p:nvPr>
        </p:nvGraphicFramePr>
        <p:xfrm>
          <a:off x="1395153" y="2781588"/>
          <a:ext cx="10515600" cy="2418384"/>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xmlns="" val="3811475918"/>
                    </a:ext>
                  </a:extLst>
                </a:gridCol>
                <a:gridCol w="5257800">
                  <a:extLst>
                    <a:ext uri="{9D8B030D-6E8A-4147-A177-3AD203B41FA5}">
                      <a16:colId xmlns:a16="http://schemas.microsoft.com/office/drawing/2014/main" xmlns="" val="661739609"/>
                    </a:ext>
                  </a:extLst>
                </a:gridCol>
              </a:tblGrid>
              <a:tr h="604596">
                <a:tc>
                  <a:txBody>
                    <a:bodyPr/>
                    <a:lstStyle/>
                    <a:p>
                      <a:pPr marL="285750" indent="-285750">
                        <a:buFont typeface="Arial" panose="020B0604020202020204" pitchFamily="34" charset="0"/>
                        <a:buChar char="•"/>
                      </a:pPr>
                      <a:r>
                        <a:rPr lang="en-US" dirty="0"/>
                        <a:t>American Association of Colleges</a:t>
                      </a:r>
                      <a:r>
                        <a:rPr lang="en-US" baseline="0" dirty="0"/>
                        <a:t> of Nursing</a:t>
                      </a:r>
                      <a:endParaRPr lang="en-US" dirty="0"/>
                    </a:p>
                  </a:txBody>
                  <a:tcPr/>
                </a:tc>
                <a:tc>
                  <a:txBody>
                    <a:bodyPr/>
                    <a:lstStyle/>
                    <a:p>
                      <a:pPr marL="285750" indent="-285750">
                        <a:buFont typeface="Arial" panose="020B0604020202020204" pitchFamily="34" charset="0"/>
                        <a:buChar char="•"/>
                      </a:pPr>
                      <a:r>
                        <a:rPr lang="en-US" dirty="0"/>
                        <a:t>American Medical Association</a:t>
                      </a:r>
                    </a:p>
                  </a:txBody>
                  <a:tcPr/>
                </a:tc>
                <a:extLst>
                  <a:ext uri="{0D108BD9-81ED-4DB2-BD59-A6C34878D82A}">
                    <a16:rowId xmlns:a16="http://schemas.microsoft.com/office/drawing/2014/main" xmlns="" val="1242295462"/>
                  </a:ext>
                </a:extLst>
              </a:tr>
              <a:tr h="604596">
                <a:tc>
                  <a:txBody>
                    <a:bodyPr/>
                    <a:lstStyle/>
                    <a:p>
                      <a:pPr marL="285750" indent="-285750">
                        <a:buFont typeface="Arial" panose="020B0604020202020204" pitchFamily="34" charset="0"/>
                        <a:buChar char="•"/>
                      </a:pPr>
                      <a:r>
                        <a:rPr lang="en-US" dirty="0"/>
                        <a:t>American Association</a:t>
                      </a:r>
                      <a:r>
                        <a:rPr lang="en-US" baseline="0" dirty="0"/>
                        <a:t> of Critical Care Nurses</a:t>
                      </a:r>
                      <a:endParaRPr lang="en-US" dirty="0"/>
                    </a:p>
                  </a:txBody>
                  <a:tcPr/>
                </a:tc>
                <a:tc>
                  <a:txBody>
                    <a:bodyPr/>
                    <a:lstStyle/>
                    <a:p>
                      <a:pPr marL="285750" indent="-285750">
                        <a:buFont typeface="Arial" panose="020B0604020202020204" pitchFamily="34" charset="0"/>
                        <a:buChar char="•"/>
                      </a:pPr>
                      <a:r>
                        <a:rPr lang="en-US" dirty="0"/>
                        <a:t>American Nursing Association</a:t>
                      </a:r>
                    </a:p>
                  </a:txBody>
                  <a:tcPr/>
                </a:tc>
                <a:extLst>
                  <a:ext uri="{0D108BD9-81ED-4DB2-BD59-A6C34878D82A}">
                    <a16:rowId xmlns:a16="http://schemas.microsoft.com/office/drawing/2014/main" xmlns="" val="3968766728"/>
                  </a:ext>
                </a:extLst>
              </a:tr>
              <a:tr h="604596">
                <a:tc>
                  <a:txBody>
                    <a:bodyPr/>
                    <a:lstStyle/>
                    <a:p>
                      <a:pPr marL="285750" indent="-285750">
                        <a:buFont typeface="Arial" panose="020B0604020202020204" pitchFamily="34" charset="0"/>
                        <a:buChar char="•"/>
                      </a:pPr>
                      <a:r>
                        <a:rPr lang="en-US" dirty="0"/>
                        <a:t>American Association of Nurse Anesthetists </a:t>
                      </a:r>
                    </a:p>
                  </a:txBody>
                  <a:tcPr/>
                </a:tc>
                <a:tc>
                  <a:txBody>
                    <a:bodyPr/>
                    <a:lstStyle/>
                    <a:p>
                      <a:pPr marL="285750" indent="-285750">
                        <a:buFont typeface="Arial" panose="020B0604020202020204" pitchFamily="34" charset="0"/>
                        <a:buChar char="•"/>
                      </a:pPr>
                      <a:r>
                        <a:rPr lang="en-US" dirty="0"/>
                        <a:t>American Psychiatric Nurses Association</a:t>
                      </a:r>
                    </a:p>
                  </a:txBody>
                  <a:tcPr/>
                </a:tc>
                <a:extLst>
                  <a:ext uri="{0D108BD9-81ED-4DB2-BD59-A6C34878D82A}">
                    <a16:rowId xmlns:a16="http://schemas.microsoft.com/office/drawing/2014/main" xmlns="" val="845909281"/>
                  </a:ext>
                </a:extLst>
              </a:tr>
              <a:tr h="604596">
                <a:tc>
                  <a:txBody>
                    <a:bodyPr/>
                    <a:lstStyle/>
                    <a:p>
                      <a:pPr marL="285750" indent="-285750">
                        <a:buFont typeface="Arial" panose="020B0604020202020204" pitchFamily="34" charset="0"/>
                        <a:buChar char="•"/>
                      </a:pPr>
                      <a:r>
                        <a:rPr lang="en-US" dirty="0"/>
                        <a:t>American Association of Nurse Practitioners</a:t>
                      </a:r>
                    </a:p>
                  </a:txBody>
                  <a:tcPr/>
                </a:tc>
                <a:tc>
                  <a:txBody>
                    <a:bodyPr/>
                    <a:lstStyle/>
                    <a:p>
                      <a:pPr marL="285750" indent="-285750">
                        <a:buFont typeface="Arial" panose="020B0604020202020204" pitchFamily="34" charset="0"/>
                        <a:buChar char="•"/>
                      </a:pPr>
                      <a:r>
                        <a:rPr lang="en-US" dirty="0"/>
                        <a:t>National</a:t>
                      </a:r>
                      <a:r>
                        <a:rPr lang="en-US" baseline="0" dirty="0"/>
                        <a:t> League for Nursing</a:t>
                      </a:r>
                      <a:endParaRPr lang="en-US" dirty="0"/>
                    </a:p>
                  </a:txBody>
                  <a:tcPr/>
                </a:tc>
                <a:extLst>
                  <a:ext uri="{0D108BD9-81ED-4DB2-BD59-A6C34878D82A}">
                    <a16:rowId xmlns:a16="http://schemas.microsoft.com/office/drawing/2014/main" xmlns="" val="401045025"/>
                  </a:ext>
                </a:extLst>
              </a:tr>
            </a:tbl>
          </a:graphicData>
        </a:graphic>
      </p:graphicFrame>
    </p:spTree>
    <p:extLst>
      <p:ext uri="{BB962C8B-B14F-4D97-AF65-F5344CB8AC3E}">
        <p14:creationId xmlns:p14="http://schemas.microsoft.com/office/powerpoint/2010/main" val="1151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BAB2D-B9C7-4527-B373-DB43712F12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59E83C4-D7A7-4C14-89EA-9CC9D5DD97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161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8829" y="5015656"/>
            <a:ext cx="8192986" cy="1705819"/>
          </a:xfrm>
        </p:spPr>
        <p:txBody>
          <a:bodyPr>
            <a:normAutofit fontScale="77500" lnSpcReduction="20000"/>
          </a:bodyPr>
          <a:lstStyle/>
          <a:p>
            <a:pPr marL="0" indent="0">
              <a:buNone/>
            </a:pPr>
            <a:endParaRPr lang="en-US" dirty="0"/>
          </a:p>
          <a:p>
            <a:pPr marL="0" indent="0">
              <a:buNone/>
            </a:pPr>
            <a:r>
              <a:rPr lang="en-US" i="1" dirty="0"/>
              <a:t> </a:t>
            </a:r>
            <a:r>
              <a:rPr lang="en-US" dirty="0">
                <a:hlinkClick r:id="rId3"/>
              </a:rPr>
              <a:t>http://www.viacharacter.org/www/Character-Strengths-Survey</a:t>
            </a:r>
            <a:r>
              <a:rPr lang="en-US" dirty="0"/>
              <a:t>    </a:t>
            </a:r>
          </a:p>
          <a:p>
            <a:pPr marL="0" indent="0">
              <a:buNone/>
            </a:pPr>
            <a:r>
              <a:rPr lang="en-US" i="1" dirty="0"/>
              <a:t> </a:t>
            </a:r>
            <a:r>
              <a:rPr lang="en-US" dirty="0">
                <a:hlinkClick r:id="rId4"/>
              </a:rPr>
              <a:t>https://www.authentichappiness.sas.upenn.edu/testcenter</a:t>
            </a:r>
            <a:endParaRPr lang="en-US" dirty="0"/>
          </a:p>
          <a:p>
            <a:pPr marL="0" indent="0">
              <a:buNone/>
            </a:pPr>
            <a:r>
              <a:rPr lang="en-US" dirty="0"/>
              <a:t> </a:t>
            </a:r>
            <a:br>
              <a:rPr lang="en-US" dirty="0"/>
            </a:br>
            <a:endParaRPr lang="en-US" dirty="0"/>
          </a:p>
        </p:txBody>
      </p:sp>
      <p:pic>
        <p:nvPicPr>
          <p:cNvPr id="8" name="Picture 2" descr="http://webcomicalliance.com/wp-content/uploads/2015/02/Strength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110" y="633806"/>
            <a:ext cx="3185459" cy="20985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8217" y="2946792"/>
            <a:ext cx="10742118" cy="2739211"/>
          </a:xfrm>
          <a:prstGeom prst="rect">
            <a:avLst/>
          </a:prstGeom>
          <a:noFill/>
        </p:spPr>
        <p:txBody>
          <a:bodyPr wrap="square" rtlCol="0">
            <a:spAutoFit/>
          </a:bodyPr>
          <a:lstStyle/>
          <a:p>
            <a:endParaRPr lang="en-US" sz="2200" dirty="0"/>
          </a:p>
          <a:p>
            <a:r>
              <a:rPr lang="en-US" sz="2200" dirty="0"/>
              <a:t>The VIA Survey, developed and validated at </a:t>
            </a:r>
            <a:r>
              <a:rPr lang="en-US" sz="2200" dirty="0" err="1"/>
              <a:t>UPenn</a:t>
            </a:r>
            <a:r>
              <a:rPr lang="en-US" sz="2200" dirty="0"/>
              <a:t>, has been used in hundreds of research studies and taken by &gt; 5 million people in over 190 countries</a:t>
            </a:r>
          </a:p>
          <a:p>
            <a:endParaRPr lang="en-US" sz="2200" dirty="0"/>
          </a:p>
          <a:p>
            <a:r>
              <a:rPr lang="en-US" sz="2200" dirty="0"/>
              <a:t>Take the </a:t>
            </a:r>
            <a:r>
              <a:rPr lang="en-US" sz="2200" i="1" dirty="0"/>
              <a:t>Values in Action Character </a:t>
            </a:r>
            <a:r>
              <a:rPr lang="en-US" sz="2200" dirty="0"/>
              <a:t>Strengths Survey (VIA) for a profile</a:t>
            </a:r>
            <a:r>
              <a:rPr lang="en-US" sz="2200" b="1" dirty="0"/>
              <a:t> </a:t>
            </a:r>
            <a:r>
              <a:rPr lang="en-US" sz="2200" dirty="0"/>
              <a:t>of your character strengths (rank order listing) </a:t>
            </a:r>
          </a:p>
          <a:p>
            <a:r>
              <a:rPr lang="en-US" sz="2200" dirty="0"/>
              <a:t> </a:t>
            </a:r>
          </a:p>
          <a:p>
            <a:endParaRPr lang="en-US" dirty="0"/>
          </a:p>
        </p:txBody>
      </p:sp>
      <p:sp>
        <p:nvSpPr>
          <p:cNvPr id="4" name="Footer Placeholder 3">
            <a:extLst>
              <a:ext uri="{FF2B5EF4-FFF2-40B4-BE49-F238E27FC236}">
                <a16:creationId xmlns:a16="http://schemas.microsoft.com/office/drawing/2014/main" xmlns="" id="{AC3D63E9-34EA-4A3C-A84D-1A141FE32DD1}"/>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74158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586"/>
            <a:ext cx="10515600" cy="1325563"/>
          </a:xfrm>
        </p:spPr>
        <p:txBody>
          <a:bodyPr>
            <a:normAutofit/>
          </a:bodyPr>
          <a:lstStyle/>
          <a:p>
            <a:r>
              <a:rPr lang="en-US" sz="4000" b="1" dirty="0">
                <a:solidFill>
                  <a:schemeClr val="accent1">
                    <a:lumMod val="75000"/>
                  </a:schemeClr>
                </a:solidFill>
              </a:rPr>
              <a:t>What are your strengths?</a:t>
            </a:r>
          </a:p>
        </p:txBody>
      </p:sp>
      <p:sp>
        <p:nvSpPr>
          <p:cNvPr id="3" name="Content Placeholder 2"/>
          <p:cNvSpPr>
            <a:spLocks noGrp="1"/>
          </p:cNvSpPr>
          <p:nvPr>
            <p:ph idx="1"/>
          </p:nvPr>
        </p:nvSpPr>
        <p:spPr>
          <a:xfrm>
            <a:off x="838200" y="1318661"/>
            <a:ext cx="7275897" cy="5037689"/>
          </a:xfrm>
        </p:spPr>
        <p:txBody>
          <a:bodyPr>
            <a:normAutofit fontScale="77500" lnSpcReduction="20000"/>
          </a:bodyPr>
          <a:lstStyle/>
          <a:p>
            <a:pPr marL="0" indent="0">
              <a:buNone/>
            </a:pPr>
            <a:r>
              <a:rPr lang="en-US" sz="3400" u="sng" dirty="0"/>
              <a:t>Strengths are where</a:t>
            </a:r>
          </a:p>
          <a:p>
            <a:pPr marL="457200">
              <a:lnSpc>
                <a:spcPct val="120000"/>
              </a:lnSpc>
            </a:pPr>
            <a:r>
              <a:rPr lang="en-US" sz="3400" dirty="0"/>
              <a:t>our greatest successes happen, </a:t>
            </a:r>
          </a:p>
          <a:p>
            <a:pPr marL="457200">
              <a:lnSpc>
                <a:spcPct val="120000"/>
              </a:lnSpc>
            </a:pPr>
            <a:r>
              <a:rPr lang="en-US" sz="3400" dirty="0"/>
              <a:t>we experience enormous growth  </a:t>
            </a:r>
          </a:p>
          <a:p>
            <a:pPr marL="457200">
              <a:lnSpc>
                <a:spcPct val="120000"/>
              </a:lnSpc>
            </a:pPr>
            <a:r>
              <a:rPr lang="en-US" sz="3400" dirty="0"/>
              <a:t>we enjoy a burst of energy and happiness</a:t>
            </a:r>
          </a:p>
          <a:p>
            <a:pPr marL="0" indent="0">
              <a:lnSpc>
                <a:spcPct val="120000"/>
              </a:lnSpc>
              <a:buNone/>
            </a:pPr>
            <a:endParaRPr lang="en-US" sz="3400" i="1" dirty="0"/>
          </a:p>
          <a:p>
            <a:pPr>
              <a:lnSpc>
                <a:spcPct val="120000"/>
              </a:lnSpc>
              <a:buNone/>
            </a:pPr>
            <a:r>
              <a:rPr lang="en-US" sz="3400" i="1" dirty="0"/>
              <a:t>Character strengths are connected with a myriad of positive outcomes, from greater life satisfaction, personal growth, work engagement, career success and positive work experiences to more intimate relationships, greater achievement, happiness and well being.</a:t>
            </a:r>
            <a:endParaRPr lang="en-US" sz="3400" dirty="0"/>
          </a:p>
          <a:p>
            <a:endParaRPr lang="en-US" dirty="0"/>
          </a:p>
        </p:txBody>
      </p:sp>
      <p:pic>
        <p:nvPicPr>
          <p:cNvPr id="5" name="Picture 4" descr="http://www.dhnursing.org/wp-content/uploads/2015/06/nurse-hal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639" y="1283193"/>
            <a:ext cx="2738619" cy="26266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47304E18-D548-46A6-B474-00B250AE40F8}"/>
              </a:ext>
            </a:extLst>
          </p:cNvPr>
          <p:cNvSpPr/>
          <p:nvPr/>
        </p:nvSpPr>
        <p:spPr>
          <a:xfrm>
            <a:off x="8985651" y="4093629"/>
            <a:ext cx="2497287" cy="734945"/>
          </a:xfrm>
          <a:prstGeom prst="rect">
            <a:avLst/>
          </a:prstGeom>
        </p:spPr>
        <p:txBody>
          <a:bodyPr wrap="none">
            <a:spAutoFit/>
          </a:bodyPr>
          <a:lstStyle/>
          <a:p>
            <a:pPr>
              <a:lnSpc>
                <a:spcPct val="120000"/>
              </a:lnSpc>
              <a:buNone/>
            </a:pPr>
            <a:r>
              <a:rPr lang="en-US" b="1" i="1" dirty="0"/>
              <a:t>Strengths represent the </a:t>
            </a:r>
          </a:p>
          <a:p>
            <a:pPr>
              <a:lnSpc>
                <a:spcPct val="120000"/>
              </a:lnSpc>
              <a:buNone/>
            </a:pPr>
            <a:r>
              <a:rPr lang="en-US" b="1" i="1" dirty="0"/>
              <a:t>core of who we are  </a:t>
            </a:r>
          </a:p>
        </p:txBody>
      </p:sp>
      <p:sp>
        <p:nvSpPr>
          <p:cNvPr id="4" name="Footer Placeholder 3">
            <a:extLst>
              <a:ext uri="{FF2B5EF4-FFF2-40B4-BE49-F238E27FC236}">
                <a16:creationId xmlns:a16="http://schemas.microsoft.com/office/drawing/2014/main" xmlns="" id="{E3C89F9E-9223-4A23-A2DA-496B065D47E9}"/>
              </a:ext>
            </a:extLst>
          </p:cNvPr>
          <p:cNvSpPr>
            <a:spLocks noGrp="1"/>
          </p:cNvSpPr>
          <p:nvPr>
            <p:ph type="ftr" sz="quarter" idx="11"/>
          </p:nvPr>
        </p:nvSpPr>
        <p:spPr/>
        <p:txBody>
          <a:bodyPr/>
          <a:lstStyle/>
          <a:p>
            <a:r>
              <a:rPr lang="en-US"/>
              <a:t>Darlene Trandel, 5.2018</a:t>
            </a:r>
          </a:p>
        </p:txBody>
      </p:sp>
    </p:spTree>
    <p:extLst>
      <p:ext uri="{BB962C8B-B14F-4D97-AF65-F5344CB8AC3E}">
        <p14:creationId xmlns:p14="http://schemas.microsoft.com/office/powerpoint/2010/main" val="19925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4180" y="555089"/>
            <a:ext cx="9775830" cy="1508711"/>
          </a:xfrm>
        </p:spPr>
        <p:txBody>
          <a:bodyPr>
            <a:noAutofit/>
          </a:bodyPr>
          <a:lstStyle/>
          <a:p>
            <a:pPr>
              <a:buNone/>
            </a:pPr>
            <a:r>
              <a:rPr lang="en-US" b="1" i="1" dirty="0">
                <a:solidFill>
                  <a:schemeClr val="accent1">
                    <a:lumMod val="75000"/>
                  </a:schemeClr>
                </a:solidFill>
              </a:rPr>
              <a:t>Strengths offer a way to do the smallest thing to make the biggest difference.  </a:t>
            </a:r>
            <a:endParaRPr lang="en-US" sz="1000" dirty="0"/>
          </a:p>
          <a:p>
            <a:pPr>
              <a:buNone/>
            </a:pPr>
            <a:endParaRPr lang="en-US" sz="2400" b="1" dirty="0"/>
          </a:p>
        </p:txBody>
      </p:sp>
      <p:sp>
        <p:nvSpPr>
          <p:cNvPr id="6" name="Footer Placeholder 5"/>
          <p:cNvSpPr>
            <a:spLocks noGrp="1"/>
          </p:cNvSpPr>
          <p:nvPr>
            <p:ph type="ftr" sz="quarter" idx="4294967295"/>
          </p:nvPr>
        </p:nvSpPr>
        <p:spPr>
          <a:xfrm>
            <a:off x="5181599" y="6042422"/>
            <a:ext cx="2500993" cy="533400"/>
          </a:xfrm>
          <a:prstGeom prst="rect">
            <a:avLst/>
          </a:prstGeom>
        </p:spPr>
        <p:txBody>
          <a:bodyPr/>
          <a:lstStyle/>
          <a:p>
            <a:r>
              <a:rPr lang="en-US" sz="900" dirty="0"/>
              <a:t>Darlene Trandel, 5.2018</a:t>
            </a:r>
          </a:p>
        </p:txBody>
      </p:sp>
      <p:sp>
        <p:nvSpPr>
          <p:cNvPr id="2" name="TextBox 1"/>
          <p:cNvSpPr txBox="1"/>
          <p:nvPr/>
        </p:nvSpPr>
        <p:spPr>
          <a:xfrm>
            <a:off x="1420813" y="1894106"/>
            <a:ext cx="8507068" cy="4278094"/>
          </a:xfrm>
          <a:prstGeom prst="rect">
            <a:avLst/>
          </a:prstGeom>
          <a:noFill/>
        </p:spPr>
        <p:txBody>
          <a:bodyPr wrap="square" rtlCol="0">
            <a:spAutoFit/>
          </a:bodyPr>
          <a:lstStyle/>
          <a:p>
            <a:pPr marL="457200" indent="-457200" fontAlgn="base"/>
            <a:r>
              <a:rPr lang="en-US" sz="2500" b="1" i="1" dirty="0"/>
              <a:t>Leverage your strengths</a:t>
            </a:r>
          </a:p>
          <a:p>
            <a:pPr marL="457200" indent="-457200" fontAlgn="base"/>
            <a:r>
              <a:rPr lang="en-US" sz="2300" dirty="0">
                <a:latin typeface="Arial" panose="020B0604020202020204" pitchFamily="34" charset="0"/>
              </a:rPr>
              <a:t>Do more of what:</a:t>
            </a:r>
          </a:p>
          <a:p>
            <a:pPr marL="457200" indent="-228600" fontAlgn="base">
              <a:buFont typeface="Arial" panose="020B0604020202020204" pitchFamily="34" charset="0"/>
              <a:buChar char="•"/>
            </a:pPr>
            <a:r>
              <a:rPr lang="en-US" sz="2300" dirty="0">
                <a:latin typeface="Arial" panose="020B0604020202020204" pitchFamily="34" charset="0"/>
              </a:rPr>
              <a:t>is working well</a:t>
            </a:r>
          </a:p>
          <a:p>
            <a:pPr marL="457200" indent="-228600" fontAlgn="base"/>
            <a:r>
              <a:rPr lang="en-US" sz="2300" dirty="0">
                <a:latin typeface="Arial" panose="020B0604020202020204" pitchFamily="34" charset="0"/>
              </a:rPr>
              <a:t>• energizes and strengthens you</a:t>
            </a:r>
          </a:p>
          <a:p>
            <a:pPr marL="457200" indent="-228600" fontAlgn="base"/>
            <a:r>
              <a:rPr lang="en-US" sz="2300" dirty="0">
                <a:latin typeface="Arial" panose="020B0604020202020204" pitchFamily="34" charset="0"/>
              </a:rPr>
              <a:t>• others admire about you</a:t>
            </a:r>
            <a:r>
              <a:rPr lang="en-US" sz="2400" dirty="0">
                <a:latin typeface="Arial" panose="020B0604020202020204" pitchFamily="34" charset="0"/>
              </a:rPr>
              <a:t>.</a:t>
            </a:r>
          </a:p>
          <a:p>
            <a:pPr fontAlgn="base"/>
            <a:endParaRPr lang="en-US" sz="2400" dirty="0">
              <a:solidFill>
                <a:srgbClr val="727272"/>
              </a:solidFill>
              <a:latin typeface="Arial" panose="020B0604020202020204" pitchFamily="34" charset="0"/>
            </a:endParaRPr>
          </a:p>
          <a:p>
            <a:pPr marL="292100" indent="-292100" fontAlgn="base"/>
            <a:r>
              <a:rPr lang="en-US" sz="2200" dirty="0">
                <a:latin typeface="Arial" panose="020B0604020202020204" pitchFamily="34" charset="0"/>
              </a:rPr>
              <a:t>Your greatest successes will come from placing yourself in a position where your strengths meet opportunities</a:t>
            </a:r>
          </a:p>
          <a:p>
            <a:pPr marL="292100" indent="-292100" fontAlgn="base"/>
            <a:endParaRPr lang="en-US" sz="2200" dirty="0">
              <a:latin typeface="Arial" panose="020B0604020202020204" pitchFamily="34" charset="0"/>
            </a:endParaRPr>
          </a:p>
          <a:p>
            <a:pPr marL="292100" indent="-292100" fontAlgn="base"/>
            <a:r>
              <a:rPr lang="en-US" sz="2200" dirty="0">
                <a:latin typeface="Arial" panose="020B0604020202020204" pitchFamily="34" charset="0"/>
              </a:rPr>
              <a:t>Maximizing your strengths leads to greater productivity and happiness.</a:t>
            </a:r>
          </a:p>
          <a:p>
            <a:endParaRPr lang="en-US" dirty="0">
              <a:solidFill>
                <a:schemeClr val="accent1">
                  <a:lumMod val="75000"/>
                </a:schemeClr>
              </a:solidFill>
            </a:endParaRPr>
          </a:p>
        </p:txBody>
      </p:sp>
      <p:pic>
        <p:nvPicPr>
          <p:cNvPr id="8" name="Picture 2" descr="Image result for using streng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499" y="1494110"/>
            <a:ext cx="2870235" cy="190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0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owerpoint Template [Read-Only]" id="{A2699D32-DC9A-4F98-9EEB-043DE715DF44}" vid="{E2FC339E-D4A0-4B3E-8C2D-4D490D2804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TotalTime>
  <Words>1619</Words>
  <Application>Microsoft Office PowerPoint</Application>
  <PresentationFormat>Custom</PresentationFormat>
  <Paragraphs>197</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Toward Nursing Faculty Well-Being:  Contributions from a Faculty Mentorship Program*</vt:lpstr>
      <vt:lpstr>   Objectives:</vt:lpstr>
      <vt:lpstr>PowerPoint Presentation</vt:lpstr>
      <vt:lpstr>PowerPoint Presentation</vt:lpstr>
      <vt:lpstr> Examples of  Organizations with  Commitment Statements</vt:lpstr>
      <vt:lpstr>PowerPoint Presentation</vt:lpstr>
      <vt:lpstr>PowerPoint Presentation</vt:lpstr>
      <vt:lpstr>What are your strengths?</vt:lpstr>
      <vt:lpstr>PowerPoint Presentation</vt:lpstr>
      <vt:lpstr>PowerPoint Presentation</vt:lpstr>
      <vt:lpstr>PowerPoint Presentation</vt:lpstr>
      <vt:lpstr>Why is a career vision important?</vt:lpstr>
      <vt:lpstr>Discussion points in the vision </vt:lpstr>
      <vt:lpstr>PowerPoint Presentation</vt:lpstr>
      <vt:lpstr>Positive emotions build health</vt:lpstr>
      <vt:lpstr>Positive emotions broaden thinking and improve performance Fredrickson (2013). Updated Thinking on Positivity Ratios. American Psychologist vol. 68 (9) 814-­822 </vt:lpstr>
      <vt:lpstr> Positive emotions build resources  </vt:lpstr>
      <vt:lpstr>PowerPoint Presentation</vt:lpstr>
      <vt:lpstr>Desired Outcomes</vt:lpstr>
    </vt:vector>
  </TitlesOfParts>
  <Company>University of Maryland School of Nursing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Eichler, Sarah</dc:creator>
  <cp:lastModifiedBy>Kimberly Ford</cp:lastModifiedBy>
  <cp:revision>26</cp:revision>
  <cp:lastPrinted>2018-06-14T00:20:23Z</cp:lastPrinted>
  <dcterms:created xsi:type="dcterms:W3CDTF">2018-05-17T15:42:21Z</dcterms:created>
  <dcterms:modified xsi:type="dcterms:W3CDTF">2018-06-26T21:49:40Z</dcterms:modified>
</cp:coreProperties>
</file>