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5" r:id="rId2"/>
    <p:sldId id="258" r:id="rId3"/>
    <p:sldId id="274" r:id="rId4"/>
    <p:sldId id="276" r:id="rId5"/>
    <p:sldId id="259" r:id="rId6"/>
    <p:sldId id="267" r:id="rId7"/>
    <p:sldId id="280" r:id="rId8"/>
    <p:sldId id="27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4672" autoAdjust="0"/>
  </p:normalViewPr>
  <p:slideViewPr>
    <p:cSldViewPr snapToGrid="0" snapToObjects="1">
      <p:cViewPr>
        <p:scale>
          <a:sx n="81" d="100"/>
          <a:sy n="81" d="100"/>
        </p:scale>
        <p:origin x="-768"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54A2D-F32B-4D19-9037-A5EFFB36F513}" type="datetimeFigureOut">
              <a:rPr lang="en-US" smtClean="0"/>
              <a:t>4/18/2019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B9809-22CE-4AB1-9C56-4033EB7CF0BA}" type="slidenum">
              <a:rPr lang="en-US" smtClean="0"/>
              <a:t>‹#›</a:t>
            </a:fld>
            <a:endParaRPr lang="en-US"/>
          </a:p>
        </p:txBody>
      </p:sp>
    </p:spTree>
    <p:extLst>
      <p:ext uri="{BB962C8B-B14F-4D97-AF65-F5344CB8AC3E}">
        <p14:creationId xmlns:p14="http://schemas.microsoft.com/office/powerpoint/2010/main" val="44687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Associate's Degree Prepared</a:t>
            </a:r>
            <a:r>
              <a:rPr lang="en-US" dirty="0" smtClean="0"/>
              <a:t> </a:t>
            </a:r>
          </a:p>
          <a:p>
            <a:r>
              <a:rPr lang="en-US" sz="1200" b="0" i="0" u="none" strike="noStrike" kern="1200" dirty="0" smtClean="0">
                <a:solidFill>
                  <a:schemeClr val="tx1"/>
                </a:solidFill>
                <a:effectLst/>
                <a:latin typeface="+mn-lt"/>
                <a:ea typeface="+mn-ea"/>
                <a:cs typeface="+mn-cs"/>
              </a:rPr>
              <a:t>National Average</a:t>
            </a:r>
            <a:r>
              <a:rPr lang="en-US" dirty="0" smtClean="0"/>
              <a:t> </a:t>
            </a:r>
            <a:r>
              <a:rPr lang="en-US" sz="1200" b="0" i="0" u="none" strike="noStrike" kern="1200" dirty="0" smtClean="0">
                <a:solidFill>
                  <a:schemeClr val="tx1"/>
                </a:solidFill>
                <a:effectLst/>
                <a:latin typeface="+mn-lt"/>
                <a:ea typeface="+mn-ea"/>
                <a:cs typeface="+mn-cs"/>
              </a:rPr>
              <a:t>84.3%</a:t>
            </a:r>
            <a:r>
              <a:rPr lang="en-US" dirty="0" smtClean="0"/>
              <a:t> </a:t>
            </a:r>
          </a:p>
          <a:p>
            <a:r>
              <a:rPr lang="en-US" sz="1200" b="0" i="0" u="none" strike="noStrike" kern="1200" dirty="0" smtClean="0">
                <a:solidFill>
                  <a:schemeClr val="tx1"/>
                </a:solidFill>
                <a:effectLst/>
                <a:latin typeface="+mn-lt"/>
                <a:ea typeface="+mn-ea"/>
                <a:cs typeface="+mn-cs"/>
              </a:rPr>
              <a:t>Maryland State Average</a:t>
            </a:r>
            <a:r>
              <a:rPr lang="en-US" dirty="0" smtClean="0"/>
              <a:t> </a:t>
            </a:r>
            <a:r>
              <a:rPr lang="en-US" sz="1200" b="0" i="0" u="none" strike="noStrike" kern="1200" dirty="0" smtClean="0">
                <a:solidFill>
                  <a:schemeClr val="tx1"/>
                </a:solidFill>
                <a:effectLst/>
                <a:latin typeface="+mn-lt"/>
                <a:ea typeface="+mn-ea"/>
                <a:cs typeface="+mn-cs"/>
              </a:rPr>
              <a:t>86.3%</a:t>
            </a:r>
            <a:r>
              <a:rPr lang="en-US" dirty="0" smtClean="0"/>
              <a:t> </a:t>
            </a:r>
          </a:p>
          <a:p>
            <a:r>
              <a:rPr lang="en-US" sz="1200" b="0" i="0" u="none" strike="noStrike" kern="1200" dirty="0" smtClean="0">
                <a:solidFill>
                  <a:schemeClr val="tx1"/>
                </a:solidFill>
                <a:effectLst/>
                <a:latin typeface="+mn-lt"/>
                <a:ea typeface="+mn-ea"/>
                <a:cs typeface="+mn-cs"/>
              </a:rPr>
              <a:t>AACC (Spring &amp; Fall 2017 classes)</a:t>
            </a:r>
            <a:r>
              <a:rPr lang="en-US" dirty="0" smtClean="0"/>
              <a:t> </a:t>
            </a:r>
            <a:r>
              <a:rPr lang="en-US" sz="1200" b="0" i="0" u="none" strike="noStrike" kern="1200" dirty="0" smtClean="0">
                <a:solidFill>
                  <a:schemeClr val="tx1"/>
                </a:solidFill>
                <a:effectLst/>
                <a:latin typeface="+mn-lt"/>
                <a:ea typeface="+mn-ea"/>
                <a:cs typeface="+mn-cs"/>
              </a:rPr>
              <a:t>98.1%</a:t>
            </a:r>
            <a:r>
              <a:rPr lang="en-US" dirty="0" smtClean="0"/>
              <a: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Bachelor's Degree Prepared</a:t>
            </a:r>
            <a:r>
              <a:rPr lang="en-US" dirty="0" smtClean="0"/>
              <a:t> </a:t>
            </a:r>
          </a:p>
          <a:p>
            <a:r>
              <a:rPr lang="en-US" sz="1200" b="0" i="0" u="none" strike="noStrike" kern="1200" dirty="0" smtClean="0">
                <a:solidFill>
                  <a:schemeClr val="tx1"/>
                </a:solidFill>
                <a:effectLst/>
                <a:latin typeface="+mn-lt"/>
                <a:ea typeface="+mn-ea"/>
                <a:cs typeface="+mn-cs"/>
              </a:rPr>
              <a:t>National Average</a:t>
            </a:r>
            <a:r>
              <a:rPr lang="en-US" dirty="0" smtClean="0"/>
              <a:t> </a:t>
            </a:r>
            <a:r>
              <a:rPr lang="en-US" sz="1200" b="0" i="0" u="none" strike="noStrike" kern="1200" dirty="0" smtClean="0">
                <a:solidFill>
                  <a:schemeClr val="tx1"/>
                </a:solidFill>
                <a:effectLst/>
                <a:latin typeface="+mn-lt"/>
                <a:ea typeface="+mn-ea"/>
                <a:cs typeface="+mn-cs"/>
              </a:rPr>
              <a:t>90.0%</a:t>
            </a:r>
            <a:r>
              <a:rPr lang="en-US" dirty="0" smtClean="0"/>
              <a:t> </a:t>
            </a:r>
          </a:p>
          <a:p>
            <a:r>
              <a:rPr lang="en-US" sz="1200" b="0" i="0" u="none" strike="noStrike" kern="1200" dirty="0" smtClean="0">
                <a:solidFill>
                  <a:schemeClr val="tx1"/>
                </a:solidFill>
                <a:effectLst/>
                <a:latin typeface="+mn-lt"/>
                <a:ea typeface="+mn-ea"/>
                <a:cs typeface="+mn-cs"/>
              </a:rPr>
              <a:t>Maryland State Average</a:t>
            </a:r>
            <a:r>
              <a:rPr lang="en-US" dirty="0" smtClean="0"/>
              <a:t> </a:t>
            </a:r>
            <a:r>
              <a:rPr lang="en-US" sz="1200" b="0" i="0" u="none" strike="noStrike" kern="1200" dirty="0" smtClean="0">
                <a:solidFill>
                  <a:schemeClr val="tx1"/>
                </a:solidFill>
                <a:effectLst/>
                <a:latin typeface="+mn-lt"/>
                <a:ea typeface="+mn-ea"/>
                <a:cs typeface="+mn-cs"/>
              </a:rPr>
              <a:t>89.1%</a:t>
            </a:r>
            <a:r>
              <a:rPr lang="en-US" dirty="0" smtClean="0"/>
              <a:t>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39B9809-22CE-4AB1-9C56-4033EB7CF0BA}" type="slidenum">
              <a:rPr lang="en-US" smtClean="0"/>
              <a:t>4</a:t>
            </a:fld>
            <a:endParaRPr lang="en-US"/>
          </a:p>
        </p:txBody>
      </p:sp>
    </p:spTree>
    <p:extLst>
      <p:ext uri="{BB962C8B-B14F-4D97-AF65-F5344CB8AC3E}">
        <p14:creationId xmlns:p14="http://schemas.microsoft.com/office/powerpoint/2010/main" val="406739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efine 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78774"/>
            <a:ext cx="7772400" cy="4349320"/>
          </a:xfrm>
        </p:spPr>
        <p:txBody>
          <a:bodyPr>
            <a:normAutofit/>
          </a:bodyPr>
          <a:lstStyle>
            <a:lvl1pPr>
              <a:defRPr sz="6000">
                <a:solidFill>
                  <a:schemeClr val="bg1"/>
                </a:solidFill>
                <a:latin typeface="Whitney Book"/>
                <a:cs typeface="Whitney Black"/>
              </a:defRPr>
            </a:lvl1pPr>
          </a:lstStyle>
          <a:p>
            <a:r>
              <a:rPr lang="en-US" dirty="0" smtClean="0"/>
              <a:t>Presentation Title </a:t>
            </a:r>
            <a:br>
              <a:rPr lang="en-US" dirty="0" smtClean="0"/>
            </a:br>
            <a:r>
              <a:rPr lang="en-US" dirty="0" smtClean="0"/>
              <a:t>Goes Here</a:t>
            </a:r>
            <a:endParaRPr lang="en-US" dirty="0"/>
          </a:p>
        </p:txBody>
      </p:sp>
    </p:spTree>
    <p:extLst>
      <p:ext uri="{BB962C8B-B14F-4D97-AF65-F5344CB8AC3E}">
        <p14:creationId xmlns:p14="http://schemas.microsoft.com/office/powerpoint/2010/main" val="182509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50238"/>
            <a:ext cx="7772400" cy="4349320"/>
          </a:xfrm>
        </p:spPr>
        <p:txBody>
          <a:bodyPr>
            <a:normAutofit/>
          </a:bodyPr>
          <a:lstStyle>
            <a:lvl1pPr>
              <a:defRPr sz="6000">
                <a:solidFill>
                  <a:schemeClr val="bg1"/>
                </a:solidFill>
                <a:latin typeface="Whitney Book"/>
                <a:cs typeface="Whitney Black"/>
              </a:defRPr>
            </a:lvl1pPr>
          </a:lstStyle>
          <a:p>
            <a:r>
              <a:rPr lang="en-US" dirty="0" smtClean="0"/>
              <a:t>Presentation Title </a:t>
            </a:r>
            <a:br>
              <a:rPr lang="en-US" dirty="0" smtClean="0"/>
            </a:br>
            <a:r>
              <a:rPr lang="en-US" dirty="0" smtClean="0"/>
              <a:t>Goes Here</a:t>
            </a:r>
            <a:endParaRPr lang="en-US" dirty="0"/>
          </a:p>
        </p:txBody>
      </p:sp>
    </p:spTree>
    <p:extLst>
      <p:ext uri="{BB962C8B-B14F-4D97-AF65-F5344CB8AC3E}">
        <p14:creationId xmlns:p14="http://schemas.microsoft.com/office/powerpoint/2010/main" val="272909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efine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463678" y="1184275"/>
            <a:ext cx="8220171" cy="47450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5" hasCustomPrompt="1"/>
          </p:nvPr>
        </p:nvSpPr>
        <p:spPr>
          <a:xfrm>
            <a:off x="353786" y="6291554"/>
            <a:ext cx="444500" cy="240030"/>
          </a:xfrm>
        </p:spPr>
        <p:txBody>
          <a:bodyPr>
            <a:normAutofit/>
          </a:bodyPr>
          <a:lstStyle>
            <a:lvl1pPr marL="0" indent="0" algn="l">
              <a:buNone/>
              <a:defRPr sz="1200">
                <a:solidFill>
                  <a:srgbClr val="007582"/>
                </a:solidFill>
                <a:latin typeface="Arial"/>
                <a:cs typeface="Arial"/>
              </a:defRPr>
            </a:lvl1pPr>
          </a:lstStyle>
          <a:p>
            <a:pPr lvl="0"/>
            <a:fld id="{738BD08D-3D11-FC4B-A1B6-1B8F2C83B7EE}" type="slidenum">
              <a:rPr lang="en-US" smtClean="0"/>
              <a:t>‹#›</a:t>
            </a:fld>
            <a:endParaRPr lang="en-US" dirty="0"/>
          </a:p>
        </p:txBody>
      </p:sp>
    </p:spTree>
    <p:extLst>
      <p:ext uri="{BB962C8B-B14F-4D97-AF65-F5344CB8AC3E}">
        <p14:creationId xmlns:p14="http://schemas.microsoft.com/office/powerpoint/2010/main" val="384525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366489" y="618127"/>
            <a:ext cx="8229600" cy="252458"/>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007582"/>
                </a:solidFill>
                <a:latin typeface="Whitney Book"/>
              </a:rPr>
              <a:t>ANNE ARUNDEL COMMUNITY COLLEGE</a:t>
            </a:r>
            <a:endParaRPr lang="en-US" dirty="0">
              <a:solidFill>
                <a:srgbClr val="007582"/>
              </a:solidFill>
              <a:latin typeface="Whitney Book"/>
            </a:endParaRPr>
          </a:p>
        </p:txBody>
      </p:sp>
      <p:sp>
        <p:nvSpPr>
          <p:cNvPr id="2" name="TextBox 1"/>
          <p:cNvSpPr txBox="1"/>
          <p:nvPr userDrawn="1"/>
        </p:nvSpPr>
        <p:spPr>
          <a:xfrm>
            <a:off x="366488" y="1192696"/>
            <a:ext cx="8411751" cy="4801315"/>
          </a:xfrm>
          <a:prstGeom prst="rect">
            <a:avLst/>
          </a:prstGeom>
          <a:noFill/>
        </p:spPr>
        <p:txBody>
          <a:bodyPr wrap="square" rtlCol="0">
            <a:spAutoFit/>
          </a:bodyPr>
          <a:lstStyle/>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smtClean="0">
              <a:latin typeface="Whitney Book"/>
            </a:endParaRPr>
          </a:p>
          <a:p>
            <a:endParaRPr lang="en-US" dirty="0">
              <a:latin typeface="Whitney Book"/>
            </a:endParaRPr>
          </a:p>
        </p:txBody>
      </p:sp>
      <p:sp>
        <p:nvSpPr>
          <p:cNvPr id="9" name="Text Placeholder 8"/>
          <p:cNvSpPr>
            <a:spLocks noGrp="1"/>
          </p:cNvSpPr>
          <p:nvPr>
            <p:ph type="body" sz="quarter" idx="13"/>
          </p:nvPr>
        </p:nvSpPr>
        <p:spPr>
          <a:xfrm>
            <a:off x="463550" y="1192213"/>
            <a:ext cx="8229600" cy="48021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9"/>
          <p:cNvSpPr>
            <a:spLocks noGrp="1"/>
          </p:cNvSpPr>
          <p:nvPr>
            <p:ph type="body" sz="quarter" idx="15" hasCustomPrompt="1"/>
          </p:nvPr>
        </p:nvSpPr>
        <p:spPr>
          <a:xfrm>
            <a:off x="353786" y="6291554"/>
            <a:ext cx="444500" cy="240030"/>
          </a:xfrm>
        </p:spPr>
        <p:txBody>
          <a:bodyPr>
            <a:normAutofit/>
          </a:bodyPr>
          <a:lstStyle>
            <a:lvl1pPr marL="0" indent="0" algn="l">
              <a:buNone/>
              <a:defRPr sz="1200">
                <a:solidFill>
                  <a:srgbClr val="007582"/>
                </a:solidFill>
                <a:latin typeface="Arial"/>
                <a:cs typeface="Arial"/>
              </a:defRPr>
            </a:lvl1pPr>
          </a:lstStyle>
          <a:p>
            <a:pPr lvl="0"/>
            <a:fld id="{738BD08D-3D11-FC4B-A1B6-1B8F2C83B7EE}" type="slidenum">
              <a:rPr lang="en-US" smtClean="0"/>
              <a:t>‹#›</a:t>
            </a:fld>
            <a:endParaRPr lang="en-US" dirty="0"/>
          </a:p>
        </p:txBody>
      </p:sp>
    </p:spTree>
    <p:extLst>
      <p:ext uri="{BB962C8B-B14F-4D97-AF65-F5344CB8AC3E}">
        <p14:creationId xmlns:p14="http://schemas.microsoft.com/office/powerpoint/2010/main" val="404351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efine Call-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912938" y="1407288"/>
            <a:ext cx="5337175" cy="3054594"/>
          </a:xfrm>
        </p:spPr>
        <p:txBody>
          <a:bodyPr/>
          <a:lstStyle>
            <a:lvl1pPr marL="0" indent="0" algn="ctr">
              <a:buNone/>
              <a:defRPr sz="4800">
                <a:solidFill>
                  <a:schemeClr val="bg1"/>
                </a:solidFill>
              </a:defRPr>
            </a:lvl1pPr>
          </a:lstStyle>
          <a:p>
            <a:r>
              <a:rPr lang="en-US" dirty="0" smtClean="0"/>
              <a:t>“This is a great </a:t>
            </a:r>
            <a:br>
              <a:rPr lang="en-US" dirty="0" smtClean="0"/>
            </a:br>
            <a:r>
              <a:rPr lang="en-US" dirty="0" smtClean="0"/>
              <a:t>slide for call-outs </a:t>
            </a:r>
            <a:br>
              <a:rPr lang="en-US" dirty="0" smtClean="0"/>
            </a:br>
            <a:r>
              <a:rPr lang="en-US" dirty="0" smtClean="0"/>
              <a:t>or inspirational </a:t>
            </a:r>
            <a:br>
              <a:rPr lang="en-US" dirty="0" smtClean="0"/>
            </a:br>
            <a:r>
              <a:rPr lang="en-US" dirty="0" smtClean="0"/>
              <a:t>quotes.”</a:t>
            </a:r>
            <a:endParaRPr lang="en-US" dirty="0"/>
          </a:p>
        </p:txBody>
      </p:sp>
      <p:sp>
        <p:nvSpPr>
          <p:cNvPr id="6" name="Text Placeholder 2"/>
          <p:cNvSpPr>
            <a:spLocks noGrp="1"/>
          </p:cNvSpPr>
          <p:nvPr>
            <p:ph type="body" sz="quarter" idx="11" hasCustomPrompt="1"/>
          </p:nvPr>
        </p:nvSpPr>
        <p:spPr>
          <a:xfrm>
            <a:off x="1912938" y="4736464"/>
            <a:ext cx="5337175" cy="537539"/>
          </a:xfrm>
        </p:spPr>
        <p:txBody>
          <a:bodyPr>
            <a:normAutofit/>
          </a:bodyPr>
          <a:lstStyle>
            <a:lvl1pPr marL="0" indent="0" algn="ctr">
              <a:buNone/>
              <a:defRPr sz="2400">
                <a:solidFill>
                  <a:schemeClr val="bg1"/>
                </a:solidFill>
              </a:defRPr>
            </a:lvl1pPr>
          </a:lstStyle>
          <a:p>
            <a:pPr lvl="0"/>
            <a:r>
              <a:rPr lang="en-US" dirty="0" smtClean="0"/>
              <a:t>-</a:t>
            </a:r>
            <a:r>
              <a:rPr lang="en-US" dirty="0" err="1" smtClean="0"/>
              <a:t>Powerpoint</a:t>
            </a:r>
            <a:endParaRPr lang="en-US" dirty="0" smtClean="0"/>
          </a:p>
        </p:txBody>
      </p:sp>
    </p:spTree>
    <p:extLst>
      <p:ext uri="{BB962C8B-B14F-4D97-AF65-F5344CB8AC3E}">
        <p14:creationId xmlns:p14="http://schemas.microsoft.com/office/powerpoint/2010/main" val="242690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Call-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912938" y="949746"/>
            <a:ext cx="5337175" cy="3054594"/>
          </a:xfrm>
        </p:spPr>
        <p:txBody>
          <a:bodyPr/>
          <a:lstStyle>
            <a:lvl1pPr marL="0" indent="0" algn="ctr">
              <a:buNone/>
              <a:defRPr sz="4800">
                <a:solidFill>
                  <a:schemeClr val="bg1"/>
                </a:solidFill>
              </a:defRPr>
            </a:lvl1pPr>
          </a:lstStyle>
          <a:p>
            <a:r>
              <a:rPr lang="en-US" dirty="0" smtClean="0"/>
              <a:t>“This is a great </a:t>
            </a:r>
            <a:br>
              <a:rPr lang="en-US" dirty="0" smtClean="0"/>
            </a:br>
            <a:r>
              <a:rPr lang="en-US" dirty="0" smtClean="0"/>
              <a:t>slide for call-outs </a:t>
            </a:r>
            <a:br>
              <a:rPr lang="en-US" dirty="0" smtClean="0"/>
            </a:br>
            <a:r>
              <a:rPr lang="en-US" dirty="0" smtClean="0"/>
              <a:t>or inspirational </a:t>
            </a:r>
            <a:br>
              <a:rPr lang="en-US" dirty="0" smtClean="0"/>
            </a:br>
            <a:r>
              <a:rPr lang="en-US" dirty="0" smtClean="0"/>
              <a:t>quotes.”</a:t>
            </a:r>
            <a:endParaRPr lang="en-US" dirty="0"/>
          </a:p>
        </p:txBody>
      </p:sp>
      <p:sp>
        <p:nvSpPr>
          <p:cNvPr id="6" name="Text Placeholder 2"/>
          <p:cNvSpPr>
            <a:spLocks noGrp="1"/>
          </p:cNvSpPr>
          <p:nvPr>
            <p:ph type="body" sz="quarter" idx="11" hasCustomPrompt="1"/>
          </p:nvPr>
        </p:nvSpPr>
        <p:spPr>
          <a:xfrm>
            <a:off x="1912938" y="4193112"/>
            <a:ext cx="5337175" cy="537539"/>
          </a:xfrm>
        </p:spPr>
        <p:txBody>
          <a:bodyPr>
            <a:normAutofit/>
          </a:bodyPr>
          <a:lstStyle>
            <a:lvl1pPr marL="0" indent="0" algn="ctr">
              <a:buNone/>
              <a:defRPr sz="2400">
                <a:solidFill>
                  <a:schemeClr val="bg1"/>
                </a:solidFill>
              </a:defRPr>
            </a:lvl1pPr>
          </a:lstStyle>
          <a:p>
            <a:pPr lvl="0"/>
            <a:r>
              <a:rPr lang="en-US" dirty="0" smtClean="0"/>
              <a:t>-</a:t>
            </a:r>
            <a:r>
              <a:rPr lang="en-US" dirty="0" err="1" smtClean="0"/>
              <a:t>Powerpoint</a:t>
            </a:r>
            <a:endParaRPr lang="en-US" dirty="0" smtClean="0"/>
          </a:p>
        </p:txBody>
      </p:sp>
    </p:spTree>
    <p:extLst>
      <p:ext uri="{BB962C8B-B14F-4D97-AF65-F5344CB8AC3E}">
        <p14:creationId xmlns:p14="http://schemas.microsoft.com/office/powerpoint/2010/main" val="9407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efine Closing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90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Closing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33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Whitney Book"/>
              </a:defRPr>
            </a:lvl1pPr>
          </a:lstStyle>
          <a:p>
            <a:fld id="{ABF0B535-A23C-0B40-BB17-60ABED895D2E}" type="datetimeFigureOut">
              <a:rPr lang="en-US" smtClean="0"/>
              <a:pPr/>
              <a:t>4/18/2019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Whitney Book"/>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Whitney Book"/>
              </a:defRPr>
            </a:lvl1pPr>
          </a:lstStyle>
          <a:p>
            <a:fld id="{D21942A7-E1EE-5748-A9C4-020177ECB7D4}" type="slidenum">
              <a:rPr lang="en-US" smtClean="0"/>
              <a:pPr/>
              <a:t>‹#›</a:t>
            </a:fld>
            <a:endParaRPr lang="en-US"/>
          </a:p>
        </p:txBody>
      </p:sp>
    </p:spTree>
    <p:extLst>
      <p:ext uri="{BB962C8B-B14F-4D97-AF65-F5344CB8AC3E}">
        <p14:creationId xmlns:p14="http://schemas.microsoft.com/office/powerpoint/2010/main" val="1151871871"/>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6" r:id="rId6"/>
    <p:sldLayoutId id="2147483654" r:id="rId7"/>
    <p:sldLayoutId id="2147483655" r:id="rId8"/>
  </p:sldLayoutIdLst>
  <p:txStyles>
    <p:titleStyle>
      <a:lvl1pPr algn="ctr" defTabSz="457200" rtl="0" eaLnBrk="1" latinLnBrk="0" hangingPunct="1">
        <a:spcBef>
          <a:spcPct val="0"/>
        </a:spcBef>
        <a:buNone/>
        <a:defRPr sz="4400" kern="1200">
          <a:solidFill>
            <a:schemeClr val="tx1">
              <a:lumMod val="50000"/>
              <a:lumOff val="50000"/>
            </a:schemeClr>
          </a:solidFill>
          <a:latin typeface="Whitney 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50000"/>
              <a:lumOff val="50000"/>
            </a:schemeClr>
          </a:solidFill>
          <a:latin typeface="Whitney Book"/>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Whitney Book"/>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Whitney Book"/>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Whitney Book"/>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Whitney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klrump@aacc.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7937"/>
            <a:ext cx="7772400" cy="4349320"/>
          </a:xfrm>
        </p:spPr>
        <p:txBody>
          <a:bodyPr>
            <a:normAutofit/>
          </a:bodyPr>
          <a:lstStyle/>
          <a:p>
            <a:r>
              <a:rPr lang="en-US" dirty="0" smtClean="0"/>
              <a:t>High School to </a:t>
            </a:r>
            <a:br>
              <a:rPr lang="en-US" dirty="0" smtClean="0"/>
            </a:br>
            <a:r>
              <a:rPr lang="en-US" dirty="0" smtClean="0"/>
              <a:t>Associate Degree in </a:t>
            </a:r>
            <a:br>
              <a:rPr lang="en-US" dirty="0" smtClean="0"/>
            </a:br>
            <a:r>
              <a:rPr lang="en-US" dirty="0" smtClean="0"/>
              <a:t>Nursing Pathway</a:t>
            </a:r>
            <a:br>
              <a:rPr lang="en-US" dirty="0" smtClean="0"/>
            </a:br>
            <a:r>
              <a:rPr lang="en-US" sz="2800" dirty="0" smtClean="0"/>
              <a:t/>
            </a:r>
            <a:br>
              <a:rPr lang="en-US" sz="2800" dirty="0" smtClean="0"/>
            </a:br>
            <a:r>
              <a:rPr lang="en-US" sz="3400" b="1" dirty="0" smtClean="0"/>
              <a:t>NSP II Project Directors Meeting</a:t>
            </a:r>
            <a:r>
              <a:rPr lang="en-US" sz="2400" dirty="0" smtClean="0"/>
              <a:t/>
            </a:r>
            <a:br>
              <a:rPr lang="en-US" sz="2400" dirty="0" smtClean="0"/>
            </a:br>
            <a:r>
              <a:rPr lang="en-US" sz="2400" dirty="0" smtClean="0"/>
              <a:t>March </a:t>
            </a:r>
            <a:r>
              <a:rPr lang="en-US" sz="2400" dirty="0"/>
              <a:t>9</a:t>
            </a:r>
            <a:r>
              <a:rPr lang="en-US" sz="2400" dirty="0" smtClean="0"/>
              <a:t>, 2019</a:t>
            </a:r>
            <a:endParaRPr lang="en-US" sz="2400" dirty="0"/>
          </a:p>
        </p:txBody>
      </p:sp>
    </p:spTree>
    <p:extLst>
      <p:ext uri="{BB962C8B-B14F-4D97-AF65-F5344CB8AC3E}">
        <p14:creationId xmlns:p14="http://schemas.microsoft.com/office/powerpoint/2010/main" val="1694328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99" y="721642"/>
            <a:ext cx="7772416" cy="2286005"/>
          </a:xfrm>
          <a:prstGeom prst="rect">
            <a:avLst/>
          </a:prstGeom>
        </p:spPr>
      </p:pic>
      <p:sp>
        <p:nvSpPr>
          <p:cNvPr id="5" name="Rectangle 4"/>
          <p:cNvSpPr/>
          <p:nvPr/>
        </p:nvSpPr>
        <p:spPr>
          <a:xfrm>
            <a:off x="483476" y="4156189"/>
            <a:ext cx="8166538" cy="1477328"/>
          </a:xfrm>
          <a:prstGeom prst="rect">
            <a:avLst/>
          </a:prstGeom>
        </p:spPr>
        <p:txBody>
          <a:bodyPr wrap="square">
            <a:spAutoFit/>
          </a:bodyPr>
          <a:lstStyle/>
          <a:p>
            <a:pPr algn="ctr"/>
            <a:r>
              <a:rPr lang="en-US" i="1" dirty="0">
                <a:solidFill>
                  <a:schemeClr val="bg1"/>
                </a:solidFill>
                <a:latin typeface="Helvetica" panose="020B0604020202020204" pitchFamily="34" charset="0"/>
                <a:ea typeface="Calibri" panose="020F0502020204030204" pitchFamily="34" charset="0"/>
              </a:rPr>
              <a:t>The Nursing Pathways </a:t>
            </a:r>
            <a:r>
              <a:rPr lang="en-US" i="1" dirty="0" smtClean="0">
                <a:solidFill>
                  <a:schemeClr val="bg1"/>
                </a:solidFill>
                <a:latin typeface="Helvetica" panose="020B0604020202020204" pitchFamily="34" charset="0"/>
                <a:ea typeface="Calibri" panose="020F0502020204030204" pitchFamily="34" charset="0"/>
              </a:rPr>
              <a:t>to </a:t>
            </a:r>
            <a:r>
              <a:rPr lang="en-US" i="1" dirty="0">
                <a:solidFill>
                  <a:schemeClr val="bg1"/>
                </a:solidFill>
                <a:latin typeface="Helvetica" panose="020B0604020202020204" pitchFamily="34" charset="0"/>
                <a:ea typeface="Calibri" panose="020F0502020204030204" pitchFamily="34" charset="0"/>
              </a:rPr>
              <a:t>Higher Education at Anne Arundel Community College has been made possible through the generous support of Nurse Support II Grants from the Maryland Higher Education Commission under the auspices of State of Maryland Health Services Cost Review Commission. </a:t>
            </a:r>
            <a:r>
              <a:rPr lang="en-US" i="1" dirty="0" smtClean="0">
                <a:solidFill>
                  <a:schemeClr val="bg1"/>
                </a:solidFill>
                <a:latin typeface="Helvetica" panose="020B0604020202020204" pitchFamily="34" charset="0"/>
                <a:ea typeface="Calibri" panose="020F0502020204030204" pitchFamily="34" charset="0"/>
              </a:rPr>
              <a:t/>
            </a:r>
            <a:br>
              <a:rPr lang="en-US" i="1" dirty="0" smtClean="0">
                <a:solidFill>
                  <a:schemeClr val="bg1"/>
                </a:solidFill>
                <a:latin typeface="Helvetica" panose="020B0604020202020204" pitchFamily="34" charset="0"/>
                <a:ea typeface="Calibri" panose="020F0502020204030204" pitchFamily="34" charset="0"/>
              </a:rPr>
            </a:br>
            <a:r>
              <a:rPr lang="en-US" i="1" dirty="0" smtClean="0">
                <a:solidFill>
                  <a:schemeClr val="bg1"/>
                </a:solidFill>
                <a:latin typeface="Helvetica" panose="020B0604020202020204" pitchFamily="34" charset="0"/>
                <a:ea typeface="Calibri" panose="020F0502020204030204" pitchFamily="34" charset="0"/>
              </a:rPr>
              <a:t>NSP II 18-101</a:t>
            </a:r>
            <a:endParaRPr lang="en-US" sz="32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7511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6041" y="3651618"/>
            <a:ext cx="8216611" cy="1934789"/>
          </a:xfrm>
          <a:prstGeom prst="rect">
            <a:avLst/>
          </a:prstGeom>
        </p:spPr>
        <p:txBody>
          <a:bodyPr/>
          <a:lstStyle>
            <a:lvl1pPr algn="ctr" defTabSz="457200" rtl="0" eaLnBrk="1" latinLnBrk="0" hangingPunct="1">
              <a:spcBef>
                <a:spcPct val="0"/>
              </a:spcBef>
              <a:buNone/>
              <a:defRPr sz="4400" kern="1200">
                <a:solidFill>
                  <a:schemeClr val="tx1">
                    <a:lumMod val="50000"/>
                    <a:lumOff val="50000"/>
                  </a:schemeClr>
                </a:solidFill>
                <a:latin typeface="+mj-lt"/>
                <a:ea typeface="+mj-ea"/>
                <a:cs typeface="+mj-cs"/>
              </a:defRPr>
            </a:lvl1pPr>
          </a:lstStyle>
          <a:p>
            <a:r>
              <a:rPr lang="en-US" sz="3600" b="1" dirty="0">
                <a:solidFill>
                  <a:schemeClr val="tx1"/>
                </a:solidFill>
              </a:rPr>
              <a:t>Kaycee Rump, MSN, RN</a:t>
            </a:r>
            <a:r>
              <a:rPr lang="en-US" sz="3600" dirty="0">
                <a:solidFill>
                  <a:schemeClr val="tx1"/>
                </a:solidFill>
              </a:rPr>
              <a:t> </a:t>
            </a:r>
            <a:endParaRPr lang="en-US" sz="3600" dirty="0" smtClean="0">
              <a:solidFill>
                <a:schemeClr val="tx1"/>
              </a:solidFill>
            </a:endParaRPr>
          </a:p>
          <a:p>
            <a:r>
              <a:rPr lang="en-US" sz="3600" dirty="0" smtClean="0">
                <a:solidFill>
                  <a:schemeClr val="tx1"/>
                </a:solidFill>
              </a:rPr>
              <a:t>School </a:t>
            </a:r>
            <a:r>
              <a:rPr lang="en-US" sz="3600" dirty="0">
                <a:solidFill>
                  <a:schemeClr val="tx1"/>
                </a:solidFill>
              </a:rPr>
              <a:t>of Health </a:t>
            </a:r>
            <a:r>
              <a:rPr lang="en-US" sz="3600" dirty="0" smtClean="0">
                <a:solidFill>
                  <a:schemeClr val="tx1"/>
                </a:solidFill>
              </a:rPr>
              <a:t>Sciences</a:t>
            </a:r>
            <a:r>
              <a:rPr lang="en-US" sz="3600" dirty="0">
                <a:solidFill>
                  <a:schemeClr val="tx1"/>
                </a:solidFill>
              </a:rPr>
              <a:t/>
            </a:r>
            <a:br>
              <a:rPr lang="en-US" sz="3600" dirty="0">
                <a:solidFill>
                  <a:schemeClr val="tx1"/>
                </a:solidFill>
              </a:rPr>
            </a:br>
            <a:r>
              <a:rPr lang="en-US" sz="3600" dirty="0" smtClean="0">
                <a:solidFill>
                  <a:schemeClr val="tx1"/>
                </a:solidFill>
              </a:rPr>
              <a:t>410-777-7022 </a:t>
            </a:r>
            <a:r>
              <a:rPr lang="en-US" sz="3600" dirty="0">
                <a:solidFill>
                  <a:schemeClr val="tx1"/>
                </a:solidFill>
              </a:rPr>
              <a:t>| </a:t>
            </a:r>
            <a:r>
              <a:rPr lang="en-US" sz="3600" u="sng" dirty="0">
                <a:solidFill>
                  <a:schemeClr val="tx1"/>
                </a:solidFill>
                <a:hlinkClick r:id="rId2"/>
              </a:rPr>
              <a:t>klrump@aacc.edu</a:t>
            </a:r>
            <a:endParaRPr lang="en-US" sz="3600" dirty="0">
              <a:solidFill>
                <a:schemeClr val="tx1"/>
              </a:solidFill>
            </a:endParaRPr>
          </a:p>
          <a:p>
            <a:pPr algn="l"/>
            <a:endParaRPr lang="en-US" sz="1800" baseline="30000" dirty="0">
              <a:solidFill>
                <a:schemeClr val="tx1"/>
              </a:solidFill>
              <a:latin typeface="Whitney Book"/>
            </a:endParaRPr>
          </a:p>
        </p:txBody>
      </p:sp>
      <p:sp>
        <p:nvSpPr>
          <p:cNvPr id="5" name="Rectangle 4"/>
          <p:cNvSpPr/>
          <p:nvPr/>
        </p:nvSpPr>
        <p:spPr>
          <a:xfrm>
            <a:off x="577953" y="1933761"/>
            <a:ext cx="8152553" cy="923330"/>
          </a:xfrm>
          <a:prstGeom prst="rect">
            <a:avLst/>
          </a:prstGeom>
        </p:spPr>
        <p:txBody>
          <a:bodyPr wrap="none">
            <a:spAutoFit/>
          </a:bodyPr>
          <a:lstStyle/>
          <a:p>
            <a:pPr lvl="0"/>
            <a:r>
              <a:rPr lang="en-US" sz="5400" dirty="0" smtClean="0">
                <a:solidFill>
                  <a:srgbClr val="666666"/>
                </a:solidFill>
              </a:rPr>
              <a:t>Nurse Progression </a:t>
            </a:r>
            <a:r>
              <a:rPr lang="en-US" sz="5400" dirty="0">
                <a:solidFill>
                  <a:srgbClr val="666666"/>
                </a:solidFill>
              </a:rPr>
              <a:t>Navigator</a:t>
            </a:r>
          </a:p>
        </p:txBody>
      </p:sp>
    </p:spTree>
    <p:extLst>
      <p:ext uri="{BB962C8B-B14F-4D97-AF65-F5344CB8AC3E}">
        <p14:creationId xmlns:p14="http://schemas.microsoft.com/office/powerpoint/2010/main" val="2383978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32730" y="2291086"/>
            <a:ext cx="4690954" cy="4062651"/>
          </a:xfrm>
          <a:prstGeom prst="rect">
            <a:avLst/>
          </a:prstGeom>
          <a:noFill/>
        </p:spPr>
        <p:txBody>
          <a:bodyPr wrap="square" rtlCol="0">
            <a:spAutoFit/>
          </a:bodyPr>
          <a:lstStyle/>
          <a:p>
            <a:pPr marL="800100" lvl="1"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300 students, many working</a:t>
            </a:r>
          </a:p>
          <a:p>
            <a:pPr marL="800100" lvl="1"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Current ATB partners: </a:t>
            </a:r>
          </a:p>
          <a:p>
            <a:pPr marL="1257300" lvl="2"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University of Maryland, School of Nursing</a:t>
            </a:r>
          </a:p>
          <a:p>
            <a:pPr marL="1257300" lvl="2"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Stevenson University Online</a:t>
            </a:r>
          </a:p>
          <a:p>
            <a:pPr marL="800100" lvl="1"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Upcoming ATB partners:</a:t>
            </a:r>
          </a:p>
          <a:p>
            <a:pPr marL="1257300" lvl="2"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American Public University System</a:t>
            </a:r>
          </a:p>
          <a:p>
            <a:pPr marL="1257300" lvl="2"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Frostburg State University</a:t>
            </a:r>
            <a:endParaRPr lang="en-US" sz="4400" i="1" dirty="0" smtClean="0">
              <a:solidFill>
                <a:schemeClr val="tx2"/>
              </a:solidFill>
              <a:latin typeface="Whitney Book"/>
            </a:endParaRPr>
          </a:p>
        </p:txBody>
      </p:sp>
      <p:cxnSp>
        <p:nvCxnSpPr>
          <p:cNvPr id="8" name="Straight Connector 7"/>
          <p:cNvCxnSpPr/>
          <p:nvPr/>
        </p:nvCxnSpPr>
        <p:spPr>
          <a:xfrm>
            <a:off x="4659578" y="2260090"/>
            <a:ext cx="0" cy="3978679"/>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47" y="3089024"/>
            <a:ext cx="3976254" cy="1988127"/>
          </a:xfrm>
          <a:prstGeom prst="rect">
            <a:avLst/>
          </a:prstGeom>
        </p:spPr>
      </p:pic>
      <p:sp>
        <p:nvSpPr>
          <p:cNvPr id="9" name="Title 1"/>
          <p:cNvSpPr txBox="1">
            <a:spLocks/>
          </p:cNvSpPr>
          <p:nvPr/>
        </p:nvSpPr>
        <p:spPr>
          <a:xfrm>
            <a:off x="165288" y="944742"/>
            <a:ext cx="8698832" cy="889311"/>
          </a:xfrm>
          <a:prstGeom prst="rect">
            <a:avLst/>
          </a:prstGeom>
        </p:spPr>
        <p:txBody>
          <a:bodyPr/>
          <a:lstStyle>
            <a:lvl1pPr algn="ctr" defTabSz="457200" rtl="0" eaLnBrk="1" latinLnBrk="0" hangingPunct="1">
              <a:spcBef>
                <a:spcPct val="0"/>
              </a:spcBef>
              <a:buNone/>
              <a:defRPr sz="4400" kern="1200">
                <a:solidFill>
                  <a:schemeClr val="tx1">
                    <a:lumMod val="50000"/>
                    <a:lumOff val="50000"/>
                  </a:schemeClr>
                </a:solidFill>
                <a:latin typeface="+mj-lt"/>
                <a:ea typeface="+mj-ea"/>
                <a:cs typeface="+mj-cs"/>
              </a:defRPr>
            </a:lvl1pPr>
          </a:lstStyle>
          <a:p>
            <a:r>
              <a:rPr lang="en-US" sz="6600" b="1" i="1" dirty="0" smtClean="0">
                <a:solidFill>
                  <a:schemeClr val="tx1"/>
                </a:solidFill>
                <a:latin typeface="Whitney Book"/>
              </a:rPr>
              <a:t>AACC Nursing Snapshot</a:t>
            </a:r>
          </a:p>
          <a:p>
            <a:r>
              <a:rPr lang="en-US" sz="2000" dirty="0" smtClean="0">
                <a:solidFill>
                  <a:schemeClr val="tx1"/>
                </a:solidFill>
                <a:latin typeface="Whitney Book"/>
              </a:rPr>
              <a:t/>
            </a:r>
            <a:br>
              <a:rPr lang="en-US" sz="2000" dirty="0" smtClean="0">
                <a:solidFill>
                  <a:schemeClr val="tx1"/>
                </a:solidFill>
                <a:latin typeface="Whitney Book"/>
              </a:rPr>
            </a:br>
            <a:endParaRPr lang="en-US" sz="2000" baseline="30000" dirty="0">
              <a:solidFill>
                <a:schemeClr val="tx1"/>
              </a:solidFill>
              <a:latin typeface="Whitney Book"/>
            </a:endParaRPr>
          </a:p>
        </p:txBody>
      </p:sp>
    </p:spTree>
    <p:extLst>
      <p:ext uri="{BB962C8B-B14F-4D97-AF65-F5344CB8AC3E}">
        <p14:creationId xmlns:p14="http://schemas.microsoft.com/office/powerpoint/2010/main" val="2687157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74331" y="975786"/>
            <a:ext cx="6634752" cy="1555226"/>
          </a:xfrm>
          <a:prstGeom prst="rect">
            <a:avLst/>
          </a:prstGeom>
        </p:spPr>
        <p:txBody>
          <a:bodyPr/>
          <a:lstStyle>
            <a:lvl1pPr algn="ctr" defTabSz="457200" rtl="0" eaLnBrk="1" latinLnBrk="0" hangingPunct="1">
              <a:spcBef>
                <a:spcPct val="0"/>
              </a:spcBef>
              <a:buNone/>
              <a:defRPr sz="4400" kern="1200">
                <a:solidFill>
                  <a:schemeClr val="tx1">
                    <a:lumMod val="50000"/>
                    <a:lumOff val="50000"/>
                  </a:schemeClr>
                </a:solidFill>
                <a:latin typeface="+mj-lt"/>
                <a:ea typeface="+mj-ea"/>
                <a:cs typeface="+mj-cs"/>
              </a:defRPr>
            </a:lvl1pPr>
          </a:lstStyle>
          <a:p>
            <a:r>
              <a:rPr lang="en-US" sz="6600" b="1" i="1" dirty="0" smtClean="0">
                <a:solidFill>
                  <a:schemeClr val="tx1"/>
                </a:solidFill>
                <a:latin typeface="Whitney Book"/>
              </a:rPr>
              <a:t>Goals vs Reality</a:t>
            </a:r>
          </a:p>
          <a:p>
            <a:r>
              <a:rPr lang="en-US" sz="2000" dirty="0" smtClean="0">
                <a:solidFill>
                  <a:schemeClr val="tx1"/>
                </a:solidFill>
                <a:latin typeface="Whitney Book"/>
              </a:rPr>
              <a:t/>
            </a:r>
            <a:br>
              <a:rPr lang="en-US" sz="2000" dirty="0" smtClean="0">
                <a:solidFill>
                  <a:schemeClr val="tx1"/>
                </a:solidFill>
                <a:latin typeface="Whitney Book"/>
              </a:rPr>
            </a:br>
            <a:endParaRPr lang="en-US" sz="2000" baseline="30000" dirty="0">
              <a:solidFill>
                <a:schemeClr val="tx1"/>
              </a:solidFill>
              <a:latin typeface="Whitney Book"/>
            </a:endParaRPr>
          </a:p>
        </p:txBody>
      </p:sp>
      <p:cxnSp>
        <p:nvCxnSpPr>
          <p:cNvPr id="8" name="Straight Connector 7"/>
          <p:cNvCxnSpPr/>
          <p:nvPr/>
        </p:nvCxnSpPr>
        <p:spPr>
          <a:xfrm>
            <a:off x="4659578" y="2163990"/>
            <a:ext cx="0" cy="3538978"/>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357273" y="2496970"/>
            <a:ext cx="4476761" cy="3493264"/>
          </a:xfrm>
          <a:prstGeom prst="rect">
            <a:avLst/>
          </a:prstGeom>
          <a:noFill/>
        </p:spPr>
        <p:txBody>
          <a:bodyPr wrap="square" rtlCol="0">
            <a:spAutoFit/>
          </a:bodyPr>
          <a:lstStyle/>
          <a:p>
            <a:pPr marL="800100" lvl="1"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Save time-cost-get started! </a:t>
            </a:r>
          </a:p>
          <a:p>
            <a:pPr marL="800100" lvl="1"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Long, windy, road…</a:t>
            </a:r>
            <a:endParaRPr lang="en-US" sz="2200" i="1" dirty="0">
              <a:solidFill>
                <a:schemeClr val="tx2"/>
              </a:solidFill>
              <a:latin typeface="Whitney Book"/>
            </a:endParaRPr>
          </a:p>
          <a:p>
            <a:pPr marL="800100" lvl="1" indent="-342900">
              <a:spcBef>
                <a:spcPts val="600"/>
              </a:spcBef>
              <a:spcAft>
                <a:spcPts val="600"/>
              </a:spcAft>
              <a:buFont typeface="Arial" panose="020B0604020202020204" pitchFamily="34" charset="0"/>
              <a:buChar char="•"/>
            </a:pPr>
            <a:r>
              <a:rPr lang="en-US" sz="2200" i="1" dirty="0">
                <a:solidFill>
                  <a:schemeClr val="tx2"/>
                </a:solidFill>
                <a:latin typeface="Whitney Book"/>
              </a:rPr>
              <a:t>10 non-nursing courses </a:t>
            </a:r>
            <a:r>
              <a:rPr lang="en-US" sz="2200" i="1" dirty="0" smtClean="0">
                <a:solidFill>
                  <a:schemeClr val="tx2"/>
                </a:solidFill>
                <a:latin typeface="Whitney Book"/>
              </a:rPr>
              <a:t>required</a:t>
            </a:r>
          </a:p>
          <a:p>
            <a:pPr marL="800100" lvl="1"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Change of admissions process coming Fall 2019</a:t>
            </a:r>
          </a:p>
          <a:p>
            <a:pPr marL="1257300" lvl="2"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3 Prerequisite courses </a:t>
            </a:r>
            <a:endParaRPr lang="en-US" sz="4400" i="1" dirty="0" smtClean="0">
              <a:solidFill>
                <a:schemeClr val="tx2"/>
              </a:solidFill>
              <a:latin typeface="Whitney Book"/>
            </a:endParaRPr>
          </a:p>
          <a:p>
            <a:pPr marL="1028700" lvl="1" indent="-571500">
              <a:buFont typeface="Arial" panose="020B0604020202020204" pitchFamily="34" charset="0"/>
              <a:buChar char="•"/>
            </a:pPr>
            <a:endParaRPr lang="en-US" sz="4400" i="1" dirty="0">
              <a:solidFill>
                <a:schemeClr val="tx2"/>
              </a:solidFill>
              <a:latin typeface="Whitney Book"/>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7" y="2941078"/>
            <a:ext cx="3529207" cy="1984802"/>
          </a:xfrm>
          <a:prstGeom prst="rect">
            <a:avLst/>
          </a:prstGeom>
        </p:spPr>
      </p:pic>
    </p:spTree>
    <p:extLst>
      <p:ext uri="{BB962C8B-B14F-4D97-AF65-F5344CB8AC3E}">
        <p14:creationId xmlns:p14="http://schemas.microsoft.com/office/powerpoint/2010/main" val="839783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55835" y="2812448"/>
            <a:ext cx="4638040" cy="2400657"/>
          </a:xfrm>
          <a:prstGeom prst="rect">
            <a:avLst/>
          </a:prstGeom>
          <a:noFill/>
        </p:spPr>
        <p:txBody>
          <a:bodyPr wrap="square" rtlCol="0">
            <a:spAutoFit/>
          </a:bodyPr>
          <a:lstStyle/>
          <a:p>
            <a:pPr marL="800100" lvl="1"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IF…</a:t>
            </a:r>
          </a:p>
          <a:p>
            <a:pPr marL="1257300" lvl="2"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Maintain academic rigor</a:t>
            </a:r>
          </a:p>
          <a:p>
            <a:pPr marL="1257300" lvl="2"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Closely advised</a:t>
            </a:r>
          </a:p>
          <a:p>
            <a:pPr marL="800100" lvl="1"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THEN…	</a:t>
            </a:r>
          </a:p>
          <a:p>
            <a:pPr marL="1257300" lvl="2" indent="-342900">
              <a:spcBef>
                <a:spcPts val="600"/>
              </a:spcBef>
              <a:spcAft>
                <a:spcPts val="600"/>
              </a:spcAft>
              <a:buFont typeface="Arial" panose="020B0604020202020204" pitchFamily="34" charset="0"/>
              <a:buChar char="•"/>
            </a:pPr>
            <a:r>
              <a:rPr lang="en-US" sz="2200" i="1" dirty="0" smtClean="0">
                <a:solidFill>
                  <a:schemeClr val="tx2"/>
                </a:solidFill>
                <a:latin typeface="Whitney Book"/>
              </a:rPr>
              <a:t>Stronger academically </a:t>
            </a:r>
          </a:p>
        </p:txBody>
      </p:sp>
      <p:cxnSp>
        <p:nvCxnSpPr>
          <p:cNvPr id="8" name="Straight Connector 7"/>
          <p:cNvCxnSpPr/>
          <p:nvPr/>
        </p:nvCxnSpPr>
        <p:spPr>
          <a:xfrm>
            <a:off x="4659578" y="2265528"/>
            <a:ext cx="0" cy="3636508"/>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pic>
        <p:nvPicPr>
          <p:cNvPr id="2050" name="Picture 2" descr="Image result for high school to college trans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13" y="2771234"/>
            <a:ext cx="3321254" cy="241846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601580" y="929292"/>
            <a:ext cx="8097252" cy="889311"/>
          </a:xfrm>
          <a:prstGeom prst="rect">
            <a:avLst/>
          </a:prstGeom>
        </p:spPr>
        <p:txBody>
          <a:bodyPr/>
          <a:lstStyle>
            <a:lvl1pPr algn="ctr" defTabSz="457200" rtl="0" eaLnBrk="1" latinLnBrk="0" hangingPunct="1">
              <a:spcBef>
                <a:spcPct val="0"/>
              </a:spcBef>
              <a:buNone/>
              <a:defRPr sz="4400" kern="1200">
                <a:solidFill>
                  <a:schemeClr val="tx1">
                    <a:lumMod val="50000"/>
                    <a:lumOff val="50000"/>
                  </a:schemeClr>
                </a:solidFill>
                <a:latin typeface="+mj-lt"/>
                <a:ea typeface="+mj-ea"/>
                <a:cs typeface="+mj-cs"/>
              </a:defRPr>
            </a:lvl1pPr>
          </a:lstStyle>
          <a:p>
            <a:r>
              <a:rPr lang="en-US" sz="6600" b="1" i="1" dirty="0" smtClean="0">
                <a:solidFill>
                  <a:schemeClr val="tx1"/>
                </a:solidFill>
                <a:latin typeface="Whitney Book"/>
              </a:rPr>
              <a:t>Setup for Success</a:t>
            </a:r>
          </a:p>
          <a:p>
            <a:r>
              <a:rPr lang="en-US" sz="2000" dirty="0" smtClean="0">
                <a:solidFill>
                  <a:schemeClr val="tx1"/>
                </a:solidFill>
                <a:latin typeface="Whitney Book"/>
              </a:rPr>
              <a:t/>
            </a:r>
            <a:br>
              <a:rPr lang="en-US" sz="2000" dirty="0" smtClean="0">
                <a:solidFill>
                  <a:schemeClr val="tx1"/>
                </a:solidFill>
                <a:latin typeface="Whitney Book"/>
              </a:rPr>
            </a:br>
            <a:endParaRPr lang="en-US" sz="2000" baseline="30000" dirty="0">
              <a:solidFill>
                <a:schemeClr val="tx1"/>
              </a:solidFill>
              <a:latin typeface="Whitney Book"/>
            </a:endParaRPr>
          </a:p>
        </p:txBody>
      </p:sp>
    </p:spTree>
    <p:extLst>
      <p:ext uri="{BB962C8B-B14F-4D97-AF65-F5344CB8AC3E}">
        <p14:creationId xmlns:p14="http://schemas.microsoft.com/office/powerpoint/2010/main" val="3555060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77655" y="2599744"/>
            <a:ext cx="4664868" cy="3323987"/>
          </a:xfrm>
          <a:prstGeom prst="rect">
            <a:avLst/>
          </a:prstGeom>
          <a:noFill/>
        </p:spPr>
        <p:txBody>
          <a:bodyPr wrap="square" rtlCol="0">
            <a:spAutoFit/>
          </a:bodyPr>
          <a:lstStyle/>
          <a:p>
            <a:pPr marL="800100" lvl="1" indent="-342900">
              <a:spcBef>
                <a:spcPts val="600"/>
              </a:spcBef>
              <a:spcAft>
                <a:spcPts val="600"/>
              </a:spcAft>
              <a:buFont typeface="Arial" panose="020B0604020202020204" pitchFamily="34" charset="0"/>
              <a:buChar char="•"/>
            </a:pPr>
            <a:r>
              <a:rPr lang="en-US" sz="2000" i="1" dirty="0">
                <a:solidFill>
                  <a:schemeClr val="tx2"/>
                </a:solidFill>
                <a:latin typeface="Whitney Book"/>
              </a:rPr>
              <a:t>Information </a:t>
            </a:r>
            <a:r>
              <a:rPr lang="en-US" sz="2000" i="1" dirty="0" smtClean="0">
                <a:solidFill>
                  <a:schemeClr val="tx2"/>
                </a:solidFill>
                <a:latin typeface="Whitney Book"/>
              </a:rPr>
              <a:t>sessions </a:t>
            </a:r>
            <a:endParaRPr lang="en-US" sz="2000" i="1" dirty="0">
              <a:solidFill>
                <a:schemeClr val="tx2"/>
              </a:solidFill>
              <a:latin typeface="Whitney Book"/>
            </a:endParaRPr>
          </a:p>
          <a:p>
            <a:pPr marL="800100" lvl="1" indent="-342900">
              <a:spcBef>
                <a:spcPts val="600"/>
              </a:spcBef>
              <a:spcAft>
                <a:spcPts val="600"/>
              </a:spcAft>
              <a:buFont typeface="Arial" panose="020B0604020202020204" pitchFamily="34" charset="0"/>
              <a:buChar char="•"/>
            </a:pPr>
            <a:r>
              <a:rPr lang="en-US" sz="2000" i="1" dirty="0" smtClean="0">
                <a:solidFill>
                  <a:schemeClr val="tx2"/>
                </a:solidFill>
                <a:latin typeface="Whitney Book"/>
              </a:rPr>
              <a:t>Educating HS counselors</a:t>
            </a:r>
          </a:p>
          <a:p>
            <a:pPr marL="1257300" lvl="2" indent="-342900">
              <a:spcBef>
                <a:spcPts val="600"/>
              </a:spcBef>
              <a:spcAft>
                <a:spcPts val="600"/>
              </a:spcAft>
              <a:buFont typeface="Arial" panose="020B0604020202020204" pitchFamily="34" charset="0"/>
              <a:buChar char="•"/>
            </a:pPr>
            <a:r>
              <a:rPr lang="en-US" sz="2000" i="1" dirty="0" smtClean="0">
                <a:solidFill>
                  <a:schemeClr val="tx2"/>
                </a:solidFill>
                <a:latin typeface="Whitney Book"/>
              </a:rPr>
              <a:t>AACC </a:t>
            </a:r>
            <a:r>
              <a:rPr lang="en-US" sz="2000" i="1" dirty="0">
                <a:solidFill>
                  <a:schemeClr val="tx2"/>
                </a:solidFill>
                <a:latin typeface="Whitney Book"/>
              </a:rPr>
              <a:t>Health &amp; Human Services </a:t>
            </a:r>
            <a:br>
              <a:rPr lang="en-US" sz="2000" i="1" dirty="0">
                <a:solidFill>
                  <a:schemeClr val="tx2"/>
                </a:solidFill>
                <a:latin typeface="Whitney Book"/>
              </a:rPr>
            </a:br>
            <a:r>
              <a:rPr lang="en-US" sz="2000" i="1" dirty="0">
                <a:solidFill>
                  <a:schemeClr val="tx2"/>
                </a:solidFill>
                <a:latin typeface="Whitney Book"/>
              </a:rPr>
              <a:t>Field of Interest advisor </a:t>
            </a:r>
          </a:p>
          <a:p>
            <a:pPr marL="800100" lvl="1" indent="-342900">
              <a:spcBef>
                <a:spcPts val="600"/>
              </a:spcBef>
              <a:spcAft>
                <a:spcPts val="600"/>
              </a:spcAft>
              <a:buFont typeface="Arial" panose="020B0604020202020204" pitchFamily="34" charset="0"/>
              <a:buChar char="•"/>
            </a:pPr>
            <a:r>
              <a:rPr lang="en-US" sz="2000" i="1" dirty="0" smtClean="0">
                <a:solidFill>
                  <a:schemeClr val="tx2"/>
                </a:solidFill>
                <a:latin typeface="Whitney Book"/>
              </a:rPr>
              <a:t>Nurse Progression Navigator Advisement Sessions</a:t>
            </a:r>
          </a:p>
          <a:p>
            <a:pPr marL="1257300" lvl="2" indent="-342900">
              <a:spcBef>
                <a:spcPts val="600"/>
              </a:spcBef>
              <a:spcAft>
                <a:spcPts val="600"/>
              </a:spcAft>
              <a:buFont typeface="Arial" panose="020B0604020202020204" pitchFamily="34" charset="0"/>
              <a:buChar char="•"/>
            </a:pPr>
            <a:r>
              <a:rPr lang="en-US" sz="2000" i="1" dirty="0" smtClean="0">
                <a:solidFill>
                  <a:schemeClr val="tx2"/>
                </a:solidFill>
                <a:latin typeface="Whitney Book"/>
              </a:rPr>
              <a:t>Personalized Pathway</a:t>
            </a:r>
          </a:p>
          <a:p>
            <a:pPr marL="1257300" lvl="2" indent="-342900">
              <a:spcBef>
                <a:spcPts val="600"/>
              </a:spcBef>
              <a:spcAft>
                <a:spcPts val="600"/>
              </a:spcAft>
              <a:buFont typeface="Arial" panose="020B0604020202020204" pitchFamily="34" charset="0"/>
              <a:buChar char="•"/>
            </a:pPr>
            <a:r>
              <a:rPr lang="en-US" sz="2000" i="1" dirty="0" smtClean="0">
                <a:solidFill>
                  <a:schemeClr val="tx2"/>
                </a:solidFill>
                <a:latin typeface="Whitney Book"/>
              </a:rPr>
              <a:t>Navigating AACC</a:t>
            </a:r>
            <a:endParaRPr lang="en-US" sz="2000" i="1" dirty="0">
              <a:solidFill>
                <a:schemeClr val="tx2"/>
              </a:solidFill>
              <a:latin typeface="Whitney Book"/>
            </a:endParaRPr>
          </a:p>
        </p:txBody>
      </p:sp>
      <p:cxnSp>
        <p:nvCxnSpPr>
          <p:cNvPr id="8" name="Straight Connector 7"/>
          <p:cNvCxnSpPr/>
          <p:nvPr/>
        </p:nvCxnSpPr>
        <p:spPr>
          <a:xfrm>
            <a:off x="4650206" y="2185262"/>
            <a:ext cx="0" cy="401406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Title 1"/>
          <p:cNvSpPr txBox="1">
            <a:spLocks/>
          </p:cNvSpPr>
          <p:nvPr/>
        </p:nvSpPr>
        <p:spPr>
          <a:xfrm>
            <a:off x="601580" y="900641"/>
            <a:ext cx="8097252" cy="889311"/>
          </a:xfrm>
          <a:prstGeom prst="rect">
            <a:avLst/>
          </a:prstGeom>
        </p:spPr>
        <p:txBody>
          <a:bodyPr/>
          <a:lstStyle>
            <a:lvl1pPr algn="ctr" defTabSz="457200" rtl="0" eaLnBrk="1" latinLnBrk="0" hangingPunct="1">
              <a:spcBef>
                <a:spcPct val="0"/>
              </a:spcBef>
              <a:buNone/>
              <a:defRPr sz="4400" kern="1200">
                <a:solidFill>
                  <a:schemeClr val="tx1">
                    <a:lumMod val="50000"/>
                    <a:lumOff val="50000"/>
                  </a:schemeClr>
                </a:solidFill>
                <a:latin typeface="+mj-lt"/>
                <a:ea typeface="+mj-ea"/>
                <a:cs typeface="+mj-cs"/>
              </a:defRPr>
            </a:lvl1pPr>
          </a:lstStyle>
          <a:p>
            <a:r>
              <a:rPr lang="en-US" sz="6600" b="1" i="1" dirty="0" smtClean="0">
                <a:solidFill>
                  <a:schemeClr val="tx1"/>
                </a:solidFill>
                <a:latin typeface="Whitney Book"/>
              </a:rPr>
              <a:t>Efforts Underway</a:t>
            </a:r>
          </a:p>
          <a:p>
            <a:r>
              <a:rPr lang="en-US" sz="2000" dirty="0" smtClean="0">
                <a:solidFill>
                  <a:schemeClr val="tx1"/>
                </a:solidFill>
                <a:latin typeface="Whitney Book"/>
              </a:rPr>
              <a:t/>
            </a:r>
            <a:br>
              <a:rPr lang="en-US" sz="2000" dirty="0" smtClean="0">
                <a:solidFill>
                  <a:schemeClr val="tx1"/>
                </a:solidFill>
                <a:latin typeface="Whitney Book"/>
              </a:rPr>
            </a:br>
            <a:endParaRPr lang="en-US" sz="2000" baseline="30000" dirty="0">
              <a:solidFill>
                <a:schemeClr val="tx1"/>
              </a:solidFill>
              <a:latin typeface="Whitney Book"/>
            </a:endParaRPr>
          </a:p>
        </p:txBody>
      </p:sp>
      <p:pic>
        <p:nvPicPr>
          <p:cNvPr id="4098" name="Picture 2" descr="Image result for nursing tool b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20" y="3015648"/>
            <a:ext cx="4252012" cy="214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91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153" y="931849"/>
            <a:ext cx="7772416" cy="2286005"/>
          </a:xfrm>
          <a:prstGeom prst="rect">
            <a:avLst/>
          </a:prstGeom>
        </p:spPr>
      </p:pic>
      <p:sp>
        <p:nvSpPr>
          <p:cNvPr id="2" name="Rectangle 1"/>
          <p:cNvSpPr/>
          <p:nvPr/>
        </p:nvSpPr>
        <p:spPr>
          <a:xfrm>
            <a:off x="1906188" y="3902755"/>
            <a:ext cx="5176345" cy="1569660"/>
          </a:xfrm>
          <a:prstGeom prst="rect">
            <a:avLst/>
          </a:prstGeom>
        </p:spPr>
        <p:txBody>
          <a:bodyPr wrap="square">
            <a:spAutoFit/>
          </a:bodyPr>
          <a:lstStyle/>
          <a:p>
            <a:pPr algn="ctr"/>
            <a:r>
              <a:rPr lang="en-US" sz="3200" b="1" dirty="0">
                <a:solidFill>
                  <a:schemeClr val="bg1"/>
                </a:solidFill>
                <a:latin typeface="Arial" panose="020B0604020202020204" pitchFamily="34" charset="0"/>
                <a:ea typeface="Calibri" panose="020F0502020204030204" pitchFamily="34" charset="0"/>
              </a:rPr>
              <a:t>SAVE TIME.</a:t>
            </a:r>
            <a:br>
              <a:rPr lang="en-US" sz="3200" b="1" dirty="0">
                <a:solidFill>
                  <a:schemeClr val="bg1"/>
                </a:solidFill>
                <a:latin typeface="Arial" panose="020B0604020202020204" pitchFamily="34" charset="0"/>
                <a:ea typeface="Calibri" panose="020F0502020204030204" pitchFamily="34" charset="0"/>
              </a:rPr>
            </a:br>
            <a:r>
              <a:rPr lang="en-US" sz="3200" b="1" dirty="0">
                <a:solidFill>
                  <a:schemeClr val="bg1"/>
                </a:solidFill>
                <a:latin typeface="Arial" panose="020B0604020202020204" pitchFamily="34" charset="0"/>
                <a:ea typeface="Calibri" panose="020F0502020204030204" pitchFamily="34" charset="0"/>
              </a:rPr>
              <a:t>SAVE MONEY.</a:t>
            </a:r>
            <a:br>
              <a:rPr lang="en-US" sz="3200" b="1" dirty="0">
                <a:solidFill>
                  <a:schemeClr val="bg1"/>
                </a:solidFill>
                <a:latin typeface="Arial" panose="020B0604020202020204" pitchFamily="34" charset="0"/>
                <a:ea typeface="Calibri" panose="020F0502020204030204" pitchFamily="34" charset="0"/>
              </a:rPr>
            </a:br>
            <a:r>
              <a:rPr lang="en-US" sz="3200" b="1" dirty="0">
                <a:solidFill>
                  <a:schemeClr val="bg1"/>
                </a:solidFill>
                <a:latin typeface="Arial" panose="020B0604020202020204" pitchFamily="34" charset="0"/>
                <a:ea typeface="Calibri" panose="020F0502020204030204" pitchFamily="34" charset="0"/>
              </a:rPr>
              <a:t>START </a:t>
            </a:r>
            <a:r>
              <a:rPr lang="en-US" sz="3200" b="1" dirty="0" smtClean="0">
                <a:solidFill>
                  <a:schemeClr val="bg1"/>
                </a:solidFill>
                <a:latin typeface="Arial" panose="020B0604020202020204" pitchFamily="34" charset="0"/>
                <a:ea typeface="Calibri" panose="020F0502020204030204" pitchFamily="34" charset="0"/>
              </a:rPr>
              <a:t>NURSING.</a:t>
            </a:r>
            <a:r>
              <a:rPr lang="en-US" sz="3200" dirty="0">
                <a:solidFill>
                  <a:schemeClr val="bg1"/>
                </a:solidFill>
                <a:latin typeface="Arial" panose="020B0604020202020204" pitchFamily="34" charset="0"/>
                <a:ea typeface="Calibri" panose="020F0502020204030204" pitchFamily="34" charset="0"/>
              </a:rPr>
              <a:t>  </a:t>
            </a:r>
            <a:endParaRPr lang="en-US" sz="32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8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ACCREDEFINE">
      <a:dk1>
        <a:srgbClr val="666666"/>
      </a:dk1>
      <a:lt1>
        <a:sysClr val="window" lastClr="FFFFFF"/>
      </a:lt1>
      <a:dk2>
        <a:srgbClr val="007582"/>
      </a:dk2>
      <a:lt2>
        <a:srgbClr val="B6CED1"/>
      </a:lt2>
      <a:accent1>
        <a:srgbClr val="CF102D"/>
      </a:accent1>
      <a:accent2>
        <a:srgbClr val="0033A1"/>
      </a:accent2>
      <a:accent3>
        <a:srgbClr val="652F59"/>
      </a:accent3>
      <a:accent4>
        <a:srgbClr val="C1531B"/>
      </a:accent4>
      <a:accent5>
        <a:srgbClr val="006648"/>
      </a:accent5>
      <a:accent6>
        <a:srgbClr val="000000"/>
      </a:accent6>
      <a:hlink>
        <a:srgbClr val="F6A800"/>
      </a:hlink>
      <a:folHlink>
        <a:srgbClr val="F6A8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153</Words>
  <Application>Microsoft Office PowerPoint</Application>
  <PresentationFormat>On-screen Show (4:3)</PresentationFormat>
  <Paragraphs>47</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High School to  Associate Degree in  Nursing Pathway  NSP II Project Directors Meeting March 9,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Arundel Community College</dc:creator>
  <cp:lastModifiedBy>Kimberly Ford</cp:lastModifiedBy>
  <cp:revision>90</cp:revision>
  <dcterms:created xsi:type="dcterms:W3CDTF">2015-08-20T13:52:17Z</dcterms:created>
  <dcterms:modified xsi:type="dcterms:W3CDTF">2019-04-18T17:06:12Z</dcterms:modified>
</cp:coreProperties>
</file>