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55698" autoAdjust="0"/>
  </p:normalViewPr>
  <p:slideViewPr>
    <p:cSldViewPr snapToGrid="0">
      <p:cViewPr>
        <p:scale>
          <a:sx n="43" d="100"/>
          <a:sy n="43" d="100"/>
        </p:scale>
        <p:origin x="-12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3FB2-DB95-49D5-8D85-9887C8F2857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82C23-AB6D-4CD4-868D-39E1C81B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5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2C23-AB6D-4CD4-868D-39E1C81B2F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2C23-AB6D-4CD4-868D-39E1C81B2F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2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2C23-AB6D-4CD4-868D-39E1C81B2F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3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2C23-AB6D-4CD4-868D-39E1C81B2F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9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2C23-AB6D-4CD4-868D-39E1C81B2F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2C23-AB6D-4CD4-868D-39E1C81B2F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3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2C23-AB6D-4CD4-868D-39E1C81B2F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9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2C23-AB6D-4CD4-868D-39E1C81B2F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4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2C23-AB6D-4CD4-868D-39E1C81B2F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5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3F2C25-62B0-432A-9D47-C31CE416E5F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404118-D030-4C78-A3EC-64C743360C5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815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2C25-62B0-432A-9D47-C31CE416E5F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4118-D030-4C78-A3EC-64C743360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2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2C25-62B0-432A-9D47-C31CE416E5F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4118-D030-4C78-A3EC-64C743360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2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2C25-62B0-432A-9D47-C31CE416E5F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4118-D030-4C78-A3EC-64C743360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2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3F2C25-62B0-432A-9D47-C31CE416E5F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404118-D030-4C78-A3EC-64C743360C5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9069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2C25-62B0-432A-9D47-C31CE416E5F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4118-D030-4C78-A3EC-64C743360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825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2C25-62B0-432A-9D47-C31CE416E5F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4118-D030-4C78-A3EC-64C743360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11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2C25-62B0-432A-9D47-C31CE416E5F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4118-D030-4C78-A3EC-64C743360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0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2C25-62B0-432A-9D47-C31CE416E5F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4118-D030-4C78-A3EC-64C743360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7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03F2C25-62B0-432A-9D47-C31CE416E5F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3404118-D030-4C78-A3EC-64C743360C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67236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03F2C25-62B0-432A-9D47-C31CE416E5F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3404118-D030-4C78-A3EC-64C743360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3F2C25-62B0-432A-9D47-C31CE416E5F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404118-D030-4C78-A3EC-64C743360C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498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2092" y="1098388"/>
            <a:ext cx="5240216" cy="4394988"/>
          </a:xfrm>
        </p:spPr>
        <p:txBody>
          <a:bodyPr/>
          <a:lstStyle/>
          <a:p>
            <a:r>
              <a:rPr lang="en-US" sz="3200" b="1" dirty="0" smtClean="0"/>
              <a:t>Towson university</a:t>
            </a:r>
            <a:br>
              <a:rPr lang="en-US" sz="3200" b="1" dirty="0" smtClean="0"/>
            </a:br>
            <a:r>
              <a:rPr lang="en-US" sz="3200" b="1" dirty="0" err="1" smtClean="0"/>
              <a:t>nsp</a:t>
            </a:r>
            <a:r>
              <a:rPr lang="en-US" sz="3200" b="1" dirty="0" smtClean="0"/>
              <a:t> ii grants</a:t>
            </a:r>
            <a:br>
              <a:rPr lang="en-US" sz="3200" b="1" dirty="0" smtClean="0"/>
            </a:br>
            <a:r>
              <a:rPr lang="en-US" sz="3200" b="1" dirty="0" smtClean="0"/>
              <a:t>16-118</a:t>
            </a:r>
            <a:br>
              <a:rPr lang="en-US" sz="3200" b="1" dirty="0" smtClean="0"/>
            </a:br>
            <a:r>
              <a:rPr lang="en-US" sz="3200" b="1" dirty="0" smtClean="0"/>
              <a:t>19-120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778500"/>
            <a:ext cx="8045373" cy="10795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Elizabeth Crusse, </a:t>
            </a:r>
            <a:r>
              <a:rPr lang="en-US" sz="1800" dirty="0" err="1" smtClean="0"/>
              <a:t>ms,ma,rn,cne</a:t>
            </a:r>
            <a:endParaRPr lang="en-US" sz="1800" dirty="0" smtClean="0"/>
          </a:p>
          <a:p>
            <a:r>
              <a:rPr lang="en-US" sz="1800" dirty="0" smtClean="0"/>
              <a:t>Karen frank, DNP, RNC-NIC, APRN-CNS, CNE </a:t>
            </a:r>
          </a:p>
          <a:p>
            <a:r>
              <a:rPr lang="en-US" sz="1800" dirty="0" smtClean="0"/>
              <a:t>Briana Snyder, PHD, RN-BC, CNE, RYT 200 </a:t>
            </a:r>
            <a:endParaRPr lang="en-US" sz="1800" dirty="0"/>
          </a:p>
        </p:txBody>
      </p:sp>
      <p:pic>
        <p:nvPicPr>
          <p:cNvPr id="4" name="Picture 3" descr="Stephens Hall , Towson University - Cli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5" y="2394975"/>
            <a:ext cx="2882900" cy="1801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884" y="430211"/>
            <a:ext cx="2768880" cy="18465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441" y="2667214"/>
            <a:ext cx="2159912" cy="32452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66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Marketing</a:t>
            </a:r>
          </a:p>
          <a:p>
            <a:pPr lvl="1"/>
            <a:r>
              <a:rPr lang="en-US" sz="3000" dirty="0" smtClean="0"/>
              <a:t>Literature</a:t>
            </a:r>
          </a:p>
          <a:p>
            <a:pPr lvl="1"/>
            <a:r>
              <a:rPr lang="en-US" sz="3000" dirty="0" smtClean="0"/>
              <a:t>Open houses</a:t>
            </a:r>
          </a:p>
          <a:p>
            <a:pPr lvl="1"/>
            <a:r>
              <a:rPr lang="en-US" sz="3000" dirty="0" smtClean="0"/>
              <a:t>Partner information sessions</a:t>
            </a:r>
          </a:p>
          <a:p>
            <a:r>
              <a:rPr lang="en-US" sz="3400" dirty="0" smtClean="0"/>
              <a:t>Hire additional faculty</a:t>
            </a:r>
          </a:p>
          <a:p>
            <a:r>
              <a:rPr lang="en-US" sz="3400" dirty="0" smtClean="0"/>
              <a:t>Hire Academic Advising Specialist – summer 2019 </a:t>
            </a:r>
            <a:endParaRPr lang="en-US" sz="3400" dirty="0"/>
          </a:p>
        </p:txBody>
      </p:sp>
      <p:pic>
        <p:nvPicPr>
          <p:cNvPr id="4" name="Picture 3" descr="EU Commissioner - Greece Will Return to Economic Growth i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382385"/>
            <a:ext cx="56483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6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78299"/>
          </a:xfrm>
        </p:spPr>
        <p:txBody>
          <a:bodyPr>
            <a:normAutofit/>
          </a:bodyPr>
          <a:lstStyle/>
          <a:p>
            <a:r>
              <a:rPr lang="en-US" sz="3400" dirty="0" smtClean="0"/>
              <a:t>Online Edge workshop trainings</a:t>
            </a:r>
          </a:p>
          <a:p>
            <a:r>
              <a:rPr lang="en-US" sz="3400" dirty="0" smtClean="0"/>
              <a:t>Quality Matters Rubric course</a:t>
            </a:r>
          </a:p>
          <a:p>
            <a:r>
              <a:rPr lang="en-US" sz="3400" dirty="0" smtClean="0"/>
              <a:t>Quality Matters Peer Reviewer Certification</a:t>
            </a:r>
          </a:p>
          <a:p>
            <a:r>
              <a:rPr lang="en-US" sz="3400" dirty="0" smtClean="0"/>
              <a:t>Conferences (online learning)</a:t>
            </a:r>
          </a:p>
          <a:p>
            <a:pPr lvl="1"/>
            <a:r>
              <a:rPr lang="en-US" sz="3200" dirty="0"/>
              <a:t> </a:t>
            </a:r>
            <a:r>
              <a:rPr lang="en-US" sz="2800" dirty="0" smtClean="0"/>
              <a:t>PI attended two international</a:t>
            </a:r>
          </a:p>
          <a:p>
            <a:pPr lvl="1"/>
            <a:r>
              <a:rPr lang="en-US" sz="2800" dirty="0" smtClean="0"/>
              <a:t>Faculty member attending one (summer)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23072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454400"/>
            <a:ext cx="10178322" cy="299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Continue to meet the growing number of students interested in baccalaureate education</a:t>
            </a:r>
          </a:p>
          <a:p>
            <a:r>
              <a:rPr lang="en-US" sz="3200" dirty="0" smtClean="0"/>
              <a:t>Offer flexible course formatting options</a:t>
            </a:r>
          </a:p>
          <a:p>
            <a:r>
              <a:rPr lang="en-US" sz="3200" dirty="0" smtClean="0"/>
              <a:t>Meet the needs of traditional and non-traditional students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32" y="156106"/>
            <a:ext cx="4464468" cy="27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4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22" y="658773"/>
            <a:ext cx="7167450" cy="5411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007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Nsp</a:t>
            </a:r>
            <a:r>
              <a:rPr lang="en-US" dirty="0" smtClean="0"/>
              <a:t> 16-118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00201"/>
            <a:ext cx="10178322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Five year grant, beginning July 1, 2015</a:t>
            </a:r>
          </a:p>
          <a:p>
            <a:r>
              <a:rPr lang="en-US" sz="2800" dirty="0" smtClean="0"/>
              <a:t>Degree Completion students</a:t>
            </a:r>
          </a:p>
          <a:p>
            <a:pPr lvl="1"/>
            <a:r>
              <a:rPr lang="en-US" sz="2800" dirty="0" smtClean="0"/>
              <a:t>Enrolled 426</a:t>
            </a:r>
          </a:p>
          <a:p>
            <a:pPr lvl="1"/>
            <a:r>
              <a:rPr lang="en-US" sz="2800" dirty="0" smtClean="0"/>
              <a:t>Additional 50-75 not enrolled</a:t>
            </a:r>
          </a:p>
          <a:p>
            <a:pPr lvl="1"/>
            <a:r>
              <a:rPr lang="en-US" sz="2800" smtClean="0"/>
              <a:t>Summer/fall </a:t>
            </a:r>
            <a:r>
              <a:rPr lang="en-US" sz="2800" dirty="0" smtClean="0"/>
              <a:t>2018</a:t>
            </a:r>
          </a:p>
          <a:p>
            <a:pPr lvl="2"/>
            <a:r>
              <a:rPr lang="en-US" sz="2600" dirty="0" smtClean="0"/>
              <a:t>Admitted - 150</a:t>
            </a:r>
          </a:p>
          <a:p>
            <a:pPr lvl="2"/>
            <a:r>
              <a:rPr lang="en-US" sz="2600" dirty="0" smtClean="0"/>
              <a:t>Matriculated - 120</a:t>
            </a:r>
          </a:p>
          <a:p>
            <a:pPr lvl="1"/>
            <a:r>
              <a:rPr lang="en-US" sz="2800" dirty="0" smtClean="0"/>
              <a:t>Spring 2019</a:t>
            </a:r>
          </a:p>
          <a:p>
            <a:pPr lvl="2"/>
            <a:r>
              <a:rPr lang="en-US" sz="2600" dirty="0" smtClean="0"/>
              <a:t>Admitted - 93</a:t>
            </a:r>
          </a:p>
          <a:p>
            <a:pPr lvl="2"/>
            <a:r>
              <a:rPr lang="en-US" sz="2600" dirty="0" smtClean="0"/>
              <a:t>Matriculated - 57 </a:t>
            </a:r>
          </a:p>
        </p:txBody>
      </p:sp>
    </p:spTree>
    <p:extLst>
      <p:ext uri="{BB962C8B-B14F-4D97-AF65-F5344CB8AC3E}">
        <p14:creationId xmlns:p14="http://schemas.microsoft.com/office/powerpoint/2010/main" val="386344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Total through FY 2018 – 235</a:t>
            </a:r>
          </a:p>
          <a:p>
            <a:r>
              <a:rPr lang="en-US" sz="3200" dirty="0" smtClean="0"/>
              <a:t>Projected FY 2019 – 220</a:t>
            </a:r>
          </a:p>
          <a:p>
            <a:r>
              <a:rPr lang="en-US" sz="3200" dirty="0" smtClean="0"/>
              <a:t>December 2018 – 58</a:t>
            </a:r>
            <a:endParaRPr lang="en-US" sz="3200" dirty="0"/>
          </a:p>
        </p:txBody>
      </p:sp>
      <p:pic>
        <p:nvPicPr>
          <p:cNvPr id="4" name="Picture 3" descr="Education, Skills &amp; Slavery… and why we’re probabl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1686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1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Increase Enrollment in Degree Completion Option</a:t>
            </a:r>
          </a:p>
          <a:p>
            <a:pPr lvl="1"/>
            <a:r>
              <a:rPr lang="en-US" sz="3000" dirty="0" smtClean="0"/>
              <a:t>No new partners</a:t>
            </a:r>
          </a:p>
          <a:p>
            <a:pPr lvl="1"/>
            <a:r>
              <a:rPr lang="en-US" sz="3000" dirty="0" smtClean="0"/>
              <a:t>Partnered with HCC and NSP II grant (19-106)</a:t>
            </a:r>
          </a:p>
          <a:p>
            <a:pPr lvl="1"/>
            <a:r>
              <a:rPr lang="en-US" sz="3000" dirty="0" smtClean="0"/>
              <a:t>Proposed enrollment for this academic year - 210</a:t>
            </a:r>
            <a:endParaRPr lang="en-US" sz="3000" dirty="0"/>
          </a:p>
        </p:txBody>
      </p:sp>
      <p:pic>
        <p:nvPicPr>
          <p:cNvPr id="4" name="Picture 3" descr="What’s Trending on Ask a Tech Teacher | Ask a Tech Teach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28" y="4714456"/>
            <a:ext cx="1802892" cy="1802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508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63701"/>
            <a:ext cx="10178322" cy="51943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Increase retention of enrolled students with a focus on the needs of diverse and non-traditional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students</a:t>
            </a:r>
          </a:p>
          <a:p>
            <a:pPr lvl="1"/>
            <a:r>
              <a:rPr lang="en-US" sz="3200" dirty="0" smtClean="0"/>
              <a:t>Faculty education</a:t>
            </a:r>
          </a:p>
          <a:p>
            <a:pPr lvl="2"/>
            <a:r>
              <a:rPr lang="en-US" sz="3200" dirty="0" smtClean="0"/>
              <a:t>Provided professional development offering for TU and partnering faculty through Nurse Tim</a:t>
            </a:r>
          </a:p>
          <a:p>
            <a:pPr lvl="2"/>
            <a:r>
              <a:rPr lang="en-US" sz="3200" dirty="0" smtClean="0"/>
              <a:t>Sponsored four faculty members taking CNE exam</a:t>
            </a:r>
          </a:p>
          <a:p>
            <a:pPr lvl="2"/>
            <a:r>
              <a:rPr lang="en-US" sz="3200" dirty="0" smtClean="0"/>
              <a:t>Sponsored faculty traveling to nursing conferences</a:t>
            </a:r>
          </a:p>
          <a:p>
            <a:pPr lvl="1"/>
            <a:r>
              <a:rPr lang="en-US" sz="3200" dirty="0" smtClean="0"/>
              <a:t>Hired additional faculty to teach courses</a:t>
            </a:r>
          </a:p>
        </p:txBody>
      </p:sp>
    </p:spTree>
    <p:extLst>
      <p:ext uri="{BB962C8B-B14F-4D97-AF65-F5344CB8AC3E}">
        <p14:creationId xmlns:p14="http://schemas.microsoft.com/office/powerpoint/2010/main" val="13152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#2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81499"/>
          </a:xfrm>
        </p:spPr>
        <p:txBody>
          <a:bodyPr>
            <a:normAutofit lnSpcReduction="10000"/>
          </a:bodyPr>
          <a:lstStyle/>
          <a:p>
            <a:r>
              <a:rPr lang="en-US" sz="3400" dirty="0"/>
              <a:t>Expanded student success opportunities</a:t>
            </a:r>
          </a:p>
          <a:p>
            <a:pPr lvl="1"/>
            <a:r>
              <a:rPr lang="en-US" sz="3200" dirty="0"/>
              <a:t>Peer mentoring</a:t>
            </a:r>
          </a:p>
          <a:p>
            <a:pPr lvl="1"/>
            <a:r>
              <a:rPr lang="en-US" sz="3200" dirty="0"/>
              <a:t>Academic Support Coordinator (TUNE)</a:t>
            </a:r>
          </a:p>
          <a:p>
            <a:pPr lvl="1"/>
            <a:r>
              <a:rPr lang="en-US" sz="3200" dirty="0"/>
              <a:t>Student Success Specialist (Main</a:t>
            </a:r>
            <a:r>
              <a:rPr lang="en-US" sz="3200" dirty="0" smtClean="0"/>
              <a:t>)</a:t>
            </a:r>
          </a:p>
          <a:p>
            <a:r>
              <a:rPr lang="en-US" sz="3400" dirty="0" smtClean="0"/>
              <a:t>Survey Degree Completion alumni and graduating students</a:t>
            </a:r>
          </a:p>
          <a:p>
            <a:r>
              <a:rPr lang="en-US" sz="3400" dirty="0" smtClean="0"/>
              <a:t>Proposed retention 90%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  <p:pic>
        <p:nvPicPr>
          <p:cNvPr id="4" name="Picture 3" descr="The IPKat: Monday miscellan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0" y="5293817"/>
            <a:ext cx="1651000" cy="1373683"/>
          </a:xfrm>
          <a:prstGeom prst="rect">
            <a:avLst/>
          </a:prstGeom>
        </p:spPr>
      </p:pic>
      <p:pic>
        <p:nvPicPr>
          <p:cNvPr id="5" name="Picture 4" descr="Mentor Images | Download Free Imag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14" y="382385"/>
            <a:ext cx="2602286" cy="21107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186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508508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Increase Program Completion Rate: decrease time to graduation through efficient, innovative curricular design using web-hybrid and online course delivery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methods</a:t>
            </a:r>
          </a:p>
          <a:p>
            <a:pPr lvl="1"/>
            <a:r>
              <a:rPr lang="en-US" sz="2800" dirty="0" smtClean="0"/>
              <a:t>Continual curriculum review to support student learning</a:t>
            </a:r>
          </a:p>
          <a:p>
            <a:pPr lvl="1"/>
            <a:r>
              <a:rPr lang="en-US" sz="2800" dirty="0" smtClean="0"/>
              <a:t>One partner moving to second semester start of associate nursing program</a:t>
            </a:r>
          </a:p>
          <a:p>
            <a:pPr lvl="1"/>
            <a:r>
              <a:rPr lang="en-US" sz="2800" dirty="0" smtClean="0"/>
              <a:t>Significant increase in practicum placements</a:t>
            </a:r>
          </a:p>
          <a:p>
            <a:pPr lvl="1"/>
            <a:r>
              <a:rPr lang="en-US" sz="2800" dirty="0" smtClean="0"/>
              <a:t>Offering online format for all Degree Completion courses (except Practicum)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312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Nsp</a:t>
            </a:r>
            <a:r>
              <a:rPr lang="en-US" dirty="0" smtClean="0"/>
              <a:t> 19-120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Purpose of grant</a:t>
            </a:r>
          </a:p>
          <a:p>
            <a:pPr lvl="1"/>
            <a:r>
              <a:rPr lang="en-US" sz="3000" dirty="0"/>
              <a:t>O</a:t>
            </a:r>
            <a:r>
              <a:rPr lang="en-US" sz="3000" dirty="0" smtClean="0"/>
              <a:t>ffer online Degree Completion course format</a:t>
            </a:r>
          </a:p>
          <a:p>
            <a:pPr lvl="1"/>
            <a:r>
              <a:rPr lang="en-US" sz="3000" dirty="0" smtClean="0"/>
              <a:t>Increase enrollment by 100 students</a:t>
            </a:r>
          </a:p>
          <a:p>
            <a:pPr lvl="1"/>
            <a:r>
              <a:rPr lang="en-US" sz="3000" dirty="0" smtClean="0"/>
              <a:t>Enhance online faculty education</a:t>
            </a:r>
            <a:endParaRPr lang="en-US" sz="3000" dirty="0"/>
          </a:p>
        </p:txBody>
      </p:sp>
      <p:pic>
        <p:nvPicPr>
          <p:cNvPr id="4" name="Picture 3" descr="Cursos Online Free com Certificado e que cabem no seu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50" y="280987"/>
            <a:ext cx="24765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4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Met with Dr. Pamela Jeffries – ongoing support</a:t>
            </a:r>
          </a:p>
          <a:p>
            <a:r>
              <a:rPr lang="en-US" sz="3200" dirty="0" smtClean="0"/>
              <a:t>Hired part-time Instructional Designer – Dr. Emily Jones</a:t>
            </a:r>
          </a:p>
          <a:p>
            <a:pPr lvl="1"/>
            <a:r>
              <a:rPr lang="en-US" sz="3000" dirty="0" smtClean="0"/>
              <a:t>Assisting faculty with course formatting</a:t>
            </a:r>
          </a:p>
          <a:p>
            <a:pPr lvl="1"/>
            <a:r>
              <a:rPr lang="en-US" sz="3000" dirty="0" smtClean="0"/>
              <a:t>Entire plan of study online as of spring 2020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8999536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538</TotalTime>
  <Words>396</Words>
  <Application>Microsoft Office PowerPoint</Application>
  <PresentationFormat>Custom</PresentationFormat>
  <Paragraphs>81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Badge</vt:lpstr>
      <vt:lpstr>Towson university nsp ii grants 16-118 19-120</vt:lpstr>
      <vt:lpstr>Nsp 16-118</vt:lpstr>
      <vt:lpstr>Graduates</vt:lpstr>
      <vt:lpstr>Goal #1</vt:lpstr>
      <vt:lpstr>Goal #2</vt:lpstr>
      <vt:lpstr>Goal #2 (cont.)</vt:lpstr>
      <vt:lpstr>Goal #3</vt:lpstr>
      <vt:lpstr>Nsp 19-120 </vt:lpstr>
      <vt:lpstr>Course formatting</vt:lpstr>
      <vt:lpstr>Increased enrollment</vt:lpstr>
      <vt:lpstr>Faculty education</vt:lpstr>
      <vt:lpstr>Conclusion</vt:lpstr>
      <vt:lpstr>PowerPoint Presentation</vt:lpstr>
    </vt:vector>
  </TitlesOfParts>
  <Company>Towson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Towson university nsp ii grants 16-118 19-120</dc:title>
  <dc:creator>Crusse, Elizabeth P.</dc:creator>
  <cp:lastModifiedBy>Kimberly Ford</cp:lastModifiedBy>
  <cp:revision>27</cp:revision>
  <dcterms:created xsi:type="dcterms:W3CDTF">2019-03-05T15:23:18Z</dcterms:created>
  <dcterms:modified xsi:type="dcterms:W3CDTF">2019-04-23T14:20:31Z</dcterms:modified>
</cp:coreProperties>
</file>