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3" r:id="rId3"/>
    <p:sldId id="266" r:id="rId4"/>
    <p:sldId id="260" r:id="rId5"/>
    <p:sldId id="274" r:id="rId6"/>
    <p:sldId id="305" r:id="rId7"/>
    <p:sldId id="303" r:id="rId8"/>
    <p:sldId id="304" r:id="rId9"/>
    <p:sldId id="306" r:id="rId10"/>
    <p:sldId id="307" r:id="rId11"/>
    <p:sldId id="264" r:id="rId12"/>
    <p:sldId id="280" r:id="rId13"/>
    <p:sldId id="284" r:id="rId14"/>
    <p:sldId id="285" r:id="rId15"/>
    <p:sldId id="288" r:id="rId16"/>
    <p:sldId id="300" r:id="rId17"/>
    <p:sldId id="299" r:id="rId18"/>
    <p:sldId id="283" r:id="rId19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586" autoAdjust="0"/>
  </p:normalViewPr>
  <p:slideViewPr>
    <p:cSldViewPr snapToGrid="0">
      <p:cViewPr>
        <p:scale>
          <a:sx n="73" d="100"/>
          <a:sy n="73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DC83959D-7A5F-4266-890D-5DC1AF6BE4C6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0A8853C-0C3B-4A72-86E8-8898B2822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8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2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6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9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36A7-30AE-46DE-A084-54EA7A12BE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5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36A7-30AE-46DE-A084-54EA7A12BEE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3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36A7-30AE-46DE-A084-54EA7A12BEE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5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https://youtu.be/XUdXNkcLtaA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5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https://vimeo.com/hartlove/review/258813100/9e4a41b6cf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36A7-30AE-46DE-A084-54EA7A12BEE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4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6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8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7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0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 scale of 1 – 5 with 1</a:t>
            </a:r>
            <a:r>
              <a:rPr lang="en-US" baseline="0" dirty="0" smtClean="0"/>
              <a:t> = strongly disagree and 5 = strongly 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9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9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1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853C-0C3B-4A72-86E8-8898B28229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2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0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8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4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2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3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5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6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BDF8-8362-4638-A438-EDF30778949E}" type="datetimeFigureOut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3805-D39C-4982-B474-D92A22FE7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86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hartlove/review/258813100/9e4a41b6c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14" y="1222740"/>
            <a:ext cx="9013114" cy="2498963"/>
          </a:xfrm>
          <a:prstGeom prst="rect">
            <a:avLst/>
          </a:prstGeom>
          <a:effectLst>
            <a:outerShdw blurRad="139700" dist="139700" dir="1740000" algn="tl" rotWithShape="0">
              <a:prstClr val="black">
                <a:alpha val="40000"/>
              </a:prstClr>
            </a:outerShdw>
            <a:softEdge rad="762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371" y="3759560"/>
            <a:ext cx="9144000" cy="241264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100" dirty="0" smtClean="0"/>
              <a:t>NSPII Project Directors Meeting</a:t>
            </a:r>
          </a:p>
          <a:p>
            <a:r>
              <a:rPr lang="en-US" sz="3100" dirty="0" smtClean="0"/>
              <a:t>March 8, 2017</a:t>
            </a:r>
          </a:p>
          <a:p>
            <a:r>
              <a:rPr lang="en-US" sz="3100" dirty="0" smtClean="0"/>
              <a:t>Chesapeake College</a:t>
            </a:r>
          </a:p>
          <a:p>
            <a:r>
              <a:rPr lang="en-US" sz="3100" dirty="0" smtClean="0"/>
              <a:t>Wye Mills, Maryland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637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IV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77877"/>
              </p:ext>
            </p:extLst>
          </p:nvPr>
        </p:nvGraphicFramePr>
        <p:xfrm>
          <a:off x="3200400" y="1537324"/>
          <a:ext cx="6531428" cy="354577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531428">
                  <a:extLst>
                    <a:ext uri="{9D8B030D-6E8A-4147-A177-3AD203B41FA5}">
                      <a16:colId xmlns="" xmlns:a16="http://schemas.microsoft.com/office/drawing/2014/main" val="200166998"/>
                    </a:ext>
                  </a:extLst>
                </a:gridCol>
              </a:tblGrid>
              <a:tr h="422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ACADEMIA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56831759"/>
                  </a:ext>
                </a:extLst>
              </a:tr>
              <a:tr h="520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Anne Arundel Community College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770610670"/>
                  </a:ext>
                </a:extLst>
              </a:tr>
              <a:tr h="520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College of Southern Maryland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282035896"/>
                  </a:ext>
                </a:extLst>
              </a:tr>
              <a:tr h="520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Johns Hopkins School of Nursing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741044740"/>
                  </a:ext>
                </a:extLst>
              </a:tr>
              <a:tr h="520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Montgomery College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41649992"/>
                  </a:ext>
                </a:extLst>
              </a:tr>
              <a:tr h="520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Notre Dame of Maryland University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6488540"/>
                  </a:ext>
                </a:extLst>
              </a:tr>
              <a:tr h="5206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University of Maryland School of Nursing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745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95" y="447713"/>
            <a:ext cx="9757813" cy="1325563"/>
          </a:xfrm>
        </p:spPr>
        <p:txBody>
          <a:bodyPr/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9108" y="3660473"/>
            <a:ext cx="26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37% of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counties represented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1664" y="4521740"/>
            <a:ext cx="2666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58% of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nursing programs represented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808195" y="2128226"/>
            <a:ext cx="10515600" cy="30644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15 Maryland Board of Nursing – recognized nursing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26 unique health care service institutions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105 applicants selected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59 NLI Fellows completed the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35 NLI Fellows to finish in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Evaluation, Research and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396"/>
            <a:ext cx="10515600" cy="4351338"/>
          </a:xfrm>
        </p:spPr>
        <p:txBody>
          <a:bodyPr/>
          <a:lstStyle/>
          <a:p>
            <a:r>
              <a:rPr lang="en-US" dirty="0" smtClean="0"/>
              <a:t>Formative &amp; summative evaluations</a:t>
            </a:r>
          </a:p>
          <a:p>
            <a:pPr lvl="1"/>
            <a:r>
              <a:rPr lang="en-US" dirty="0" smtClean="0"/>
              <a:t>Descriptive manuscript in process</a:t>
            </a:r>
          </a:p>
          <a:p>
            <a:pPr lvl="1"/>
            <a:r>
              <a:rPr lang="en-US" dirty="0" smtClean="0"/>
              <a:t>Additional manuscripts planned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Longitudinal design study</a:t>
            </a:r>
          </a:p>
          <a:p>
            <a:pPr lvl="1"/>
            <a:r>
              <a:rPr lang="en-US" dirty="0" smtClean="0"/>
              <a:t>Following each cohort over time</a:t>
            </a:r>
          </a:p>
          <a:p>
            <a:pPr lvl="1"/>
            <a:r>
              <a:rPr lang="en-US" dirty="0" smtClean="0"/>
              <a:t>Began recruiting 2016</a:t>
            </a:r>
          </a:p>
          <a:p>
            <a:pPr lvl="2"/>
            <a:r>
              <a:rPr lang="en-US" dirty="0" smtClean="0"/>
              <a:t>2 repeat measurements for cohort 1</a:t>
            </a:r>
          </a:p>
          <a:p>
            <a:pPr lvl="2"/>
            <a:r>
              <a:rPr lang="en-US" dirty="0" smtClean="0"/>
              <a:t>1 repeat measurement for cohort 2 </a:t>
            </a:r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04422"/>
            <a:ext cx="5054600" cy="2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2019 – 2020 Call for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b="1" dirty="0" smtClean="0"/>
              <a:t>March 11, 2019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83428" y="3507318"/>
            <a:ext cx="5054600" cy="2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4" y="511627"/>
            <a:ext cx="4787716" cy="5878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114" y="1839686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Baltimore Business Journal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Deans &amp; Directors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Maryland Nurses Association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Maryland Organization of Nurse Leaders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NLI Alumni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NSP I network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Social Media short videos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UMSON network &amp; Digest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WYPR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38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Postcard and Flyer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904" y="1488168"/>
            <a:ext cx="8200403" cy="46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549" y="1512949"/>
            <a:ext cx="7966966" cy="47681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Fellow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Mentor Story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91936" y="1825625"/>
            <a:ext cx="78081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4356833"/>
            <a:ext cx="10515600" cy="132556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5466821"/>
            <a:ext cx="5394960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1743" y="2427514"/>
            <a:ext cx="95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What barriers do schools of nursing face in </a:t>
            </a:r>
          </a:p>
          <a:p>
            <a:pPr algn="ctr"/>
            <a:r>
              <a:rPr lang="en-US" sz="3200" i="1" dirty="0" smtClean="0">
                <a:latin typeface="+mj-lt"/>
              </a:rPr>
              <a:t>supporting faculty participation in the NLI?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5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539"/>
            <a:ext cx="10515600" cy="3889375"/>
          </a:xfrm>
        </p:spPr>
        <p:txBody>
          <a:bodyPr>
            <a:normAutofit/>
          </a:bodyPr>
          <a:lstStyle/>
          <a:p>
            <a:r>
              <a:rPr lang="en-US" dirty="0" smtClean="0"/>
              <a:t>Program </a:t>
            </a:r>
          </a:p>
          <a:p>
            <a:pPr lvl="1"/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Model </a:t>
            </a:r>
          </a:p>
          <a:p>
            <a:pPr lvl="1"/>
            <a:r>
              <a:rPr lang="en-US" dirty="0" smtClean="0"/>
              <a:t>Participation</a:t>
            </a:r>
          </a:p>
          <a:p>
            <a:pPr lvl="1"/>
            <a:r>
              <a:rPr lang="en-US" dirty="0" smtClean="0"/>
              <a:t>Cohort IV</a:t>
            </a:r>
          </a:p>
          <a:p>
            <a:r>
              <a:rPr lang="en-US" dirty="0" smtClean="0"/>
              <a:t>2019 – 2020 Call for Applications</a:t>
            </a:r>
          </a:p>
          <a:p>
            <a:r>
              <a:rPr lang="en-US" dirty="0" smtClean="0"/>
              <a:t>Discussion:  barriers and challenges to participation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504422"/>
            <a:ext cx="5054600" cy="2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Build Maryland nurse leadership capacity</a:t>
            </a:r>
          </a:p>
          <a:p>
            <a:pPr lvl="1"/>
            <a:r>
              <a:rPr lang="en-US" dirty="0" smtClean="0"/>
              <a:t>Facilitate collaboration between academia and practice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1 year Leadership Development Program</a:t>
            </a:r>
          </a:p>
          <a:p>
            <a:pPr lvl="1"/>
            <a:r>
              <a:rPr lang="en-US" dirty="0" smtClean="0"/>
              <a:t>Advisory Council</a:t>
            </a:r>
          </a:p>
          <a:p>
            <a:pPr lvl="1"/>
            <a:r>
              <a:rPr lang="en-US" dirty="0" smtClean="0"/>
              <a:t>Continuous evaluation process</a:t>
            </a:r>
          </a:p>
          <a:p>
            <a:pPr lvl="1"/>
            <a:r>
              <a:rPr lang="en-US" dirty="0" smtClean="0"/>
              <a:t>Longitudinal study project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504422"/>
            <a:ext cx="5054600" cy="2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NLI Fellows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654"/>
            <a:ext cx="10515600" cy="3386455"/>
          </a:xfrm>
        </p:spPr>
        <p:txBody>
          <a:bodyPr>
            <a:normAutofit/>
          </a:bodyPr>
          <a:lstStyle/>
          <a:p>
            <a:r>
              <a:rPr lang="en-US" dirty="0" smtClean="0"/>
              <a:t>Familiar with Leadership </a:t>
            </a:r>
            <a:r>
              <a:rPr lang="en-US" dirty="0"/>
              <a:t>Development Program </a:t>
            </a:r>
            <a:r>
              <a:rPr lang="en-US" dirty="0" smtClean="0"/>
              <a:t>(LDP)</a:t>
            </a:r>
          </a:p>
          <a:p>
            <a:r>
              <a:rPr lang="en-US" dirty="0" smtClean="0"/>
              <a:t>Commit to:</a:t>
            </a:r>
          </a:p>
          <a:p>
            <a:pPr lvl="1"/>
            <a:r>
              <a:rPr lang="en-US" dirty="0" smtClean="0"/>
              <a:t>Participate in </a:t>
            </a:r>
            <a:r>
              <a:rPr lang="en-US" dirty="0"/>
              <a:t>all </a:t>
            </a:r>
            <a:r>
              <a:rPr lang="en-US" dirty="0" smtClean="0"/>
              <a:t>LDP activities</a:t>
            </a:r>
            <a:endParaRPr lang="en-US" dirty="0"/>
          </a:p>
          <a:p>
            <a:pPr lvl="1"/>
            <a:r>
              <a:rPr lang="en-US" dirty="0" smtClean="0"/>
              <a:t>Utilize monthly e-communications </a:t>
            </a:r>
            <a:r>
              <a:rPr lang="en-US" dirty="0"/>
              <a:t>and accompanying </a:t>
            </a:r>
            <a:r>
              <a:rPr lang="en-US" dirty="0" smtClean="0"/>
              <a:t>literature</a:t>
            </a:r>
            <a:endParaRPr lang="en-US" dirty="0"/>
          </a:p>
          <a:p>
            <a:pPr lvl="1"/>
            <a:r>
              <a:rPr lang="en-US" dirty="0" smtClean="0"/>
              <a:t>Engage in a leadership collaborative </a:t>
            </a:r>
            <a:r>
              <a:rPr lang="en-US" dirty="0"/>
              <a:t>activity </a:t>
            </a:r>
            <a:endParaRPr lang="en-US" dirty="0" smtClean="0"/>
          </a:p>
          <a:p>
            <a:r>
              <a:rPr lang="en-US" dirty="0" smtClean="0"/>
              <a:t>Submit a summary report/reflection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all </a:t>
            </a:r>
            <a:r>
              <a:rPr lang="en-US" dirty="0" smtClean="0"/>
              <a:t>evaluations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504422"/>
            <a:ext cx="5054600" cy="2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989885" y="97795"/>
            <a:ext cx="241717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Objectives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504422"/>
            <a:ext cx="5054600" cy="2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49" y="1695853"/>
            <a:ext cx="10654102" cy="43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95" y="447713"/>
            <a:ext cx="9757813" cy="1325563"/>
          </a:xfrm>
        </p:spPr>
        <p:txBody>
          <a:bodyPr/>
          <a:lstStyle/>
          <a:p>
            <a:r>
              <a:rPr lang="en-US" dirty="0" smtClean="0"/>
              <a:t>Participation by year/cohort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9108" y="3660473"/>
            <a:ext cx="26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37% of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counties represented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1664" y="4521740"/>
            <a:ext cx="2666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58% of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nursing programs represented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74669"/>
              </p:ext>
            </p:extLst>
          </p:nvPr>
        </p:nvGraphicFramePr>
        <p:xfrm>
          <a:off x="951815" y="1871767"/>
          <a:ext cx="8186057" cy="357741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30092">
                  <a:extLst>
                    <a:ext uri="{9D8B030D-6E8A-4147-A177-3AD203B41FA5}">
                      <a16:colId xmlns="" xmlns:a16="http://schemas.microsoft.com/office/drawing/2014/main" val="1298854705"/>
                    </a:ext>
                  </a:extLst>
                </a:gridCol>
                <a:gridCol w="2060186">
                  <a:extLst>
                    <a:ext uri="{9D8B030D-6E8A-4147-A177-3AD203B41FA5}">
                      <a16:colId xmlns="" xmlns:a16="http://schemas.microsoft.com/office/drawing/2014/main" val="1158021349"/>
                    </a:ext>
                  </a:extLst>
                </a:gridCol>
                <a:gridCol w="1699017">
                  <a:extLst>
                    <a:ext uri="{9D8B030D-6E8A-4147-A177-3AD203B41FA5}">
                      <a16:colId xmlns="" xmlns:a16="http://schemas.microsoft.com/office/drawing/2014/main" val="3696100308"/>
                    </a:ext>
                  </a:extLst>
                </a:gridCol>
                <a:gridCol w="1697745">
                  <a:extLst>
                    <a:ext uri="{9D8B030D-6E8A-4147-A177-3AD203B41FA5}">
                      <a16:colId xmlns="" xmlns:a16="http://schemas.microsoft.com/office/drawing/2014/main" val="905219438"/>
                    </a:ext>
                  </a:extLst>
                </a:gridCol>
                <a:gridCol w="1699017">
                  <a:extLst>
                    <a:ext uri="{9D8B030D-6E8A-4147-A177-3AD203B41FA5}">
                      <a16:colId xmlns="" xmlns:a16="http://schemas.microsoft.com/office/drawing/2014/main" val="1988638922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Cohort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Applications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Selected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Attrition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Completed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38942166"/>
                  </a:ext>
                </a:extLst>
              </a:tr>
              <a:tr h="7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41886114"/>
                  </a:ext>
                </a:extLst>
              </a:tr>
              <a:tr h="7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35321614"/>
                  </a:ext>
                </a:extLst>
              </a:tr>
              <a:tr h="7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7817162"/>
                  </a:ext>
                </a:extLst>
              </a:tr>
              <a:tr h="7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6354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5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95" y="447713"/>
            <a:ext cx="9757813" cy="1325563"/>
          </a:xfrm>
        </p:spPr>
        <p:txBody>
          <a:bodyPr/>
          <a:lstStyle/>
          <a:p>
            <a:r>
              <a:rPr lang="en-US" dirty="0" smtClean="0"/>
              <a:t>Academic/Practice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9108" y="3660473"/>
            <a:ext cx="266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37% of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counties represented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1664" y="4521740"/>
            <a:ext cx="2666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58% of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nursing programs represented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07059"/>
              </p:ext>
            </p:extLst>
          </p:nvPr>
        </p:nvGraphicFramePr>
        <p:xfrm>
          <a:off x="808195" y="1773276"/>
          <a:ext cx="6367566" cy="335472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59730">
                  <a:extLst>
                    <a:ext uri="{9D8B030D-6E8A-4147-A177-3AD203B41FA5}">
                      <a16:colId xmlns="" xmlns:a16="http://schemas.microsoft.com/office/drawing/2014/main" val="311686000"/>
                    </a:ext>
                  </a:extLst>
                </a:gridCol>
                <a:gridCol w="2410099">
                  <a:extLst>
                    <a:ext uri="{9D8B030D-6E8A-4147-A177-3AD203B41FA5}">
                      <a16:colId xmlns="" xmlns:a16="http://schemas.microsoft.com/office/drawing/2014/main" val="732873985"/>
                    </a:ext>
                  </a:extLst>
                </a:gridCol>
                <a:gridCol w="2297737">
                  <a:extLst>
                    <a:ext uri="{9D8B030D-6E8A-4147-A177-3AD203B41FA5}">
                      <a16:colId xmlns="" xmlns:a16="http://schemas.microsoft.com/office/drawing/2014/main" val="3930472085"/>
                    </a:ext>
                  </a:extLst>
                </a:gridCol>
              </a:tblGrid>
              <a:tr h="556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Academic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Practice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24184941"/>
                  </a:ext>
                </a:extLst>
              </a:tr>
              <a:tr h="370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Cohort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88182920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66029192"/>
                  </a:ext>
                </a:extLst>
              </a:tr>
              <a:tr h="617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76165365"/>
                  </a:ext>
                </a:extLst>
              </a:tr>
              <a:tr h="617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66576856"/>
                  </a:ext>
                </a:extLst>
              </a:tr>
              <a:tr h="617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52217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IV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7096"/>
              </p:ext>
            </p:extLst>
          </p:nvPr>
        </p:nvGraphicFramePr>
        <p:xfrm>
          <a:off x="4005944" y="723105"/>
          <a:ext cx="3516086" cy="53957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4599">
                  <a:extLst>
                    <a:ext uri="{9D8B030D-6E8A-4147-A177-3AD203B41FA5}">
                      <a16:colId xmlns="" xmlns:a16="http://schemas.microsoft.com/office/drawing/2014/main" val="2235942798"/>
                    </a:ext>
                  </a:extLst>
                </a:gridCol>
                <a:gridCol w="1001487">
                  <a:extLst>
                    <a:ext uri="{9D8B030D-6E8A-4147-A177-3AD203B41FA5}">
                      <a16:colId xmlns="" xmlns:a16="http://schemas.microsoft.com/office/drawing/2014/main" val="3151371163"/>
                    </a:ext>
                  </a:extLst>
                </a:gridCol>
              </a:tblGrid>
              <a:tr h="289265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Demographics</a:t>
                      </a:r>
                      <a:endParaRPr lang="en-US" sz="2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</a:t>
                      </a:r>
                      <a:endParaRPr lang="en-US" sz="2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6625454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Role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66854480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Academic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7097904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672465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Practice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59517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39698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1780761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indent="67246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Female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2776151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indent="67246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Male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263038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3005653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Preparation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6659245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indent="61531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PhD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5955793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indent="67246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DNP/DSN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1433885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marL="0" marR="0" indent="67246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Masters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8232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IV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97779"/>
              </p:ext>
            </p:extLst>
          </p:nvPr>
        </p:nvGraphicFramePr>
        <p:xfrm>
          <a:off x="3668486" y="755763"/>
          <a:ext cx="6324600" cy="59938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324600">
                  <a:extLst>
                    <a:ext uri="{9D8B030D-6E8A-4147-A177-3AD203B41FA5}">
                      <a16:colId xmlns="" xmlns:a16="http://schemas.microsoft.com/office/drawing/2014/main" val="114140527"/>
                    </a:ext>
                  </a:extLst>
                </a:gridCol>
              </a:tblGrid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</a:rPr>
                        <a:t>Practice Organizations &amp; Agencies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22989295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Anne </a:t>
                      </a:r>
                      <a:r>
                        <a:rPr lang="en-US" sz="2000" b="0" dirty="0">
                          <a:effectLst/>
                        </a:rPr>
                        <a:t>Arundel Medical Center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587192716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Calvert Hospice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62385259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Carroll County Health Department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4975082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Doctors Community Health System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2688035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Johns Hopkins Hospital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8039217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Kaiser Permanente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65014402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National Institutes of Health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113171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Nurse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Practitioner </a:t>
                      </a:r>
                      <a:r>
                        <a:rPr lang="en-US" sz="2000" b="0" dirty="0">
                          <a:effectLst/>
                        </a:rPr>
                        <a:t>Association of Maryland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90374672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MD Primary Care Physicians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26725458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UM Baltimore-Washington Medical Center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69556466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UM Capital Region Health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93222971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UM Community Medical Group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5443131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UM Medical Center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15049784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UMMC – Midtown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84791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UM</a:t>
                      </a:r>
                      <a:r>
                        <a:rPr lang="en-US" sz="2000" b="0" baseline="0" dirty="0" smtClean="0">
                          <a:effectLst/>
                        </a:rPr>
                        <a:t> Medical System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3255944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VA Maryland Health Care System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26623463"/>
                  </a:ext>
                </a:extLst>
              </a:tr>
            </a:tbl>
          </a:graphicData>
        </a:graphic>
      </p:graphicFrame>
      <p:sp>
        <p:nvSpPr>
          <p:cNvPr id="20" name="Explosion 1 19"/>
          <p:cNvSpPr/>
          <p:nvPr/>
        </p:nvSpPr>
        <p:spPr>
          <a:xfrm>
            <a:off x="3026229" y="1418545"/>
            <a:ext cx="511628" cy="497341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29" y="2109627"/>
            <a:ext cx="554784" cy="548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551" y="1690688"/>
            <a:ext cx="554784" cy="54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073" y="2802910"/>
            <a:ext cx="554784" cy="54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9972" y="3478365"/>
            <a:ext cx="55478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487</Words>
  <Application>Microsoft Office PowerPoint</Application>
  <PresentationFormat>Custom</PresentationFormat>
  <Paragraphs>196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Objectives</vt:lpstr>
      <vt:lpstr>Program</vt:lpstr>
      <vt:lpstr>Expectations of NLI Fellows</vt:lpstr>
      <vt:lpstr>Model</vt:lpstr>
      <vt:lpstr>Participation by year/cohort</vt:lpstr>
      <vt:lpstr>Academic/Practice </vt:lpstr>
      <vt:lpstr>Cohort IV</vt:lpstr>
      <vt:lpstr>Cohort IV</vt:lpstr>
      <vt:lpstr>Cohort IV</vt:lpstr>
      <vt:lpstr>Total</vt:lpstr>
      <vt:lpstr>Evaluation, Research and Reporting</vt:lpstr>
      <vt:lpstr>2019 – 2020 Call for Applications</vt:lpstr>
      <vt:lpstr>Marketing</vt:lpstr>
      <vt:lpstr>Postcard and Flyer</vt:lpstr>
      <vt:lpstr>PowerPoint Presentation</vt:lpstr>
      <vt:lpstr>The Mentor Story</vt:lpstr>
      <vt:lpstr>Discussion</vt:lpstr>
    </vt:vector>
  </TitlesOfParts>
  <Company>University of Maryland School of Nursing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NLI Leadership Development Program</dc:title>
  <dc:creator>Sullivan, Jill</dc:creator>
  <cp:lastModifiedBy>Kimberly Ford</cp:lastModifiedBy>
  <cp:revision>104</cp:revision>
  <cp:lastPrinted>2019-03-07T23:24:54Z</cp:lastPrinted>
  <dcterms:created xsi:type="dcterms:W3CDTF">2018-02-20T21:09:07Z</dcterms:created>
  <dcterms:modified xsi:type="dcterms:W3CDTF">2019-04-18T16:20:53Z</dcterms:modified>
</cp:coreProperties>
</file>