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5"/>
  </p:notesMasterIdLst>
  <p:sldIdLst>
    <p:sldId id="256" r:id="rId4"/>
  </p:sldIdLst>
  <p:sldSz cx="43891200" cy="32918400"/>
  <p:notesSz cx="7026275" cy="9312275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" d="100"/>
          <a:sy n="15" d="100"/>
        </p:scale>
        <p:origin x="-1068" y="-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60B96-7CE7-4BB4-81CB-2F3ED1134D21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6EC58-95F4-44DB-B235-20BFCE75C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6EC58-95F4-44DB-B235-20BFCE75C4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43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91" y="1053139"/>
            <a:ext cx="8195216" cy="215498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115094" cy="33009824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5912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4013092" cy="5575452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78" y="1700953"/>
            <a:ext cx="8137921" cy="213991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1493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3" name="Picture 2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47" y="1053139"/>
            <a:ext cx="8195216" cy="21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7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finance/average-hospital-expenses-per-inpatient-day-across-50-stat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aacnnursing.org/Education-Resources/AACN-Essenti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1881445" y="7860192"/>
            <a:ext cx="10005756" cy="980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latin typeface="Arial"/>
                <a:cs typeface="Arial"/>
              </a:rPr>
              <a:t>NSP II identified  the need to advance the education of diverse students to advanced degree programs.</a:t>
            </a:r>
          </a:p>
          <a:p>
            <a:pPr eaLnBrk="1" hangingPunct="1"/>
            <a:endParaRPr lang="en-US" sz="3600" dirty="0">
              <a:latin typeface="Arial"/>
              <a:cs typeface="Arial"/>
            </a:endParaRPr>
          </a:p>
          <a:p>
            <a:pPr eaLnBrk="1" hangingPunct="1"/>
            <a:r>
              <a:rPr lang="en-US" sz="3600" dirty="0">
                <a:latin typeface="Arial"/>
                <a:cs typeface="Arial"/>
              </a:rPr>
              <a:t>T</a:t>
            </a:r>
            <a:r>
              <a:rPr lang="en-US" sz="3600" dirty="0" smtClean="0">
                <a:latin typeface="Arial"/>
                <a:cs typeface="Arial"/>
              </a:rPr>
              <a:t>he Family </a:t>
            </a:r>
            <a:r>
              <a:rPr lang="en-US" sz="3600" dirty="0">
                <a:latin typeface="Arial"/>
                <a:cs typeface="Arial"/>
              </a:rPr>
              <a:t>N</a:t>
            </a:r>
            <a:r>
              <a:rPr lang="en-US" sz="3600" dirty="0" smtClean="0">
                <a:latin typeface="Arial"/>
                <a:cs typeface="Arial"/>
              </a:rPr>
              <a:t>urse Practitioner Program expanded to Universities at Shady Grove Rockville campus.</a:t>
            </a:r>
          </a:p>
          <a:p>
            <a:pPr eaLnBrk="1" hangingPunct="1"/>
            <a:endParaRPr lang="en-US" sz="2800" dirty="0">
              <a:latin typeface="Arial"/>
              <a:cs typeface="Arial"/>
            </a:endParaRPr>
          </a:p>
          <a:p>
            <a:pPr eaLnBrk="1" hangingPunct="1"/>
            <a:r>
              <a:rPr lang="en-US" sz="3600" dirty="0" smtClean="0">
                <a:latin typeface="Arial"/>
                <a:cs typeface="Arial"/>
              </a:rPr>
              <a:t>The first clinical cohort began Fall 2018, and will enter DNP project courses Spring 2020. </a:t>
            </a:r>
          </a:p>
          <a:p>
            <a:pPr eaLnBrk="1" hangingPunct="1"/>
            <a:endParaRPr lang="en-US" sz="2800" dirty="0">
              <a:latin typeface="Arial"/>
              <a:cs typeface="Arial"/>
            </a:endParaRPr>
          </a:p>
          <a:p>
            <a:pPr eaLnBrk="1" hangingPunct="1"/>
            <a:r>
              <a:rPr lang="en-US" sz="3600" dirty="0" smtClean="0">
                <a:latin typeface="Arial"/>
                <a:cs typeface="Arial"/>
              </a:rPr>
              <a:t>Academic and Hospital Partnerships present an opportunity for reaching mutually beneficial goals.</a:t>
            </a:r>
          </a:p>
          <a:p>
            <a:pPr eaLnBrk="1" hangingPunct="1"/>
            <a:endParaRPr lang="en-US" sz="2800" dirty="0">
              <a:latin typeface="Arial"/>
              <a:cs typeface="Arial"/>
            </a:endParaRPr>
          </a:p>
          <a:p>
            <a:pPr eaLnBrk="1" hangingPunct="1"/>
            <a:r>
              <a:rPr lang="en-US" sz="3600" dirty="0" smtClean="0">
                <a:latin typeface="Arial"/>
                <a:cs typeface="Arial"/>
              </a:rPr>
              <a:t>This poster presents one partnership that will be use as a model to develop future partnerships for the Shady Grove campus.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0005754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7" name="Text Box 163"/>
          <p:cNvSpPr txBox="1">
            <a:spLocks noChangeArrowheads="1"/>
          </p:cNvSpPr>
          <p:nvPr/>
        </p:nvSpPr>
        <p:spPr bwMode="auto">
          <a:xfrm>
            <a:off x="1881445" y="17659364"/>
            <a:ext cx="10005754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8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9" name="Text Box 165"/>
          <p:cNvSpPr txBox="1">
            <a:spLocks noChangeArrowheads="1"/>
          </p:cNvSpPr>
          <p:nvPr/>
        </p:nvSpPr>
        <p:spPr bwMode="auto">
          <a:xfrm>
            <a:off x="14434457" y="1720496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10" name="Text Box 156"/>
          <p:cNvSpPr txBox="1">
            <a:spLocks noChangeArrowheads="1"/>
          </p:cNvSpPr>
          <p:nvPr/>
        </p:nvSpPr>
        <p:spPr bwMode="auto">
          <a:xfrm>
            <a:off x="33856862" y="8446168"/>
            <a:ext cx="9071811" cy="1326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defTabSz="457200" eaLnBrk="1" hangingPunct="1">
              <a:spcBef>
                <a:spcPct val="2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Ensure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 through stakeholder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involvement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Communication is key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Clear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understanding of role of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Clear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understanding of role of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mentors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Leadership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at all levels</a:t>
            </a:r>
          </a:p>
          <a:p>
            <a:pPr lvl="0" defTabSz="457200" eaLnBrk="1" hangingPunct="1">
              <a:spcBef>
                <a:spcPct val="2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Balance of academic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organizational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needs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Timeline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Meaningful outcomes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accountability </a:t>
            </a:r>
          </a:p>
          <a:p>
            <a:pPr lvl="0" defTabSz="457200" eaLnBrk="1" hangingPunct="1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Maintaining rigor of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projects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support academic and organizational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Outcomes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outcomes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Opportunities for dissemination and Spread</a:t>
            </a:r>
          </a:p>
          <a:p>
            <a:pPr lvl="0" defTabSz="457200" eaLnBrk="1" hangingPunct="1">
              <a:spcBef>
                <a:spcPct val="2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Debrief and Continue to Adapt and Develop Relationship</a:t>
            </a:r>
          </a:p>
          <a:p>
            <a:pPr marL="571500" lvl="0" indent="-571500" defTabSz="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 from both partners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/>
            <a:endParaRPr lang="en-US" sz="2800" dirty="0">
              <a:latin typeface="Arial"/>
              <a:cs typeface="Arial"/>
            </a:endParaRPr>
          </a:p>
        </p:txBody>
      </p:sp>
      <p:sp>
        <p:nvSpPr>
          <p:cNvPr id="11" name="Text Box 166"/>
          <p:cNvSpPr txBox="1">
            <a:spLocks noChangeArrowheads="1"/>
          </p:cNvSpPr>
          <p:nvPr/>
        </p:nvSpPr>
        <p:spPr bwMode="auto">
          <a:xfrm>
            <a:off x="33640295" y="7026752"/>
            <a:ext cx="9063635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4" name="Text Box 161"/>
          <p:cNvSpPr txBox="1">
            <a:spLocks noChangeArrowheads="1"/>
          </p:cNvSpPr>
          <p:nvPr/>
        </p:nvSpPr>
        <p:spPr bwMode="auto">
          <a:xfrm>
            <a:off x="2060280" y="25241728"/>
            <a:ext cx="9826920" cy="629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Historically post master DNP students have focused on projects of interest to them, but have little value to partner agencies.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Students have difficulty implementing projects without  buy in from stakeholder.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Paradigm shift to have students meet the DNP Essentials through focusing on Quality Improvement projects of interest to the hospital partner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881444" y="24117760"/>
            <a:ext cx="10005755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6" name="Text Box 164"/>
          <p:cNvSpPr txBox="1">
            <a:spLocks noChangeArrowheads="1"/>
          </p:cNvSpPr>
          <p:nvPr/>
        </p:nvSpPr>
        <p:spPr bwMode="auto">
          <a:xfrm>
            <a:off x="14606845" y="26734455"/>
            <a:ext cx="15443899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  <a:latin typeface="Arial Black"/>
                <a:cs typeface="Arial Black"/>
              </a:rPr>
              <a:t>Project Exemplars</a:t>
            </a:r>
            <a:endParaRPr lang="en-US" sz="48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7" name="Text Box 152"/>
          <p:cNvSpPr txBox="1">
            <a:spLocks noChangeArrowheads="1"/>
          </p:cNvSpPr>
          <p:nvPr/>
        </p:nvSpPr>
        <p:spPr bwMode="auto">
          <a:xfrm>
            <a:off x="33791548" y="22888176"/>
            <a:ext cx="8985661" cy="611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/>
                <a:cs typeface="Arial"/>
              </a:rPr>
              <a:t>Ellison, A. (2019, January) Average Hospital expenses per inpatient day across 50 states. Retrieved from: </a:t>
            </a: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www.beckershospitalreview.com/finance/average-hospital-expenses-per-inpatient-day-across-50-states.html</a:t>
            </a:r>
            <a:endParaRPr lang="en-US" sz="3200" dirty="0" smtClean="0"/>
          </a:p>
          <a:p>
            <a:pPr eaLnBrk="1" hangingPunct="1"/>
            <a:endParaRPr lang="en-US" sz="3200" dirty="0">
              <a:latin typeface="Arial"/>
              <a:cs typeface="Arial"/>
            </a:endParaRPr>
          </a:p>
          <a:p>
            <a:pPr eaLnBrk="1" hangingPunct="1"/>
            <a:r>
              <a:rPr lang="en-US" sz="3200" dirty="0" smtClean="0">
                <a:latin typeface="Arial"/>
                <a:cs typeface="Arial"/>
              </a:rPr>
              <a:t>AACN (2006) The </a:t>
            </a:r>
            <a:r>
              <a:rPr lang="en-US" sz="3200" dirty="0">
                <a:latin typeface="Arial"/>
                <a:cs typeface="Arial"/>
              </a:rPr>
              <a:t>E</a:t>
            </a:r>
            <a:r>
              <a:rPr lang="en-US" sz="3200" dirty="0" smtClean="0">
                <a:latin typeface="Arial"/>
                <a:cs typeface="Arial"/>
              </a:rPr>
              <a:t>ssentials of Doctoral Education for Advanced Nursing Practice. Retrieved from: </a:t>
            </a:r>
            <a:r>
              <a:rPr lang="en-US" sz="3200" dirty="0">
                <a:hlinkClick r:id="rId4"/>
              </a:rPr>
              <a:t>https://www.aacnnursing.org/Education-Resources/AACN-Essentials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8" name="Text Box 167"/>
          <p:cNvSpPr txBox="1">
            <a:spLocks noChangeArrowheads="1"/>
          </p:cNvSpPr>
          <p:nvPr/>
        </p:nvSpPr>
        <p:spPr bwMode="auto">
          <a:xfrm>
            <a:off x="33856862" y="21883038"/>
            <a:ext cx="9071811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48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4847476" y="18128289"/>
            <a:ext cx="15284181" cy="100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20 quality improvement projects were originally identified  by hospital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400" dirty="0" smtClean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16 quality improvement projects were matched with a DNP student and completed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Students completed </a:t>
            </a:r>
            <a:r>
              <a:rPr lang="en-US" sz="3600" i="1" dirty="0" smtClean="0">
                <a:latin typeface="Arial"/>
                <a:cs typeface="Arial"/>
              </a:rPr>
              <a:t>a minimum of 90 </a:t>
            </a:r>
            <a:r>
              <a:rPr lang="en-US" sz="3600" dirty="0" smtClean="0">
                <a:latin typeface="Arial"/>
                <a:cs typeface="Arial"/>
              </a:rPr>
              <a:t>hours of </a:t>
            </a:r>
            <a:r>
              <a:rPr lang="en-US" sz="3600" dirty="0" err="1" smtClean="0">
                <a:latin typeface="Arial"/>
                <a:cs typeface="Arial"/>
              </a:rPr>
              <a:t>practica</a:t>
            </a:r>
            <a:r>
              <a:rPr lang="en-US" sz="3600" dirty="0" smtClean="0">
                <a:latin typeface="Arial"/>
                <a:cs typeface="Arial"/>
              </a:rPr>
              <a:t> for projects on site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Average RN BSN salary in Maryland is $37.29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Each DNP student contributes $3,356.00 in labor at a minimum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Average expense per inpatient day in Maryland ranges from $2,702- $1,191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Even modest reductions in patient length of stay or patient bounce back has financial impact to hospital beyond the labor contribution</a:t>
            </a:r>
            <a:endParaRPr lang="en-US" sz="3000" dirty="0" smtClean="0">
              <a:latin typeface="Arial"/>
              <a:cs typeface="Arial"/>
            </a:endParaRPr>
          </a:p>
          <a:p>
            <a:pPr eaLnBrk="1" hangingPunct="1"/>
            <a:endParaRPr lang="en-US" sz="3000" dirty="0" smtClean="0">
              <a:latin typeface="Arial"/>
              <a:cs typeface="Arial"/>
            </a:endParaRPr>
          </a:p>
          <a:p>
            <a:pPr eaLnBrk="1" hangingPunct="1"/>
            <a:endParaRPr lang="en-US" sz="3000" dirty="0" smtClean="0">
              <a:latin typeface="Arial"/>
              <a:cs typeface="Arial"/>
            </a:endParaRP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4606845" y="8168949"/>
            <a:ext cx="15697200" cy="943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Partnership opportunity was identified between Anne Arundel Medical Center and University of Maryland School of Nursing.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DNP faculty and Director of Nursing Quality and Research collaborated to develop process for communication and collaboration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Quality improvement projects were identified based upon what were a priority for the hospital and clinical site representatives were identified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Students selected or were matched with projects based upon area of experience, expertise or APRN specialty.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latin typeface="Arial"/>
              <a:cs typeface="Arial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Collaboration and communication between faculty and hospital to develop project approval process and deliverables, to ensure timeline congruent with University and hospital policies.</a:t>
            </a: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0537371" y="1841624"/>
            <a:ext cx="23491372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600" b="1" dirty="0" smtClean="0">
                <a:latin typeface="Arial"/>
                <a:cs typeface="Arial"/>
              </a:rPr>
              <a:t>The Value of DNP Projects through </a:t>
            </a:r>
            <a:r>
              <a:rPr lang="en-US" sz="6600" b="1" dirty="0">
                <a:latin typeface="Arial"/>
                <a:cs typeface="Arial"/>
              </a:rPr>
              <a:t>H</a:t>
            </a:r>
            <a:r>
              <a:rPr lang="en-US" sz="6600" b="1" dirty="0" smtClean="0">
                <a:latin typeface="Arial"/>
                <a:cs typeface="Arial"/>
              </a:rPr>
              <a:t>ospital Partnerships</a:t>
            </a:r>
          </a:p>
          <a:p>
            <a:pPr algn="ctr" eaLnBrk="1" hangingPunct="1"/>
            <a:endParaRPr lang="en-US" sz="5400" dirty="0" smtClean="0">
              <a:latin typeface="Arial"/>
              <a:cs typeface="Arial"/>
            </a:endParaRPr>
          </a:p>
          <a:p>
            <a:pPr algn="ctr" eaLnBrk="1" hangingPunct="1"/>
            <a:r>
              <a:rPr lang="en-US" sz="5400" dirty="0" smtClean="0">
                <a:latin typeface="Arial"/>
                <a:cs typeface="Arial"/>
              </a:rPr>
              <a:t>Bridgitte C. Gourley</a:t>
            </a:r>
            <a:r>
              <a:rPr lang="en-US" sz="5400" b="0" i="0" dirty="0" smtClean="0">
                <a:latin typeface="Arial"/>
                <a:cs typeface="Arial"/>
              </a:rPr>
              <a:t>, DNP, MS, CRNP, and Cathaleen Ley, PhD, RN</a:t>
            </a:r>
            <a:endParaRPr lang="en-US" sz="5400" b="0" i="0" dirty="0">
              <a:latin typeface="Arial"/>
              <a:cs typeface="Arial"/>
            </a:endParaRPr>
          </a:p>
          <a:p>
            <a:pPr algn="ctr" eaLnBrk="1" hangingPunct="1"/>
            <a:endParaRPr lang="en-US" sz="3000" b="0" i="0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47444" y="1654629"/>
            <a:ext cx="8056485" cy="16885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60280" y="18746908"/>
            <a:ext cx="100057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key aspects of a successful partnership for DNP projects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options within local health system network to develop similar partnership models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Leverage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simple cost benefit analysis of student work with partner organizations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06845" y="27817011"/>
            <a:ext cx="15524811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Discharge Planning Utilizing the n by T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Significant reduction in readmission rates at 7 days and 30 days</a:t>
            </a:r>
          </a:p>
          <a:p>
            <a:pPr marL="571500" lvl="0" indent="-5715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NICU Discharge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Reduced LOS and decreased discharge times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Decreasing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Incidence of C. Difficile by improving the Environmental Services Cleaning and Decontamination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Significant reduction in ATP RLU in high touch surface areas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67"/>
          <p:cNvSpPr txBox="1">
            <a:spLocks noChangeArrowheads="1"/>
          </p:cNvSpPr>
          <p:nvPr/>
        </p:nvSpPr>
        <p:spPr bwMode="auto">
          <a:xfrm>
            <a:off x="33856862" y="29079986"/>
            <a:ext cx="9071811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56862" y="30107675"/>
            <a:ext cx="9071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3600" dirty="0" smtClean="0"/>
              <a:t>Contact Bridgitte Gourley, DNP CRNP</a:t>
            </a:r>
          </a:p>
          <a:p>
            <a:r>
              <a:rPr lang="en-US" sz="3600" dirty="0" smtClean="0"/>
              <a:t>Specialty Director FNP DNP at Baltimore and Shady Grove Campuses bgourley@umaryland.edu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067213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586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 Option A</vt:lpstr>
      <vt:lpstr>Poster Option B</vt:lpstr>
      <vt:lpstr>Poster Option 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Kimberly Ford</cp:lastModifiedBy>
  <cp:revision>20</cp:revision>
  <cp:lastPrinted>2018-05-10T16:40:56Z</cp:lastPrinted>
  <dcterms:created xsi:type="dcterms:W3CDTF">2017-09-07T15:55:36Z</dcterms:created>
  <dcterms:modified xsi:type="dcterms:W3CDTF">2019-07-16T17:41:57Z</dcterms:modified>
</cp:coreProperties>
</file>