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94" r:id="rId2"/>
  </p:sldMasterIdLst>
  <p:notesMasterIdLst>
    <p:notesMasterId r:id="rId23"/>
  </p:notesMasterIdLst>
  <p:handoutMasterIdLst>
    <p:handoutMasterId r:id="rId24"/>
  </p:handoutMasterIdLst>
  <p:sldIdLst>
    <p:sldId id="256" r:id="rId3"/>
    <p:sldId id="554" r:id="rId4"/>
    <p:sldId id="553" r:id="rId5"/>
    <p:sldId id="559" r:id="rId6"/>
    <p:sldId id="532" r:id="rId7"/>
    <p:sldId id="538" r:id="rId8"/>
    <p:sldId id="558" r:id="rId9"/>
    <p:sldId id="541" r:id="rId10"/>
    <p:sldId id="540" r:id="rId11"/>
    <p:sldId id="542" r:id="rId12"/>
    <p:sldId id="543" r:id="rId13"/>
    <p:sldId id="544" r:id="rId14"/>
    <p:sldId id="535" r:id="rId15"/>
    <p:sldId id="534" r:id="rId16"/>
    <p:sldId id="548" r:id="rId17"/>
    <p:sldId id="531" r:id="rId18"/>
    <p:sldId id="536" r:id="rId19"/>
    <p:sldId id="557" r:id="rId20"/>
    <p:sldId id="549" r:id="rId21"/>
    <p:sldId id="552" r:id="rId22"/>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62438" autoAdjust="0"/>
  </p:normalViewPr>
  <p:slideViewPr>
    <p:cSldViewPr>
      <p:cViewPr>
        <p:scale>
          <a:sx n="81" d="100"/>
          <a:sy n="81" d="100"/>
        </p:scale>
        <p:origin x="-768" y="-30"/>
      </p:cViewPr>
      <p:guideLst>
        <p:guide orient="horz" pos="2160"/>
        <p:guide pos="2880"/>
      </p:guideLst>
    </p:cSldViewPr>
  </p:slideViewPr>
  <p:notesTextViewPr>
    <p:cViewPr>
      <p:scale>
        <a:sx n="1" d="1"/>
        <a:sy n="1" d="1"/>
      </p:scale>
      <p:origin x="0" y="0"/>
    </p:cViewPr>
  </p:notesTextViewPr>
  <p:sorterViewPr>
    <p:cViewPr>
      <p:scale>
        <a:sx n="100" d="100"/>
        <a:sy n="100" d="100"/>
      </p:scale>
      <p:origin x="0" y="-178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44825" cy="465138"/>
          </a:xfrm>
          <a:prstGeom prst="rect">
            <a:avLst/>
          </a:prstGeom>
        </p:spPr>
        <p:txBody>
          <a:bodyPr vert="horz" lIns="91433" tIns="45716" rIns="91433" bIns="45716" rtlCol="0"/>
          <a:lstStyle>
            <a:lvl1pPr algn="l">
              <a:defRPr sz="1200"/>
            </a:lvl1pPr>
          </a:lstStyle>
          <a:p>
            <a:endParaRPr lang="en-US" dirty="0"/>
          </a:p>
        </p:txBody>
      </p:sp>
      <p:sp>
        <p:nvSpPr>
          <p:cNvPr id="3" name="Date Placeholder 2"/>
          <p:cNvSpPr>
            <a:spLocks noGrp="1"/>
          </p:cNvSpPr>
          <p:nvPr>
            <p:ph type="dt" sz="quarter" idx="1"/>
          </p:nvPr>
        </p:nvSpPr>
        <p:spPr>
          <a:xfrm>
            <a:off x="3979865" y="2"/>
            <a:ext cx="3044825" cy="465138"/>
          </a:xfrm>
          <a:prstGeom prst="rect">
            <a:avLst/>
          </a:prstGeom>
        </p:spPr>
        <p:txBody>
          <a:bodyPr vert="horz" lIns="91433" tIns="45716" rIns="91433" bIns="45716" rtlCol="0"/>
          <a:lstStyle>
            <a:lvl1pPr algn="r">
              <a:defRPr sz="1200"/>
            </a:lvl1pPr>
          </a:lstStyle>
          <a:p>
            <a:fld id="{8B486257-BB12-427E-A987-6E92D238D9CE}" type="datetimeFigureOut">
              <a:rPr lang="en-US" smtClean="0"/>
              <a:t>6/20/2019</a:t>
            </a:fld>
            <a:endParaRPr lang="en-US" dirty="0"/>
          </a:p>
        </p:txBody>
      </p:sp>
      <p:sp>
        <p:nvSpPr>
          <p:cNvPr id="4" name="Footer Placeholder 3"/>
          <p:cNvSpPr>
            <a:spLocks noGrp="1"/>
          </p:cNvSpPr>
          <p:nvPr>
            <p:ph type="ftr" sz="quarter" idx="2"/>
          </p:nvPr>
        </p:nvSpPr>
        <p:spPr>
          <a:xfrm>
            <a:off x="2" y="8845550"/>
            <a:ext cx="3044825" cy="465138"/>
          </a:xfrm>
          <a:prstGeom prst="rect">
            <a:avLst/>
          </a:prstGeom>
        </p:spPr>
        <p:txBody>
          <a:bodyPr vert="horz" lIns="91433" tIns="45716" rIns="91433" bIns="4571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9865" y="8845550"/>
            <a:ext cx="3044825" cy="465138"/>
          </a:xfrm>
          <a:prstGeom prst="rect">
            <a:avLst/>
          </a:prstGeom>
        </p:spPr>
        <p:txBody>
          <a:bodyPr vert="horz" lIns="91433" tIns="45716" rIns="91433" bIns="45716" rtlCol="0" anchor="b"/>
          <a:lstStyle>
            <a:lvl1pPr algn="r">
              <a:defRPr sz="1200"/>
            </a:lvl1pPr>
          </a:lstStyle>
          <a:p>
            <a:fld id="{C2BB17E7-BF0C-48A7-9487-A47A8C9657CE}" type="slidenum">
              <a:rPr lang="en-US" smtClean="0"/>
              <a:t>‹#›</a:t>
            </a:fld>
            <a:endParaRPr lang="en-US" dirty="0"/>
          </a:p>
        </p:txBody>
      </p:sp>
    </p:spTree>
    <p:extLst>
      <p:ext uri="{BB962C8B-B14F-4D97-AF65-F5344CB8AC3E}">
        <p14:creationId xmlns:p14="http://schemas.microsoft.com/office/powerpoint/2010/main" val="836540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44719" cy="465614"/>
          </a:xfrm>
          <a:prstGeom prst="rect">
            <a:avLst/>
          </a:prstGeom>
        </p:spPr>
        <p:txBody>
          <a:bodyPr vert="horz" lIns="93352" tIns="46676" rIns="93352" bIns="46676" rtlCol="0"/>
          <a:lstStyle>
            <a:lvl1pPr algn="l">
              <a:defRPr sz="1200"/>
            </a:lvl1pPr>
          </a:lstStyle>
          <a:p>
            <a:endParaRPr lang="en-US" dirty="0"/>
          </a:p>
        </p:txBody>
      </p:sp>
      <p:sp>
        <p:nvSpPr>
          <p:cNvPr id="3" name="Date Placeholder 2"/>
          <p:cNvSpPr>
            <a:spLocks noGrp="1"/>
          </p:cNvSpPr>
          <p:nvPr>
            <p:ph type="dt" idx="1"/>
          </p:nvPr>
        </p:nvSpPr>
        <p:spPr>
          <a:xfrm>
            <a:off x="3979932" y="0"/>
            <a:ext cx="3044719" cy="465614"/>
          </a:xfrm>
          <a:prstGeom prst="rect">
            <a:avLst/>
          </a:prstGeom>
        </p:spPr>
        <p:txBody>
          <a:bodyPr vert="horz" lIns="93352" tIns="46676" rIns="93352" bIns="46676" rtlCol="0"/>
          <a:lstStyle>
            <a:lvl1pPr algn="r">
              <a:defRPr sz="1200"/>
            </a:lvl1pPr>
          </a:lstStyle>
          <a:p>
            <a:fld id="{E0699F88-E12F-47BE-9044-4505A9949E64}" type="datetimeFigureOut">
              <a:rPr lang="en-US" smtClean="0"/>
              <a:pPr/>
              <a:t>6/20/2019</a:t>
            </a:fld>
            <a:endParaRPr lang="en-US" dirty="0"/>
          </a:p>
        </p:txBody>
      </p:sp>
      <p:sp>
        <p:nvSpPr>
          <p:cNvPr id="4" name="Slide Image Placeholder 3"/>
          <p:cNvSpPr>
            <a:spLocks noGrp="1" noRot="1" noChangeAspect="1"/>
          </p:cNvSpPr>
          <p:nvPr>
            <p:ph type="sldImg" idx="2"/>
          </p:nvPr>
        </p:nvSpPr>
        <p:spPr>
          <a:xfrm>
            <a:off x="1185863" y="698500"/>
            <a:ext cx="4654550" cy="3492500"/>
          </a:xfrm>
          <a:prstGeom prst="rect">
            <a:avLst/>
          </a:prstGeom>
          <a:noFill/>
          <a:ln w="12700">
            <a:solidFill>
              <a:prstClr val="black"/>
            </a:solidFill>
          </a:ln>
        </p:spPr>
        <p:txBody>
          <a:bodyPr vert="horz" lIns="93352" tIns="46676" rIns="93352" bIns="46676" rtlCol="0" anchor="ctr"/>
          <a:lstStyle/>
          <a:p>
            <a:endParaRPr lang="en-US" dirty="0"/>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52" tIns="46676" rIns="93352" bIns="466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45045"/>
            <a:ext cx="3044719" cy="465614"/>
          </a:xfrm>
          <a:prstGeom prst="rect">
            <a:avLst/>
          </a:prstGeom>
        </p:spPr>
        <p:txBody>
          <a:bodyPr vert="horz" lIns="93352" tIns="46676" rIns="93352" bIns="4667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9932" y="8845045"/>
            <a:ext cx="3044719" cy="465614"/>
          </a:xfrm>
          <a:prstGeom prst="rect">
            <a:avLst/>
          </a:prstGeom>
        </p:spPr>
        <p:txBody>
          <a:bodyPr vert="horz" lIns="93352" tIns="46676" rIns="93352" bIns="46676" rtlCol="0" anchor="b"/>
          <a:lstStyle>
            <a:lvl1pPr algn="r">
              <a:defRPr sz="1200"/>
            </a:lvl1pPr>
          </a:lstStyle>
          <a:p>
            <a:fld id="{69528B15-D539-4CE7-81A1-432B913DFC0B}" type="slidenum">
              <a:rPr lang="en-US" smtClean="0"/>
              <a:pPr/>
              <a:t>‹#›</a:t>
            </a:fld>
            <a:endParaRPr lang="en-US" dirty="0"/>
          </a:p>
        </p:txBody>
      </p:sp>
    </p:spTree>
    <p:extLst>
      <p:ext uri="{BB962C8B-B14F-4D97-AF65-F5344CB8AC3E}">
        <p14:creationId xmlns:p14="http://schemas.microsoft.com/office/powerpoint/2010/main" val="3933556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528B15-D539-4CE7-81A1-432B913DFC0B}" type="slidenum">
              <a:rPr lang="en-US" smtClean="0"/>
              <a:pPr/>
              <a:t>1</a:t>
            </a:fld>
            <a:endParaRPr lang="en-US" dirty="0"/>
          </a:p>
        </p:txBody>
      </p:sp>
    </p:spTree>
    <p:extLst>
      <p:ext uri="{BB962C8B-B14F-4D97-AF65-F5344CB8AC3E}">
        <p14:creationId xmlns:p14="http://schemas.microsoft.com/office/powerpoint/2010/main" val="143808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UMCP</a:t>
            </a:r>
            <a:r>
              <a:rPr lang="en-US" baseline="0" dirty="0" smtClean="0"/>
              <a:t>  College of Education – Maryland has several faculty who have graduated from that program – </a:t>
            </a:r>
          </a:p>
          <a:p>
            <a:endParaRPr lang="en-US" baseline="0" dirty="0" smtClean="0"/>
          </a:p>
          <a:p>
            <a:endParaRPr lang="en-US" baseline="0" dirty="0" smtClean="0"/>
          </a:p>
          <a:p>
            <a:r>
              <a:rPr lang="en-US" baseline="0" dirty="0" smtClean="0"/>
              <a:t>Formats vary - note – weekend format at UMES</a:t>
            </a:r>
          </a:p>
          <a:p>
            <a:r>
              <a:rPr lang="en-US" baseline="0" dirty="0" smtClean="0"/>
              <a:t> – but again, educational leadership and it may be more focused on K-12 so need to check program descriptions</a:t>
            </a:r>
          </a:p>
          <a:p>
            <a:endParaRPr lang="en-US" baseline="0" dirty="0" smtClean="0"/>
          </a:p>
          <a:p>
            <a:r>
              <a:rPr lang="en-US" baseline="0" dirty="0" smtClean="0"/>
              <a:t>UMB – health professions education - Clinicians who are academics and may have had little formal preparation for teaching.  MHEC approved – first cohort fall 2020. We expect that this will be a good opportunity for nursing faculty – interprofessional.  You will hear more about this program in one of the panels.</a:t>
            </a:r>
            <a:endParaRPr lang="en-US" dirty="0"/>
          </a:p>
        </p:txBody>
      </p:sp>
      <p:sp>
        <p:nvSpPr>
          <p:cNvPr id="4" name="Slide Number Placeholder 3"/>
          <p:cNvSpPr>
            <a:spLocks noGrp="1"/>
          </p:cNvSpPr>
          <p:nvPr>
            <p:ph type="sldNum" sz="quarter" idx="10"/>
          </p:nvPr>
        </p:nvSpPr>
        <p:spPr/>
        <p:txBody>
          <a:bodyPr/>
          <a:lstStyle/>
          <a:p>
            <a:fld id="{69528B15-D539-4CE7-81A1-432B913DFC0B}" type="slidenum">
              <a:rPr lang="en-US" smtClean="0"/>
              <a:pPr/>
              <a:t>10</a:t>
            </a:fld>
            <a:endParaRPr lang="en-US" dirty="0"/>
          </a:p>
        </p:txBody>
      </p:sp>
    </p:spTree>
    <p:extLst>
      <p:ext uri="{BB962C8B-B14F-4D97-AF65-F5344CB8AC3E}">
        <p14:creationId xmlns:p14="http://schemas.microsoft.com/office/powerpoint/2010/main" val="69817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Public health – closely aligned with nursing. This may be after a MPH but some of these programs</a:t>
            </a:r>
            <a:r>
              <a:rPr lang="en-US" baseline="0" dirty="0" smtClean="0"/>
              <a:t> accepts MS in nursing</a:t>
            </a:r>
            <a:endParaRPr lang="en-US" dirty="0" smtClean="0"/>
          </a:p>
          <a:p>
            <a:endParaRPr lang="en-US" dirty="0" smtClean="0"/>
          </a:p>
          <a:p>
            <a:r>
              <a:rPr lang="en-US" dirty="0" smtClean="0"/>
              <a:t>JHU</a:t>
            </a:r>
            <a:r>
              <a:rPr lang="en-US" baseline="0" dirty="0" smtClean="0"/>
              <a:t> – several faculty graduated from SPH and PhD students take electives there</a:t>
            </a:r>
          </a:p>
          <a:p>
            <a:endParaRPr lang="en-US" baseline="0" dirty="0" smtClean="0"/>
          </a:p>
          <a:p>
            <a:r>
              <a:rPr lang="en-US" baseline="0" dirty="0" smtClean="0"/>
              <a:t>PHSR – non nurses – study cost, quality, effectiveness, effects of policy related to pharmaceuticals.  </a:t>
            </a:r>
          </a:p>
          <a:p>
            <a:endParaRPr lang="en-US" baseline="0" dirty="0" smtClean="0"/>
          </a:p>
          <a:p>
            <a:r>
              <a:rPr lang="en-US" baseline="0" dirty="0" smtClean="0"/>
              <a:t>UMB SOM – Gerontology program with UMBC, interdisciplinary. Some of our faculty graduated from this program.</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9528B15-D539-4CE7-81A1-432B913DFC0B}" type="slidenum">
              <a:rPr lang="en-US" smtClean="0"/>
              <a:pPr/>
              <a:t>11</a:t>
            </a:fld>
            <a:endParaRPr lang="en-US" dirty="0"/>
          </a:p>
        </p:txBody>
      </p:sp>
    </p:spTree>
    <p:extLst>
      <p:ext uri="{BB962C8B-B14F-4D97-AF65-F5344CB8AC3E}">
        <p14:creationId xmlns:p14="http://schemas.microsoft.com/office/powerpoint/2010/main" val="3920125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a:t>
            </a:r>
            <a:r>
              <a:rPr lang="en-US" baseline="0" dirty="0" smtClean="0"/>
              <a:t> with a business or organizational focus – need to go to web sites and look at curriculum/courses</a:t>
            </a:r>
          </a:p>
          <a:p>
            <a:endParaRPr lang="en-US" baseline="0" dirty="0" smtClean="0"/>
          </a:p>
          <a:p>
            <a:r>
              <a:rPr lang="en-US" baseline="0" dirty="0" smtClean="0"/>
              <a:t>GO TO WEBSITES FOR MORE INFO</a:t>
            </a:r>
            <a:endParaRPr lang="en-US" dirty="0"/>
          </a:p>
        </p:txBody>
      </p:sp>
      <p:sp>
        <p:nvSpPr>
          <p:cNvPr id="4" name="Slide Number Placeholder 3"/>
          <p:cNvSpPr>
            <a:spLocks noGrp="1"/>
          </p:cNvSpPr>
          <p:nvPr>
            <p:ph type="sldNum" sz="quarter" idx="10"/>
          </p:nvPr>
        </p:nvSpPr>
        <p:spPr/>
        <p:txBody>
          <a:bodyPr/>
          <a:lstStyle/>
          <a:p>
            <a:fld id="{69528B15-D539-4CE7-81A1-432B913DFC0B}" type="slidenum">
              <a:rPr lang="en-US" smtClean="0"/>
              <a:pPr/>
              <a:t>12</a:t>
            </a:fld>
            <a:endParaRPr lang="en-US" dirty="0"/>
          </a:p>
        </p:txBody>
      </p:sp>
    </p:spTree>
    <p:extLst>
      <p:ext uri="{BB962C8B-B14F-4D97-AF65-F5344CB8AC3E}">
        <p14:creationId xmlns:p14="http://schemas.microsoft.com/office/powerpoint/2010/main" val="391315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DNP</a:t>
            </a:r>
            <a:r>
              <a:rPr lang="en-US" baseline="0" dirty="0" smtClean="0"/>
              <a:t> – clinical experts – Rita will talk more about this</a:t>
            </a:r>
          </a:p>
          <a:p>
            <a:endParaRPr lang="en-US" baseline="0" dirty="0" smtClean="0"/>
          </a:p>
          <a:p>
            <a:r>
              <a:rPr lang="en-US" baseline="0" dirty="0" smtClean="0"/>
              <a:t>PhD – intend to spend some part of work in research. May teach but greater focus on research rather than clinical</a:t>
            </a:r>
            <a:endParaRPr lang="en-US" dirty="0"/>
          </a:p>
        </p:txBody>
      </p:sp>
      <p:sp>
        <p:nvSpPr>
          <p:cNvPr id="4" name="Slide Number Placeholder 3"/>
          <p:cNvSpPr>
            <a:spLocks noGrp="1"/>
          </p:cNvSpPr>
          <p:nvPr>
            <p:ph type="sldNum" sz="quarter" idx="10"/>
          </p:nvPr>
        </p:nvSpPr>
        <p:spPr/>
        <p:txBody>
          <a:bodyPr/>
          <a:lstStyle/>
          <a:p>
            <a:fld id="{69528B15-D539-4CE7-81A1-432B913DFC0B}" type="slidenum">
              <a:rPr lang="en-US" smtClean="0"/>
              <a:pPr/>
              <a:t>13</a:t>
            </a:fld>
            <a:endParaRPr lang="en-US" dirty="0"/>
          </a:p>
        </p:txBody>
      </p:sp>
    </p:spTree>
    <p:extLst>
      <p:ext uri="{BB962C8B-B14F-4D97-AF65-F5344CB8AC3E}">
        <p14:creationId xmlns:p14="http://schemas.microsoft.com/office/powerpoint/2010/main" val="2490260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are working towards improved health</a:t>
            </a:r>
            <a:r>
              <a:rPr lang="en-US" baseline="0" dirty="0" smtClean="0"/>
              <a:t> outcomes</a:t>
            </a:r>
          </a:p>
          <a:p>
            <a:endParaRPr lang="en-US" baseline="0" dirty="0" smtClean="0"/>
          </a:p>
          <a:p>
            <a:r>
              <a:rPr lang="en-US" baseline="0" dirty="0" smtClean="0"/>
              <a:t>PhD – Extend science, knowledge, theories – including translational/implementation research</a:t>
            </a:r>
          </a:p>
          <a:p>
            <a:r>
              <a:rPr lang="en-US" baseline="0" dirty="0" smtClean="0"/>
              <a:t>DNP – synthesize and translate evidence to improve outcomes</a:t>
            </a:r>
          </a:p>
          <a:p>
            <a:r>
              <a:rPr lang="en-US" baseline="0" dirty="0" smtClean="0"/>
              <a:t>used knowledge/evidence</a:t>
            </a:r>
          </a:p>
          <a:p>
            <a:endParaRPr lang="en-US" baseline="0" dirty="0" smtClean="0"/>
          </a:p>
          <a:p>
            <a:r>
              <a:rPr lang="en-US" baseline="0" dirty="0" smtClean="0"/>
              <a:t>Both are charged with mentoring and leading – to the end of improved outcomes.  Unfortunately, these programs have traditionally had little intersection of the programs but these are complementary roles.</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9528B15-D539-4CE7-81A1-432B913DFC0B}" type="slidenum">
              <a:rPr lang="en-US" smtClean="0"/>
              <a:pPr/>
              <a:t>14</a:t>
            </a:fld>
            <a:endParaRPr lang="en-US" dirty="0"/>
          </a:p>
        </p:txBody>
      </p:sp>
    </p:spTree>
    <p:extLst>
      <p:ext uri="{BB962C8B-B14F-4D97-AF65-F5344CB8AC3E}">
        <p14:creationId xmlns:p14="http://schemas.microsoft.com/office/powerpoint/2010/main" val="2461464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Maryland DNP programs – check websites</a:t>
            </a:r>
          </a:p>
          <a:p>
            <a:endParaRPr lang="en-US" dirty="0" smtClean="0"/>
          </a:p>
          <a:p>
            <a:r>
              <a:rPr lang="en-US" dirty="0" smtClean="0"/>
              <a:t>Rita will talk</a:t>
            </a:r>
            <a:r>
              <a:rPr lang="en-US" baseline="0" dirty="0" smtClean="0"/>
              <a:t> more about this</a:t>
            </a:r>
            <a:endParaRPr lang="en-US" dirty="0" smtClean="0"/>
          </a:p>
          <a:p>
            <a:endParaRPr lang="en-US" dirty="0" smtClean="0"/>
          </a:p>
          <a:p>
            <a:r>
              <a:rPr lang="en-US" dirty="0" smtClean="0"/>
              <a:t>Of course, other</a:t>
            </a:r>
            <a:r>
              <a:rPr lang="en-US" baseline="0" dirty="0" smtClean="0"/>
              <a:t> on-line programs – as you will ehar from other panel members, you need to research these programs to see what type of supports are given for arranging clinicals, meeting timelines, etc.</a:t>
            </a:r>
            <a:endParaRPr lang="en-US" dirty="0"/>
          </a:p>
        </p:txBody>
      </p:sp>
      <p:sp>
        <p:nvSpPr>
          <p:cNvPr id="4" name="Slide Number Placeholder 3"/>
          <p:cNvSpPr>
            <a:spLocks noGrp="1"/>
          </p:cNvSpPr>
          <p:nvPr>
            <p:ph type="sldNum" sz="quarter" idx="10"/>
          </p:nvPr>
        </p:nvSpPr>
        <p:spPr/>
        <p:txBody>
          <a:bodyPr/>
          <a:lstStyle/>
          <a:p>
            <a:fld id="{69528B15-D539-4CE7-81A1-432B913DFC0B}" type="slidenum">
              <a:rPr lang="en-US" smtClean="0"/>
              <a:pPr/>
              <a:t>15</a:t>
            </a:fld>
            <a:endParaRPr lang="en-US" dirty="0"/>
          </a:p>
        </p:txBody>
      </p:sp>
    </p:spTree>
    <p:extLst>
      <p:ext uri="{BB962C8B-B14F-4D97-AF65-F5344CB8AC3E}">
        <p14:creationId xmlns:p14="http://schemas.microsoft.com/office/powerpoint/2010/main" val="887920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 Sciences and translational – test “Bench”/animal model to people   - chemotherapy induced neuropathy models</a:t>
            </a:r>
            <a:r>
              <a:rPr lang="en-US" baseline="0" dirty="0" smtClean="0"/>
              <a:t> in mice translate to people</a:t>
            </a:r>
            <a:r>
              <a:rPr lang="en-US" dirty="0" smtClean="0"/>
              <a:t> </a:t>
            </a:r>
          </a:p>
          <a:p>
            <a:endParaRPr lang="en-US" dirty="0" smtClean="0"/>
          </a:p>
          <a:p>
            <a:r>
              <a:rPr lang="en-US" dirty="0" smtClean="0"/>
              <a:t>Efficacy –  development and testing</a:t>
            </a:r>
            <a:r>
              <a:rPr lang="en-US" baseline="0" dirty="0" smtClean="0"/>
              <a:t> of interventions - </a:t>
            </a:r>
            <a:r>
              <a:rPr lang="en-US" dirty="0" smtClean="0"/>
              <a:t>RCTs to demonstrate</a:t>
            </a:r>
            <a:r>
              <a:rPr lang="en-US" baseline="0" dirty="0" smtClean="0"/>
              <a:t> what works – building the evidence</a:t>
            </a:r>
          </a:p>
          <a:p>
            <a:endParaRPr lang="en-US" baseline="0" dirty="0" smtClean="0"/>
          </a:p>
          <a:p>
            <a:r>
              <a:rPr lang="en-US" baseline="0" dirty="0" smtClean="0"/>
              <a:t>Outcomes and Effectiveness  - how does it work in the real world?  - not just one organization.</a:t>
            </a:r>
            <a:endParaRPr lang="en-US" dirty="0" smtClean="0"/>
          </a:p>
        </p:txBody>
      </p:sp>
      <p:sp>
        <p:nvSpPr>
          <p:cNvPr id="4" name="Slide Number Placeholder 3"/>
          <p:cNvSpPr>
            <a:spLocks noGrp="1"/>
          </p:cNvSpPr>
          <p:nvPr>
            <p:ph type="sldNum" sz="quarter" idx="10"/>
          </p:nvPr>
        </p:nvSpPr>
        <p:spPr/>
        <p:txBody>
          <a:bodyPr/>
          <a:lstStyle/>
          <a:p>
            <a:fld id="{69528B15-D539-4CE7-81A1-432B913DFC0B}" type="slidenum">
              <a:rPr lang="en-US" smtClean="0"/>
              <a:pPr/>
              <a:t>16</a:t>
            </a:fld>
            <a:endParaRPr lang="en-US" dirty="0"/>
          </a:p>
        </p:txBody>
      </p:sp>
    </p:spTree>
    <p:extLst>
      <p:ext uri="{BB962C8B-B14F-4D97-AF65-F5344CB8AC3E}">
        <p14:creationId xmlns:p14="http://schemas.microsoft.com/office/powerpoint/2010/main" val="3389599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PhD programs, having faculty to support research topics is essential. Ideally, students work on faculty</a:t>
            </a:r>
            <a:r>
              <a:rPr lang="en-US" baseline="0" dirty="0" smtClean="0"/>
              <a:t> research – matching is a critical criteria at admission.  Education research is not a strong emphasis since there is little funding for faculty to pursue education topics (small grants NLN, STT, etc.)</a:t>
            </a:r>
          </a:p>
          <a:p>
            <a:endParaRPr lang="en-US" baseline="0" dirty="0" smtClean="0"/>
          </a:p>
          <a:p>
            <a:r>
              <a:rPr lang="en-US" baseline="0" dirty="0" smtClean="0"/>
              <a:t>For example, both have “bench” research but in specific topic areas.</a:t>
            </a:r>
          </a:p>
          <a:p>
            <a:endParaRPr lang="en-US" baseline="0" dirty="0" smtClean="0"/>
          </a:p>
          <a:p>
            <a:r>
              <a:rPr lang="en-US" baseline="0" dirty="0" smtClean="0"/>
              <a:t>Also, more and more PhD programs have on-line/hybrid options but you need to consider the quality and what type of support they provide to you. For online doctoral programs, you  may need arrange your own clinical experiences and research networking.</a:t>
            </a:r>
          </a:p>
          <a:p>
            <a:endParaRPr lang="en-US" baseline="0" dirty="0" smtClean="0"/>
          </a:p>
          <a:p>
            <a:endParaRPr lang="en-US" baseline="0" dirty="0" smtClean="0"/>
          </a:p>
          <a:p>
            <a:r>
              <a:rPr lang="en-US" dirty="0" smtClean="0"/>
              <a:t> Individaul</a:t>
            </a:r>
            <a:r>
              <a:rPr lang="en-US" baseline="0" dirty="0" smtClean="0"/>
              <a:t> and team mentorship as seen in dissertation committees is essential.</a:t>
            </a:r>
            <a:endParaRPr lang="en-US" dirty="0"/>
          </a:p>
        </p:txBody>
      </p:sp>
      <p:sp>
        <p:nvSpPr>
          <p:cNvPr id="4" name="Slide Number Placeholder 3"/>
          <p:cNvSpPr>
            <a:spLocks noGrp="1"/>
          </p:cNvSpPr>
          <p:nvPr>
            <p:ph type="sldNum" sz="quarter" idx="10"/>
          </p:nvPr>
        </p:nvSpPr>
        <p:spPr/>
        <p:txBody>
          <a:bodyPr/>
          <a:lstStyle/>
          <a:p>
            <a:fld id="{69528B15-D539-4CE7-81A1-432B913DFC0B}" type="slidenum">
              <a:rPr lang="en-US" smtClean="0"/>
              <a:pPr/>
              <a:t>17</a:t>
            </a:fld>
            <a:endParaRPr lang="en-US" dirty="0"/>
          </a:p>
        </p:txBody>
      </p:sp>
    </p:spTree>
    <p:extLst>
      <p:ext uri="{BB962C8B-B14F-4D97-AF65-F5344CB8AC3E}">
        <p14:creationId xmlns:p14="http://schemas.microsoft.com/office/powerpoint/2010/main" val="1739644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Later</a:t>
            </a:r>
            <a:r>
              <a:rPr lang="en-US" baseline="0" dirty="0" smtClean="0"/>
              <a:t> presentations and panels will address many of these topics – and there is not one clear answer.</a:t>
            </a:r>
          </a:p>
          <a:p>
            <a:endParaRPr lang="en-US" baseline="0" dirty="0" smtClean="0"/>
          </a:p>
          <a:p>
            <a:r>
              <a:rPr lang="en-US" baseline="0" dirty="0" smtClean="0"/>
              <a:t>I wanted to study patient outcomes back in 1988 – I was into hospital administrative data – I interviewed at both nursing schools and schools with health administration programs.  One nursing school told me that they did not really study outcomes!!!</a:t>
            </a:r>
          </a:p>
          <a:p>
            <a:endParaRPr lang="en-US" baseline="0" dirty="0" smtClean="0"/>
          </a:p>
          <a:p>
            <a:r>
              <a:rPr lang="en-US" baseline="0" dirty="0" smtClean="0"/>
              <a:t>Worked for me – I went to PhD Program in Health Services Research that was heavy in organizational and economic theory.</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9528B15-D539-4CE7-81A1-432B913DFC0B}" type="slidenum">
              <a:rPr lang="en-US" smtClean="0"/>
              <a:pPr/>
              <a:t>18</a:t>
            </a:fld>
            <a:endParaRPr lang="en-US" dirty="0"/>
          </a:p>
        </p:txBody>
      </p:sp>
    </p:spTree>
    <p:extLst>
      <p:ext uri="{BB962C8B-B14F-4D97-AF65-F5344CB8AC3E}">
        <p14:creationId xmlns:p14="http://schemas.microsoft.com/office/powerpoint/2010/main" val="2748976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heard of some nurse faculty attending EdD</a:t>
            </a:r>
            <a:r>
              <a:rPr lang="en-US" baseline="0" dirty="0" smtClean="0"/>
              <a:t> programs that are not a good fit …</a:t>
            </a:r>
            <a:endParaRPr lang="en-US" dirty="0"/>
          </a:p>
        </p:txBody>
      </p:sp>
      <p:sp>
        <p:nvSpPr>
          <p:cNvPr id="4" name="Slide Number Placeholder 3"/>
          <p:cNvSpPr>
            <a:spLocks noGrp="1"/>
          </p:cNvSpPr>
          <p:nvPr>
            <p:ph type="sldNum" sz="quarter" idx="10"/>
          </p:nvPr>
        </p:nvSpPr>
        <p:spPr/>
        <p:txBody>
          <a:bodyPr/>
          <a:lstStyle/>
          <a:p>
            <a:fld id="{69528B15-D539-4CE7-81A1-432B913DFC0B}" type="slidenum">
              <a:rPr lang="en-US" smtClean="0"/>
              <a:pPr/>
              <a:t>19</a:t>
            </a:fld>
            <a:endParaRPr lang="en-US" dirty="0"/>
          </a:p>
        </p:txBody>
      </p:sp>
    </p:spTree>
    <p:extLst>
      <p:ext uri="{BB962C8B-B14F-4D97-AF65-F5344CB8AC3E}">
        <p14:creationId xmlns:p14="http://schemas.microsoft.com/office/powerpoint/2010/main" val="454631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Word  cloud made</a:t>
            </a:r>
            <a:r>
              <a:rPr lang="en-US" baseline="0" dirty="0" smtClean="0"/>
              <a:t> from the responses to the registration question about what you hoped to learn…</a:t>
            </a:r>
          </a:p>
          <a:p>
            <a:endParaRPr lang="en-US" baseline="0" dirty="0" smtClean="0"/>
          </a:p>
          <a:p>
            <a:pPr marL="227091" indent="-227091">
              <a:buAutoNum type="arabicPeriod"/>
            </a:pPr>
            <a:r>
              <a:rPr lang="en-US" baseline="0" dirty="0" smtClean="0"/>
              <a:t>DNP vs PHD</a:t>
            </a:r>
          </a:p>
          <a:p>
            <a:pPr marL="227091" indent="-227091">
              <a:buAutoNum type="arabicPeriod"/>
            </a:pPr>
            <a:r>
              <a:rPr lang="en-US" baseline="0" dirty="0" smtClean="0"/>
              <a:t>Job opportunities – and salaries – for both</a:t>
            </a:r>
          </a:p>
          <a:p>
            <a:pPr marL="227091" indent="-227091">
              <a:buAutoNum type="arabicPeriod"/>
            </a:pPr>
            <a:r>
              <a:rPr lang="en-US" baseline="0" dirty="0" smtClean="0"/>
              <a:t>Programs where can work full time and go to school</a:t>
            </a:r>
          </a:p>
          <a:p>
            <a:pPr marL="227091" indent="-227091">
              <a:buAutoNum type="arabicPeriod"/>
            </a:pPr>
            <a:r>
              <a:rPr lang="en-US" baseline="0" dirty="0" smtClean="0"/>
              <a:t>Cost/financial support</a:t>
            </a:r>
            <a:br>
              <a:rPr lang="en-US" baseline="0" dirty="0" smtClean="0"/>
            </a:b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9528B15-D539-4CE7-81A1-432B913DFC0B}" type="slidenum">
              <a:rPr lang="en-US" smtClean="0"/>
              <a:pPr/>
              <a:t>2</a:t>
            </a:fld>
            <a:endParaRPr lang="en-US" dirty="0"/>
          </a:p>
        </p:txBody>
      </p:sp>
    </p:spTree>
    <p:extLst>
      <p:ext uri="{BB962C8B-B14F-4D97-AF65-F5344CB8AC3E}">
        <p14:creationId xmlns:p14="http://schemas.microsoft.com/office/powerpoint/2010/main" val="1693456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528B15-D539-4CE7-81A1-432B913DFC0B}" type="slidenum">
              <a:rPr lang="en-US" smtClean="0"/>
              <a:pPr/>
              <a:t>20</a:t>
            </a:fld>
            <a:endParaRPr lang="en-US" dirty="0"/>
          </a:p>
        </p:txBody>
      </p:sp>
    </p:spTree>
    <p:extLst>
      <p:ext uri="{BB962C8B-B14F-4D97-AF65-F5344CB8AC3E}">
        <p14:creationId xmlns:p14="http://schemas.microsoft.com/office/powerpoint/2010/main" val="1131808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528B15-D539-4CE7-81A1-432B913DFC0B}" type="slidenum">
              <a:rPr lang="en-US" smtClean="0"/>
              <a:pPr/>
              <a:t>3</a:t>
            </a:fld>
            <a:endParaRPr lang="en-US" dirty="0"/>
          </a:p>
        </p:txBody>
      </p:sp>
    </p:spTree>
    <p:extLst>
      <p:ext uri="{BB962C8B-B14F-4D97-AF65-F5344CB8AC3E}">
        <p14:creationId xmlns:p14="http://schemas.microsoft.com/office/powerpoint/2010/main" val="1060039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528B15-D539-4CE7-81A1-432B913DFC0B}" type="slidenum">
              <a:rPr lang="en-US" smtClean="0"/>
              <a:pPr/>
              <a:t>4</a:t>
            </a:fld>
            <a:endParaRPr lang="en-US" dirty="0"/>
          </a:p>
        </p:txBody>
      </p:sp>
    </p:spTree>
    <p:extLst>
      <p:ext uri="{BB962C8B-B14F-4D97-AF65-F5344CB8AC3E}">
        <p14:creationId xmlns:p14="http://schemas.microsoft.com/office/powerpoint/2010/main" val="1916114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Used to be MS required before</a:t>
            </a:r>
            <a:r>
              <a:rPr lang="en-US" baseline="0" dirty="0" smtClean="0"/>
              <a:t> doctorate in most professions.</a:t>
            </a:r>
          </a:p>
          <a:p>
            <a:endParaRPr lang="en-US" baseline="0" dirty="0" smtClean="0"/>
          </a:p>
          <a:p>
            <a:r>
              <a:rPr lang="en-US" baseline="0" dirty="0" smtClean="0"/>
              <a:t>True in nursing – either DNP or PhD</a:t>
            </a:r>
          </a:p>
          <a:p>
            <a:endParaRPr lang="en-US" baseline="0" dirty="0" smtClean="0"/>
          </a:p>
          <a:p>
            <a:r>
              <a:rPr lang="en-US" baseline="0" dirty="0" smtClean="0"/>
              <a:t>But, this led to nurses obtaining doctorate later in their career – early 40s.  Obtain MS, then work, have children.  </a:t>
            </a:r>
          </a:p>
          <a:p>
            <a:endParaRPr lang="en-US" baseline="0" dirty="0" smtClean="0"/>
          </a:p>
          <a:p>
            <a:r>
              <a:rPr lang="en-US" baseline="0" dirty="0" smtClean="0"/>
              <a:t>Now both have BS entry - DNP as entry for advanced nursing practice (BS to DNP) – DNP as entry to advanced practice by 2025</a:t>
            </a:r>
          </a:p>
          <a:p>
            <a:r>
              <a:rPr lang="en-US" baseline="0" dirty="0" smtClean="0"/>
              <a:t>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9528B15-D539-4CE7-81A1-432B913DFC0B}" type="slidenum">
              <a:rPr lang="en-US" smtClean="0"/>
              <a:pPr/>
              <a:t>5</a:t>
            </a:fld>
            <a:endParaRPr lang="en-US" dirty="0"/>
          </a:p>
        </p:txBody>
      </p:sp>
    </p:spTree>
    <p:extLst>
      <p:ext uri="{BB962C8B-B14F-4D97-AF65-F5344CB8AC3E}">
        <p14:creationId xmlns:p14="http://schemas.microsoft.com/office/powerpoint/2010/main" val="1705244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Nursing,</a:t>
            </a:r>
            <a:r>
              <a:rPr lang="en-US" baseline="0" dirty="0" smtClean="0"/>
              <a:t> now PhD and DNP.  This is where we will spend the majority of our time today.</a:t>
            </a:r>
          </a:p>
          <a:p>
            <a:r>
              <a:rPr lang="en-US" baseline="0" dirty="0" smtClean="0"/>
              <a:t>--I am going to end this presentation talking about PhD programs in Nursing</a:t>
            </a:r>
          </a:p>
          <a:p>
            <a:r>
              <a:rPr lang="en-US" baseline="0" dirty="0" smtClean="0"/>
              <a:t>--Rita D’Aoust is going to discuss DNP programs and issues to consider after my presentation</a:t>
            </a:r>
          </a:p>
          <a:p>
            <a:endParaRPr lang="en-US" baseline="0" dirty="0" smtClean="0"/>
          </a:p>
          <a:p>
            <a:r>
              <a:rPr lang="en-US" dirty="0" smtClean="0"/>
              <a:t>I am going to start</a:t>
            </a:r>
            <a:r>
              <a:rPr lang="en-US" baseline="0" dirty="0" smtClean="0"/>
              <a:t> with considering doctoral programs outside of nursing – education, public health, and business.</a:t>
            </a:r>
            <a:endParaRPr lang="en-US" dirty="0"/>
          </a:p>
        </p:txBody>
      </p:sp>
      <p:sp>
        <p:nvSpPr>
          <p:cNvPr id="4" name="Slide Number Placeholder 3"/>
          <p:cNvSpPr>
            <a:spLocks noGrp="1"/>
          </p:cNvSpPr>
          <p:nvPr>
            <p:ph type="sldNum" sz="quarter" idx="10"/>
          </p:nvPr>
        </p:nvSpPr>
        <p:spPr/>
        <p:txBody>
          <a:bodyPr/>
          <a:lstStyle/>
          <a:p>
            <a:fld id="{69528B15-D539-4CE7-81A1-432B913DFC0B}" type="slidenum">
              <a:rPr lang="en-US" smtClean="0"/>
              <a:pPr/>
              <a:t>6</a:t>
            </a:fld>
            <a:endParaRPr lang="en-US" dirty="0"/>
          </a:p>
        </p:txBody>
      </p:sp>
    </p:spTree>
    <p:extLst>
      <p:ext uri="{BB962C8B-B14F-4D97-AF65-F5344CB8AC3E}">
        <p14:creationId xmlns:p14="http://schemas.microsoft.com/office/powerpoint/2010/main" val="2781711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tables that I present, I use some terms about the format of program – F2F   Hybrid    Online</a:t>
            </a:r>
          </a:p>
          <a:p>
            <a:endParaRPr lang="en-US" baseline="0" dirty="0" smtClean="0"/>
          </a:p>
          <a:p>
            <a:r>
              <a:rPr lang="en-US" baseline="0" dirty="0" smtClean="0"/>
              <a:t>But, you need to ask exactly what is required.</a:t>
            </a:r>
            <a:endParaRPr lang="en-US" dirty="0"/>
          </a:p>
        </p:txBody>
      </p:sp>
      <p:sp>
        <p:nvSpPr>
          <p:cNvPr id="4" name="Slide Number Placeholder 3"/>
          <p:cNvSpPr>
            <a:spLocks noGrp="1"/>
          </p:cNvSpPr>
          <p:nvPr>
            <p:ph type="sldNum" sz="quarter" idx="10"/>
          </p:nvPr>
        </p:nvSpPr>
        <p:spPr/>
        <p:txBody>
          <a:bodyPr/>
          <a:lstStyle/>
          <a:p>
            <a:fld id="{69528B15-D539-4CE7-81A1-432B913DFC0B}" type="slidenum">
              <a:rPr lang="en-US" smtClean="0"/>
              <a:pPr/>
              <a:t>7</a:t>
            </a:fld>
            <a:endParaRPr lang="en-US" dirty="0"/>
          </a:p>
        </p:txBody>
      </p:sp>
    </p:spTree>
    <p:extLst>
      <p:ext uri="{BB962C8B-B14F-4D97-AF65-F5344CB8AC3E}">
        <p14:creationId xmlns:p14="http://schemas.microsoft.com/office/powerpoint/2010/main" val="1371864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https://en.wikipedia.org/wiki/List_of_colleges_and_universities_in_Maryland </a:t>
            </a:r>
          </a:p>
          <a:p>
            <a:endParaRPr lang="en-US" dirty="0" smtClean="0"/>
          </a:p>
          <a:p>
            <a:r>
              <a:rPr lang="en-US" dirty="0" smtClean="0"/>
              <a:t>And, I will use</a:t>
            </a:r>
            <a:r>
              <a:rPr lang="en-US" baseline="0" dirty="0" smtClean="0"/>
              <a:t> programs in Maryland to illustrate some differences, both public and private.  Note that some programs are available at different locations such as regional higher education centers, second campuses, etc.</a:t>
            </a:r>
          </a:p>
          <a:p>
            <a:endParaRPr lang="en-US" baseline="0" dirty="0" smtClean="0"/>
          </a:p>
          <a:p>
            <a:r>
              <a:rPr lang="en-US" baseline="0" dirty="0" smtClean="0"/>
              <a:t>Disclaimer – may not be all.</a:t>
            </a:r>
            <a:endParaRPr lang="en-US" dirty="0"/>
          </a:p>
        </p:txBody>
      </p:sp>
      <p:sp>
        <p:nvSpPr>
          <p:cNvPr id="4" name="Slide Number Placeholder 3"/>
          <p:cNvSpPr>
            <a:spLocks noGrp="1"/>
          </p:cNvSpPr>
          <p:nvPr>
            <p:ph type="sldNum" sz="quarter" idx="10"/>
          </p:nvPr>
        </p:nvSpPr>
        <p:spPr/>
        <p:txBody>
          <a:bodyPr/>
          <a:lstStyle/>
          <a:p>
            <a:fld id="{69528B15-D539-4CE7-81A1-432B913DFC0B}" type="slidenum">
              <a:rPr lang="en-US" smtClean="0"/>
              <a:pPr/>
              <a:t>8</a:t>
            </a:fld>
            <a:endParaRPr lang="en-US" dirty="0"/>
          </a:p>
        </p:txBody>
      </p:sp>
    </p:spTree>
    <p:extLst>
      <p:ext uri="{BB962C8B-B14F-4D97-AF65-F5344CB8AC3E}">
        <p14:creationId xmlns:p14="http://schemas.microsoft.com/office/powerpoint/2010/main" val="2970158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In education, both PhD and EdD are offered. Both focus on improving education/training</a:t>
            </a:r>
          </a:p>
          <a:p>
            <a:endParaRPr lang="en-US" baseline="0" dirty="0" smtClean="0"/>
          </a:p>
          <a:p>
            <a:r>
              <a:rPr lang="en-US" baseline="0" dirty="0" smtClean="0"/>
              <a:t>PhD – conducting research so more coursework in research methods and statistics</a:t>
            </a:r>
          </a:p>
          <a:p>
            <a:endParaRPr lang="en-US" baseline="0" dirty="0" smtClean="0"/>
          </a:p>
          <a:p>
            <a:r>
              <a:rPr lang="en-US" baseline="0" dirty="0" smtClean="0"/>
              <a:t>EdD – applying research to solving problems  - see here, leadership is common </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69528B15-D539-4CE7-81A1-432B913DFC0B}" type="slidenum">
              <a:rPr lang="en-US" smtClean="0"/>
              <a:pPr/>
              <a:t>9</a:t>
            </a:fld>
            <a:endParaRPr lang="en-US" dirty="0"/>
          </a:p>
        </p:txBody>
      </p:sp>
    </p:spTree>
    <p:extLst>
      <p:ext uri="{BB962C8B-B14F-4D97-AF65-F5344CB8AC3E}">
        <p14:creationId xmlns:p14="http://schemas.microsoft.com/office/powerpoint/2010/main" val="1040710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0" y="1693545"/>
            <a:ext cx="9144000" cy="1219200"/>
          </a:xfrm>
          <a:prstGeom prst="rect">
            <a:avLst/>
          </a:prstGeom>
          <a:noFill/>
          <a:ln w="0" cmpd="sng">
            <a:noFill/>
            <a:prstDash val="solid"/>
          </a:ln>
        </p:spPr>
        <p:txBody>
          <a:bodyPr vert="horz" lIns="0" tIns="0" rIns="0" bIns="0" anchor="t">
            <a:normAutofit fontScale="75000"/>
          </a:bodyPr>
          <a:lstStyle/>
          <a:p>
            <a:pPr marL="0" marR="0" indent="0" algn="ctr">
              <a:lnSpc>
                <a:spcPts val="3900"/>
              </a:lnSpc>
              <a:spcAft>
                <a:spcPts val="5470"/>
              </a:spcAft>
            </a:pPr>
            <a:r>
              <a:rPr lang="en-US" sz="3350" b="1" spc="165">
                <a:solidFill>
                  <a:srgbClr val="050505"/>
                </a:solidFill>
                <a:latin typeface="Verdana" panose="02020603050405020304" pitchFamily="2"/>
              </a:rPr>
              <a:t>Translating Evidence to Practice </a:t>
            </a:r>
          </a:p>
        </p:txBody>
      </p:sp>
      <p:sp>
        <p:nvSpPr>
          <p:cNvPr id="7" name="Text Placeholder 6"/>
          <p:cNvSpPr>
            <a:spLocks noGrp="1"/>
          </p:cNvSpPr>
          <p:nvPr>
            <p:ph type="body" idx="10"/>
          </p:nvPr>
        </p:nvSpPr>
        <p:spPr>
          <a:xfrm>
            <a:off x="0" y="2912745"/>
            <a:ext cx="9144000" cy="3756025"/>
          </a:xfrm>
          <a:prstGeom prst="rect">
            <a:avLst/>
          </a:prstGeom>
          <a:noFill/>
          <a:ln w="0" cmpd="sng">
            <a:noFill/>
            <a:prstDash val="solid"/>
          </a:ln>
        </p:spPr>
        <p:txBody>
          <a:bodyPr vert="horz" lIns="0" tIns="0" rIns="0" bIns="0" anchor="t">
            <a:normAutofit fontScale="95000"/>
          </a:bodyPr>
          <a:lstStyle/>
          <a:p>
            <a:pPr marL="0" marR="0" indent="0" algn="ctr">
              <a:lnSpc>
                <a:spcPts val="3900"/>
              </a:lnSpc>
              <a:spcAft>
                <a:spcPts val="0"/>
              </a:spcAft>
            </a:pPr>
            <a:r>
              <a:rPr lang="en-US" sz="3350" b="1" spc="220">
                <a:solidFill>
                  <a:srgbClr val="050505"/>
                </a:solidFill>
                <a:latin typeface="Verdana" panose="02020603050405020304" pitchFamily="2"/>
              </a:rPr>
              <a:t>Module 9: Implementing Change </a:t>
            </a:r>
          </a:p>
          <a:p>
            <a:pPr marL="0" marR="0" indent="0" algn="ctr">
              <a:lnSpc>
                <a:spcPts val="4000"/>
              </a:lnSpc>
              <a:spcBef>
                <a:spcPts val="680"/>
              </a:spcBef>
              <a:spcAft>
                <a:spcPts val="0"/>
              </a:spcAft>
            </a:pPr>
            <a:r>
              <a:rPr lang="en-US" sz="3350" b="1" spc="170">
                <a:solidFill>
                  <a:srgbClr val="050505"/>
                </a:solidFill>
                <a:latin typeface="Verdana" panose="02020603050405020304" pitchFamily="2"/>
              </a:rPr>
              <a:t>and Design for Evaluation </a:t>
            </a:r>
          </a:p>
          <a:p>
            <a:pPr marL="0" marR="0" indent="0" algn="ctr">
              <a:lnSpc>
                <a:spcPts val="3000"/>
              </a:lnSpc>
              <a:spcBef>
                <a:spcPts val="4030"/>
              </a:spcBef>
              <a:spcAft>
                <a:spcPts val="0"/>
              </a:spcAft>
            </a:pPr>
            <a:r>
              <a:rPr lang="en-US" sz="2700" spc="-55">
                <a:solidFill>
                  <a:srgbClr val="888888"/>
                </a:solidFill>
                <a:latin typeface="Verdana" panose="02020603050405020304" pitchFamily="2"/>
              </a:rPr>
              <a:t>Kristin Seidl, PhD, RN </a:t>
            </a:r>
          </a:p>
          <a:p>
            <a:pPr marL="0" marR="0" indent="0" algn="ctr">
              <a:lnSpc>
                <a:spcPts val="1900"/>
              </a:lnSpc>
              <a:spcBef>
                <a:spcPts val="995"/>
              </a:spcBef>
              <a:spcAft>
                <a:spcPts val="10435"/>
              </a:spcAft>
            </a:pPr>
            <a:r>
              <a:rPr lang="en-US" sz="1650" spc="-40">
                <a:solidFill>
                  <a:srgbClr val="888888"/>
                </a:solidFill>
                <a:latin typeface="Verdana" panose="02020603050405020304" pitchFamily="2"/>
              </a:rPr>
              <a:t>November 4, 2015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87592"/>
            <a:ext cx="8229600" cy="11430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457200" y="2030592"/>
            <a:ext cx="8229600" cy="409557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6166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94569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87592"/>
            <a:ext cx="8229600" cy="1143000"/>
          </a:xfrm>
        </p:spPr>
        <p:txBody>
          <a:bodyPr/>
          <a:lstStyle/>
          <a:p>
            <a:r>
              <a:rPr lang="en-US" dirty="0"/>
              <a:t>Click to edit Master title style</a:t>
            </a:r>
          </a:p>
        </p:txBody>
      </p:sp>
      <p:sp>
        <p:nvSpPr>
          <p:cNvPr id="3" name="Content Placeholder 2"/>
          <p:cNvSpPr>
            <a:spLocks noGrp="1"/>
          </p:cNvSpPr>
          <p:nvPr>
            <p:ph idx="1"/>
          </p:nvPr>
        </p:nvSpPr>
        <p:spPr>
          <a:xfrm>
            <a:off x="457200" y="2030592"/>
            <a:ext cx="8229600" cy="40955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07557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41610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solidFill>
                  <a:prstClr val="black">
                    <a:tint val="75000"/>
                  </a:prstClr>
                </a:solidFill>
              </a:defRPr>
            </a:lvl1pPr>
          </a:lstStyle>
          <a:p>
            <a:pPr>
              <a:defRPr/>
            </a:pPr>
            <a:fld id="{C4026B7A-46C2-4D41-B7D0-EF406D2DC40F}" type="datetimeFigureOut">
              <a:rPr lang="en-US"/>
              <a:pPr>
                <a:defRPr/>
              </a:pPr>
              <a:t>6/20/2019</a:t>
            </a:fld>
            <a:endParaRPr lang="en-US" dirty="0"/>
          </a:p>
        </p:txBody>
      </p:sp>
      <p:sp>
        <p:nvSpPr>
          <p:cNvPr id="6" name="Footer Placeholder 5"/>
          <p:cNvSpPr>
            <a:spLocks noGrp="1"/>
          </p:cNvSpPr>
          <p:nvPr>
            <p:ph type="ftr" sz="quarter" idx="11"/>
          </p:nvPr>
        </p:nvSpPr>
        <p:spPr/>
        <p:txBody>
          <a:bodyPr/>
          <a:lstStyle>
            <a:lvl1pPr>
              <a:defRPr>
                <a:solidFill>
                  <a:prstClr val="black">
                    <a:tint val="75000"/>
                  </a:prstClr>
                </a:solidFill>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smtClean="0">
                <a:solidFill>
                  <a:prstClr val="black">
                    <a:tint val="75000"/>
                  </a:prstClr>
                </a:solidFill>
              </a:defRPr>
            </a:lvl1pPr>
          </a:lstStyle>
          <a:p>
            <a:pPr>
              <a:defRPr/>
            </a:pPr>
            <a:fld id="{C8CC24A1-0E69-4AA9-B09C-67EE75B2A060}" type="slidenum">
              <a:rPr lang="en-US"/>
              <a:pPr>
                <a:defRPr/>
              </a:pPr>
              <a:t>‹#›</a:t>
            </a:fld>
            <a:endParaRPr lang="en-US" dirty="0"/>
          </a:p>
        </p:txBody>
      </p:sp>
    </p:spTree>
    <p:extLst>
      <p:ext uri="{BB962C8B-B14F-4D97-AF65-F5344CB8AC3E}">
        <p14:creationId xmlns:p14="http://schemas.microsoft.com/office/powerpoint/2010/main" val="3922062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3_1_">
    <p:bg>
      <p:bgPr>
        <a:solidFill>
          <a:schemeClr val="bg1">
            <a:alpha val="0"/>
          </a:schemeClr>
        </a:solidFill>
        <a:effectLst/>
      </p:bgPr>
    </p:bg>
    <p:spTree>
      <p:nvGrpSpPr>
        <p:cNvPr id="1" name=""/>
        <p:cNvGrpSpPr/>
        <p:nvPr/>
      </p:nvGrpSpPr>
      <p:grpSpPr>
        <a:xfrm>
          <a:off x="0" y="0"/>
          <a:ext cx="0" cy="0"/>
          <a:chOff x="0" y="0"/>
          <a:chExt cx="0" cy="0"/>
        </a:xfrm>
      </p:grpSpPr>
      <p:sp>
        <p:nvSpPr>
          <p:cNvPr id="248" name="Text Placeholder 247"/>
          <p:cNvSpPr>
            <a:spLocks noGrp="1"/>
          </p:cNvSpPr>
          <p:nvPr>
            <p:ph type="body" idx="10"/>
          </p:nvPr>
        </p:nvSpPr>
        <p:spPr>
          <a:xfrm>
            <a:off x="0" y="255905"/>
            <a:ext cx="9144000" cy="6354445"/>
          </a:xfrm>
          <a:prstGeom prst="rect">
            <a:avLst/>
          </a:prstGeom>
          <a:solidFill>
            <a:srgbClr val="FFFFFF"/>
          </a:solidFill>
          <a:ln w="0" cmpd="sng">
            <a:noFill/>
            <a:prstDash val="solid"/>
          </a:ln>
        </p:spPr>
        <p:txBody>
          <a:bodyPr vert="horz" lIns="0" tIns="498475" rIns="0" bIns="0" anchor="t">
            <a:normAutofit fontScale="95000"/>
          </a:bodyPr>
          <a:lstStyle/>
          <a:p>
            <a:pPr marL="0" marR="0" indent="0" algn="ctr">
              <a:lnSpc>
                <a:spcPts val="4500"/>
              </a:lnSpc>
              <a:spcAft>
                <a:spcPts val="0"/>
              </a:spcAft>
            </a:pPr>
            <a:r>
              <a:rPr lang="en-US" sz="3750" b="1" spc="95">
                <a:solidFill>
                  <a:srgbClr val="000000"/>
                </a:solidFill>
                <a:latin typeface="Arial" panose="02020603050405020304" pitchFamily="2"/>
              </a:rPr>
              <a:t>Cost-effectiveness Analysis </a:t>
            </a:r>
          </a:p>
          <a:p>
            <a:pPr marL="640080" marR="0" indent="0" algn="l">
              <a:lnSpc>
                <a:spcPts val="2000"/>
              </a:lnSpc>
              <a:spcBef>
                <a:spcPts val="5605"/>
              </a:spcBef>
              <a:spcAft>
                <a:spcPts val="0"/>
              </a:spcAft>
            </a:pPr>
            <a:r>
              <a:rPr lang="en-US" sz="1800" b="1" spc="-5">
                <a:solidFill>
                  <a:srgbClr val="000000"/>
                </a:solidFill>
                <a:latin typeface="Arial" panose="02020603050405020304" pitchFamily="2"/>
              </a:rPr>
              <a:t>Cost-effectiveness ratio = </a:t>
            </a:r>
          </a:p>
          <a:p>
            <a:pPr marL="960120" marR="0" indent="0" algn="l">
              <a:lnSpc>
                <a:spcPts val="2000"/>
              </a:lnSpc>
              <a:spcBef>
                <a:spcPts val="2690"/>
              </a:spcBef>
              <a:spcAft>
                <a:spcPts val="0"/>
              </a:spcAft>
            </a:pPr>
            <a:r>
              <a:rPr lang="en-US" sz="1800" b="1" spc="0">
                <a:solidFill>
                  <a:srgbClr val="000000"/>
                </a:solidFill>
                <a:latin typeface="Arial" panose="02020603050405020304" pitchFamily="2"/>
              </a:rPr>
              <a:t>{ (all benefits) divided by { (all costs) </a:t>
            </a:r>
          </a:p>
          <a:p>
            <a:pPr marL="640080" marR="0" indent="0" algn="l">
              <a:lnSpc>
                <a:spcPts val="2000"/>
              </a:lnSpc>
              <a:spcBef>
                <a:spcPts val="5090"/>
              </a:spcBef>
              <a:spcAft>
                <a:spcPts val="0"/>
              </a:spcAft>
            </a:pPr>
            <a:r>
              <a:rPr lang="en-US" sz="1800" b="1" spc="-10">
                <a:solidFill>
                  <a:srgbClr val="000000"/>
                </a:solidFill>
                <a:latin typeface="Arial" panose="02020603050405020304" pitchFamily="2"/>
              </a:rPr>
              <a:t>Benefits: </a:t>
            </a:r>
          </a:p>
          <a:p>
            <a:pPr marL="640080" marR="0" indent="0" algn="l">
              <a:lnSpc>
                <a:spcPts val="2000"/>
              </a:lnSpc>
              <a:spcBef>
                <a:spcPts val="290"/>
              </a:spcBef>
              <a:spcAft>
                <a:spcPts val="19090"/>
              </a:spcAft>
            </a:pPr>
            <a:r>
              <a:rPr lang="en-US" sz="1800" b="1" spc="25">
                <a:solidFill>
                  <a:srgbClr val="000000"/>
                </a:solidFill>
                <a:latin typeface="Arial" panose="02020603050405020304" pitchFamily="2"/>
              </a:rPr>
              <a:t>Years </a:t>
            </a:r>
            <a:r>
              <a:rPr lang="en-US" sz="1800" spc="25">
                <a:solidFill>
                  <a:srgbClr val="000000"/>
                </a:solidFill>
                <a:latin typeface="Arial" panose="02020603050405020304" pitchFamily="2"/>
              </a:rPr>
              <a:t>of life </a:t>
            </a:r>
            <a:r>
              <a:rPr lang="en-US" sz="1800" b="1" spc="25">
                <a:solidFill>
                  <a:srgbClr val="000000"/>
                </a:solidFill>
                <a:latin typeface="Arial" panose="02020603050405020304" pitchFamily="2"/>
              </a:rPr>
              <a:t>(QALY), </a:t>
            </a:r>
            <a:r>
              <a:rPr lang="en-US" sz="1800" spc="25">
                <a:solidFill>
                  <a:srgbClr val="000000"/>
                </a:solidFill>
                <a:latin typeface="Arial" panose="02020603050405020304" pitchFamily="2"/>
              </a:rPr>
              <a:t>premature births adverted </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93" r:id="rId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defTabSz="457200">
              <a:defRPr/>
            </a:pPr>
            <a:fld id="{47470EDE-0C9F-46FB-A125-670021909BC0}" type="datetimeFigureOut">
              <a:rPr lang="en-US">
                <a:solidFill>
                  <a:prstClr val="black">
                    <a:tint val="75000"/>
                  </a:prstClr>
                </a:solidFill>
              </a:rPr>
              <a:pPr defTabSz="457200">
                <a:defRPr/>
              </a:pPr>
              <a:t>6/20/2019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defTabSz="457200">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defTabSz="457200">
              <a:defRPr/>
            </a:pPr>
            <a:fld id="{11988CA3-0E03-4494-9877-C79B5D5C50C7}" type="slidenum">
              <a:rPr lang="en-US">
                <a:solidFill>
                  <a:prstClr val="black">
                    <a:tint val="75000"/>
                  </a:prstClr>
                </a:solidFill>
              </a:rPr>
              <a:pPr defTabSz="457200">
                <a:defRPr/>
              </a:pPr>
              <a:t>‹#›</a:t>
            </a:fld>
            <a:endParaRPr lang="en-US" dirty="0">
              <a:solidFill>
                <a:prstClr val="black">
                  <a:tint val="75000"/>
                </a:prstClr>
              </a:solidFill>
            </a:endParaRPr>
          </a:p>
        </p:txBody>
      </p:sp>
    </p:spTree>
    <p:extLst>
      <p:ext uri="{BB962C8B-B14F-4D97-AF65-F5344CB8AC3E}">
        <p14:creationId xmlns:p14="http://schemas.microsoft.com/office/powerpoint/2010/main" val="380746483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9" r:id="rId4"/>
    <p:sldLayoutId id="2147483761" r:id="rId5"/>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5" name="Image.jpg"/>
          <p:cNvPicPr/>
          <p:nvPr/>
        </p:nvPicPr>
        <p:blipFill>
          <a:blip r:embed="rId3" cstate="print"/>
          <a:stretch>
            <a:fillRect/>
          </a:stretch>
        </p:blipFill>
        <p:spPr>
          <a:xfrm>
            <a:off x="0" y="194945"/>
            <a:ext cx="9144000" cy="1143000"/>
          </a:xfrm>
          <a:prstGeom prst="rect">
            <a:avLst/>
          </a:prstGeom>
        </p:spPr>
      </p:pic>
      <p:sp>
        <p:nvSpPr>
          <p:cNvPr id="6" name="Text Placeholder 5"/>
          <p:cNvSpPr>
            <a:spLocks noGrp="1"/>
          </p:cNvSpPr>
          <p:nvPr>
            <p:ph type="body" idx="10"/>
          </p:nvPr>
        </p:nvSpPr>
        <p:spPr>
          <a:xfrm>
            <a:off x="0" y="1999615"/>
            <a:ext cx="9144000" cy="3419503"/>
          </a:xfrm>
          <a:prstGeom prst="rect">
            <a:avLst/>
          </a:prstGeom>
          <a:noFill/>
          <a:ln w="0" cmpd="sng">
            <a:noFill/>
            <a:prstDash val="solid"/>
          </a:ln>
        </p:spPr>
        <p:txBody>
          <a:bodyPr vert="horz" lIns="0" tIns="0" rIns="0" bIns="0" anchor="t">
            <a:normAutofit fontScale="97500"/>
          </a:bodyPr>
          <a:lstStyle/>
          <a:p>
            <a:pPr marL="0" marR="0" indent="0" algn="ctr"/>
            <a:r>
              <a:rPr lang="en-US" sz="6200" b="1" spc="165" dirty="0" smtClean="0">
                <a:solidFill>
                  <a:srgbClr val="050505"/>
                </a:solidFill>
                <a:latin typeface="+mn-lt"/>
                <a:cs typeface="Arial" panose="020B0604020202020204" pitchFamily="34" charset="0"/>
              </a:rPr>
              <a:t>Welcome</a:t>
            </a:r>
          </a:p>
          <a:p>
            <a:pPr marL="0" marR="0" indent="0" algn="ctr"/>
            <a:r>
              <a:rPr lang="en-US" sz="2900" b="1" spc="165" dirty="0" smtClean="0">
                <a:solidFill>
                  <a:srgbClr val="050505"/>
                </a:solidFill>
                <a:latin typeface="+mn-lt"/>
                <a:cs typeface="Arial" panose="020B0604020202020204" pitchFamily="34" charset="0"/>
              </a:rPr>
              <a:t>to the second</a:t>
            </a:r>
          </a:p>
          <a:p>
            <a:pPr marL="0" marR="0" indent="0" algn="ctr"/>
            <a:endParaRPr lang="en-US" sz="2900" b="1" spc="165" dirty="0" smtClean="0">
              <a:solidFill>
                <a:srgbClr val="050505"/>
              </a:solidFill>
              <a:latin typeface="+mn-lt"/>
              <a:cs typeface="Arial" panose="020B0604020202020204" pitchFamily="34" charset="0"/>
            </a:endParaRPr>
          </a:p>
          <a:p>
            <a:pPr marL="0" marR="0" indent="0" algn="ctr"/>
            <a:r>
              <a:rPr lang="en-US" sz="4100" b="1" spc="165" dirty="0" smtClean="0">
                <a:solidFill>
                  <a:srgbClr val="050505"/>
                </a:solidFill>
                <a:latin typeface="+mn-lt"/>
                <a:cs typeface="Arial" panose="020B0604020202020204" pitchFamily="34" charset="0"/>
              </a:rPr>
              <a:t>Doctoral Education in Maryland For Nurse Faculty</a:t>
            </a:r>
            <a:endParaRPr lang="en-US" sz="4100" b="1" spc="165" dirty="0">
              <a:solidFill>
                <a:srgbClr val="050505"/>
              </a:solidFill>
              <a:latin typeface="+mn-lt"/>
              <a:cs typeface="Arial" panose="020B0604020202020204" pitchFamily="34" charset="0"/>
            </a:endParaRPr>
          </a:p>
        </p:txBody>
      </p:sp>
      <p:sp>
        <p:nvSpPr>
          <p:cNvPr id="7" name="Text Placeholder 6"/>
          <p:cNvSpPr>
            <a:spLocks noGrp="1"/>
          </p:cNvSpPr>
          <p:nvPr>
            <p:ph type="body" idx="10"/>
          </p:nvPr>
        </p:nvSpPr>
        <p:spPr>
          <a:xfrm>
            <a:off x="6626" y="5257800"/>
            <a:ext cx="9144000" cy="1066800"/>
          </a:xfrm>
          <a:prstGeom prst="rect">
            <a:avLst/>
          </a:prstGeom>
          <a:noFill/>
          <a:ln w="0" cmpd="sng">
            <a:noFill/>
            <a:prstDash val="solid"/>
          </a:ln>
        </p:spPr>
        <p:txBody>
          <a:bodyPr vert="horz" lIns="0" tIns="0" rIns="0" bIns="0" anchor="t">
            <a:normAutofit fontScale="95000"/>
          </a:bodyPr>
          <a:lstStyle/>
          <a:p>
            <a:pPr marL="0" marR="0" lvl="0" indent="0" algn="ctr" defTabSz="914400" eaLnBrk="1" fontAlgn="auto" latinLnBrk="0" hangingPunct="1">
              <a:lnSpc>
                <a:spcPts val="3900"/>
              </a:lnSpc>
              <a:spcBef>
                <a:spcPts val="0"/>
              </a:spcBef>
              <a:spcAft>
                <a:spcPts val="0"/>
              </a:spcAft>
              <a:buClrTx/>
              <a:buSzTx/>
              <a:buFontTx/>
              <a:buNone/>
              <a:tabLst/>
              <a:defRPr/>
            </a:pPr>
            <a:endParaRPr lang="en-US" sz="3400" b="1" spc="220" dirty="0">
              <a:solidFill>
                <a:srgbClr val="050505"/>
              </a:solidFill>
              <a:latin typeface="Arial" panose="020B0604020202020204" pitchFamily="34" charset="0"/>
              <a:cs typeface="Arial" panose="020B0604020202020204" pitchFamily="34" charset="0"/>
            </a:endParaRPr>
          </a:p>
          <a:p>
            <a:pPr marL="0" marR="0" lvl="0" indent="0" algn="ctr" defTabSz="914400" eaLnBrk="1" fontAlgn="auto" latinLnBrk="0" hangingPunct="1">
              <a:lnSpc>
                <a:spcPts val="3900"/>
              </a:lnSpc>
              <a:spcBef>
                <a:spcPts val="0"/>
              </a:spcBef>
              <a:spcAft>
                <a:spcPts val="0"/>
              </a:spcAft>
              <a:buClrTx/>
              <a:buSzTx/>
              <a:buFontTx/>
              <a:buNone/>
              <a:tabLst/>
              <a:defRPr/>
            </a:pPr>
            <a:r>
              <a:rPr kumimoji="0" lang="en-US" sz="3400" b="1" i="0" u="none" strike="noStrike" kern="0" cap="none" spc="170" normalizeH="0" baseline="0" noProof="0" dirty="0" smtClean="0">
                <a:ln>
                  <a:noFill/>
                </a:ln>
                <a:solidFill>
                  <a:srgbClr val="050505"/>
                </a:solidFill>
                <a:effectLst/>
                <a:uLnTx/>
                <a:uFillTx/>
                <a:latin typeface="+mn-lt"/>
                <a:cs typeface="Arial" panose="020B0604020202020204" pitchFamily="34" charset="0"/>
              </a:rPr>
              <a:t>June </a:t>
            </a:r>
            <a:r>
              <a:rPr lang="en-US" sz="3400" b="1" spc="170" dirty="0" smtClean="0">
                <a:solidFill>
                  <a:srgbClr val="050505"/>
                </a:solidFill>
                <a:latin typeface="+mn-lt"/>
                <a:cs typeface="Arial" panose="020B0604020202020204" pitchFamily="34" charset="0"/>
              </a:rPr>
              <a:t>10</a:t>
            </a:r>
            <a:r>
              <a:rPr kumimoji="0" lang="en-US" sz="3400" b="1" i="0" u="none" strike="noStrike" kern="0" cap="none" spc="170" normalizeH="0" baseline="0" noProof="0" dirty="0" smtClean="0">
                <a:ln>
                  <a:noFill/>
                </a:ln>
                <a:solidFill>
                  <a:srgbClr val="050505"/>
                </a:solidFill>
                <a:effectLst/>
                <a:uLnTx/>
                <a:uFillTx/>
                <a:latin typeface="+mn-lt"/>
                <a:cs typeface="Arial" panose="020B0604020202020204" pitchFamily="34" charset="0"/>
              </a:rPr>
              <a:t>, 2019</a:t>
            </a:r>
          </a:p>
        </p:txBody>
      </p:sp>
      <p:cxnSp>
        <p:nvCxnSpPr>
          <p:cNvPr id="8" name="Straight Connector 7"/>
          <p:cNvCxnSpPr/>
          <p:nvPr/>
        </p:nvCxnSpPr>
        <p:spPr>
          <a:xfrm>
            <a:off x="0" y="6681470"/>
            <a:ext cx="9144635" cy="0"/>
          </a:xfrm>
          <a:prstGeom prst="line">
            <a:avLst/>
          </a:prstGeom>
          <a:ln w="24130" cmpd="dbl">
            <a:solidFill>
              <a:srgbClr val="A6A6A5"/>
            </a:solidFill>
          </a:ln>
        </p:spPr>
      </p:cxnSp>
      <p:cxnSp>
        <p:nvCxnSpPr>
          <p:cNvPr id="9" name="Straight Connector 8"/>
          <p:cNvCxnSpPr/>
          <p:nvPr/>
        </p:nvCxnSpPr>
        <p:spPr>
          <a:xfrm>
            <a:off x="0" y="6702425"/>
            <a:ext cx="9144635" cy="0"/>
          </a:xfrm>
          <a:prstGeom prst="line">
            <a:avLst/>
          </a:prstGeom>
          <a:ln w="12065" cmpd="dbl">
            <a:solidFill>
              <a:srgbClr val="2F2400"/>
            </a:solidFill>
          </a:ln>
        </p:spPr>
      </p:cxnSp>
      <p:cxnSp>
        <p:nvCxnSpPr>
          <p:cNvPr id="10" name="Straight Connector 9"/>
          <p:cNvCxnSpPr/>
          <p:nvPr/>
        </p:nvCxnSpPr>
        <p:spPr>
          <a:xfrm>
            <a:off x="0" y="6714490"/>
            <a:ext cx="9144635" cy="0"/>
          </a:xfrm>
          <a:prstGeom prst="line">
            <a:avLst/>
          </a:prstGeom>
          <a:ln w="12065" cmpd="dbl">
            <a:solidFill>
              <a:srgbClr val="FFD90D"/>
            </a:solidFill>
          </a:ln>
        </p:spPr>
      </p:cxnSp>
      <p:cxnSp>
        <p:nvCxnSpPr>
          <p:cNvPr id="11" name="Straight Connector 10"/>
          <p:cNvCxnSpPr/>
          <p:nvPr/>
        </p:nvCxnSpPr>
        <p:spPr>
          <a:xfrm>
            <a:off x="0" y="6727190"/>
            <a:ext cx="9144635" cy="0"/>
          </a:xfrm>
          <a:prstGeom prst="line">
            <a:avLst/>
          </a:prstGeom>
          <a:ln w="12065" cmpd="dbl">
            <a:solidFill>
              <a:srgbClr val="FFC721"/>
            </a:solidFill>
          </a:ln>
        </p:spPr>
      </p:cxnSp>
      <p:cxnSp>
        <p:nvCxnSpPr>
          <p:cNvPr id="12" name="Straight Connector 11"/>
          <p:cNvCxnSpPr/>
          <p:nvPr/>
        </p:nvCxnSpPr>
        <p:spPr>
          <a:xfrm>
            <a:off x="0" y="6739255"/>
            <a:ext cx="9144635" cy="0"/>
          </a:xfrm>
          <a:prstGeom prst="line">
            <a:avLst/>
          </a:prstGeom>
          <a:ln w="12065" cmpd="dbl">
            <a:solidFill>
              <a:srgbClr val="D71C22"/>
            </a:solidFill>
          </a:ln>
        </p:spPr>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Maryland Doctoral Programs in Education - cont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98654517"/>
              </p:ext>
            </p:extLst>
          </p:nvPr>
        </p:nvGraphicFramePr>
        <p:xfrm>
          <a:off x="457200" y="1752604"/>
          <a:ext cx="8077201" cy="4555075"/>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xmlns="" val="20000"/>
                    </a:ext>
                  </a:extLst>
                </a:gridCol>
                <a:gridCol w="914400">
                  <a:extLst>
                    <a:ext uri="{9D8B030D-6E8A-4147-A177-3AD203B41FA5}">
                      <a16:colId xmlns:a16="http://schemas.microsoft.com/office/drawing/2014/main" xmlns="" val="20001"/>
                    </a:ext>
                  </a:extLst>
                </a:gridCol>
                <a:gridCol w="1371600">
                  <a:extLst>
                    <a:ext uri="{9D8B030D-6E8A-4147-A177-3AD203B41FA5}">
                      <a16:colId xmlns:a16="http://schemas.microsoft.com/office/drawing/2014/main" xmlns="" val="20002"/>
                    </a:ext>
                  </a:extLst>
                </a:gridCol>
                <a:gridCol w="3733801">
                  <a:extLst>
                    <a:ext uri="{9D8B030D-6E8A-4147-A177-3AD203B41FA5}">
                      <a16:colId xmlns:a16="http://schemas.microsoft.com/office/drawing/2014/main" xmlns="" val="20003"/>
                    </a:ext>
                  </a:extLst>
                </a:gridCol>
              </a:tblGrid>
              <a:tr h="623155">
                <a:tc>
                  <a:txBody>
                    <a:bodyPr/>
                    <a:lstStyle/>
                    <a:p>
                      <a:r>
                        <a:rPr lang="en-US" dirty="0" smtClean="0"/>
                        <a:t>School</a:t>
                      </a:r>
                      <a:endParaRPr lang="en-US" dirty="0"/>
                    </a:p>
                  </a:txBody>
                  <a:tcPr/>
                </a:tc>
                <a:tc>
                  <a:txBody>
                    <a:bodyPr/>
                    <a:lstStyle/>
                    <a:p>
                      <a:r>
                        <a:rPr lang="en-US" dirty="0" smtClean="0"/>
                        <a:t>Degree</a:t>
                      </a:r>
                      <a:endParaRPr lang="en-US" dirty="0"/>
                    </a:p>
                  </a:txBody>
                  <a:tcPr/>
                </a:tc>
                <a:tc>
                  <a:txBody>
                    <a:bodyPr/>
                    <a:lstStyle/>
                    <a:p>
                      <a:r>
                        <a:rPr lang="en-US" dirty="0" smtClean="0"/>
                        <a:t>Format</a:t>
                      </a:r>
                      <a:endParaRPr lang="en-US" dirty="0"/>
                    </a:p>
                  </a:txBody>
                  <a:tcPr/>
                </a:tc>
                <a:tc>
                  <a:txBody>
                    <a:bodyPr/>
                    <a:lstStyle/>
                    <a:p>
                      <a:r>
                        <a:rPr lang="en-US" dirty="0" smtClean="0"/>
                        <a:t>Focus</a:t>
                      </a:r>
                      <a:r>
                        <a:rPr lang="en-US" baseline="0" dirty="0" smtClean="0"/>
                        <a:t> areas</a:t>
                      </a:r>
                      <a:endParaRPr lang="en-US" dirty="0"/>
                    </a:p>
                  </a:txBody>
                  <a:tcPr/>
                </a:tc>
                <a:extLst>
                  <a:ext uri="{0D108BD9-81ED-4DB2-BD59-A6C34878D82A}">
                    <a16:rowId xmlns:a16="http://schemas.microsoft.com/office/drawing/2014/main" xmlns="" val="10000"/>
                  </a:ext>
                </a:extLst>
              </a:tr>
              <a:tr h="623155">
                <a:tc>
                  <a:txBody>
                    <a:bodyPr/>
                    <a:lstStyle/>
                    <a:p>
                      <a:r>
                        <a:rPr lang="en-US" dirty="0" smtClean="0"/>
                        <a:t>UMD </a:t>
                      </a:r>
                      <a:r>
                        <a:rPr lang="en-US" baseline="0" dirty="0" smtClean="0"/>
                        <a:t>- College Park</a:t>
                      </a:r>
                    </a:p>
                    <a:p>
                      <a:r>
                        <a:rPr lang="en-US" baseline="0" dirty="0" smtClean="0"/>
                        <a:t>College of Education</a:t>
                      </a:r>
                      <a:endParaRPr lang="en-US" dirty="0"/>
                    </a:p>
                  </a:txBody>
                  <a:tcPr/>
                </a:tc>
                <a:tc>
                  <a:txBody>
                    <a:bodyPr/>
                    <a:lstStyle/>
                    <a:p>
                      <a:r>
                        <a:rPr lang="en-US" dirty="0" smtClean="0"/>
                        <a:t>PhD</a:t>
                      </a:r>
                    </a:p>
                    <a:p>
                      <a:endParaRPr lang="en-US" dirty="0"/>
                    </a:p>
                  </a:txBody>
                  <a:tcPr/>
                </a:tc>
                <a:tc>
                  <a:txBody>
                    <a:bodyPr/>
                    <a:lstStyle/>
                    <a:p>
                      <a:r>
                        <a:rPr lang="en-US" dirty="0" smtClean="0"/>
                        <a:t>Varied – some FT,</a:t>
                      </a:r>
                      <a:r>
                        <a:rPr lang="en-US" baseline="0" dirty="0" smtClean="0"/>
                        <a:t> F2F</a:t>
                      </a:r>
                      <a:endParaRPr lang="en-US" dirty="0"/>
                    </a:p>
                  </a:txBody>
                  <a:tcPr/>
                </a:tc>
                <a:tc>
                  <a:txBody>
                    <a:bodyPr/>
                    <a:lstStyle/>
                    <a:p>
                      <a:r>
                        <a:rPr lang="en-US" dirty="0" smtClean="0"/>
                        <a:t>Educational</a:t>
                      </a:r>
                      <a:r>
                        <a:rPr lang="en-US" baseline="0" dirty="0" smtClean="0"/>
                        <a:t> policy &amp; leadership</a:t>
                      </a:r>
                    </a:p>
                    <a:p>
                      <a:r>
                        <a:rPr lang="en-US" dirty="0" smtClean="0"/>
                        <a:t>Higher</a:t>
                      </a:r>
                      <a:r>
                        <a:rPr lang="en-US" baseline="0" dirty="0" smtClean="0"/>
                        <a:t> education</a:t>
                      </a:r>
                    </a:p>
                    <a:p>
                      <a:r>
                        <a:rPr lang="en-US" baseline="0" dirty="0" smtClean="0"/>
                        <a:t>Measurement, statistics, &amp; evaluation</a:t>
                      </a:r>
                    </a:p>
                    <a:p>
                      <a:r>
                        <a:rPr lang="en-US" baseline="0" dirty="0" smtClean="0"/>
                        <a:t>Minority &amp; urban education</a:t>
                      </a:r>
                    </a:p>
                    <a:p>
                      <a:r>
                        <a:rPr lang="en-US" baseline="0" dirty="0" smtClean="0"/>
                        <a:t>Technology, learning, &amp; leadership</a:t>
                      </a:r>
                      <a:endParaRPr lang="en-US" dirty="0"/>
                    </a:p>
                  </a:txBody>
                  <a:tcPr/>
                </a:tc>
                <a:extLst>
                  <a:ext uri="{0D108BD9-81ED-4DB2-BD59-A6C34878D82A}">
                    <a16:rowId xmlns:a16="http://schemas.microsoft.com/office/drawing/2014/main" xmlns="" val="10003"/>
                  </a:ext>
                </a:extLst>
              </a:tr>
              <a:tr h="623155">
                <a:tc>
                  <a:txBody>
                    <a:bodyPr/>
                    <a:lstStyle/>
                    <a:p>
                      <a:r>
                        <a:rPr lang="en-US" dirty="0" smtClean="0"/>
                        <a:t>UMD – Eastern Shore</a:t>
                      </a:r>
                      <a:endParaRPr lang="en-US" dirty="0"/>
                    </a:p>
                  </a:txBody>
                  <a:tcPr/>
                </a:tc>
                <a:tc>
                  <a:txBody>
                    <a:bodyPr/>
                    <a:lstStyle/>
                    <a:p>
                      <a:r>
                        <a:rPr lang="en-US" dirty="0" smtClean="0"/>
                        <a:t>EdD</a:t>
                      </a:r>
                      <a:endParaRPr lang="en-US" dirty="0"/>
                    </a:p>
                  </a:txBody>
                  <a:tcPr/>
                </a:tc>
                <a:tc>
                  <a:txBody>
                    <a:bodyPr/>
                    <a:lstStyle/>
                    <a:p>
                      <a:r>
                        <a:rPr lang="en-US" dirty="0" smtClean="0"/>
                        <a:t>Cohort, weekend</a:t>
                      </a:r>
                      <a:endParaRPr lang="en-US" dirty="0"/>
                    </a:p>
                  </a:txBody>
                  <a:tcPr/>
                </a:tc>
                <a:tc>
                  <a:txBody>
                    <a:bodyPr/>
                    <a:lstStyle/>
                    <a:p>
                      <a:r>
                        <a:rPr lang="en-US" dirty="0" smtClean="0"/>
                        <a:t>Educational</a:t>
                      </a:r>
                      <a:r>
                        <a:rPr lang="en-US" baseline="0" dirty="0" smtClean="0"/>
                        <a:t> leadership</a:t>
                      </a:r>
                      <a:endParaRPr lang="en-US" dirty="0"/>
                    </a:p>
                  </a:txBody>
                  <a:tcPr/>
                </a:tc>
                <a:extLst>
                  <a:ext uri="{0D108BD9-81ED-4DB2-BD59-A6C34878D82A}">
                    <a16:rowId xmlns:a16="http://schemas.microsoft.com/office/drawing/2014/main" xmlns="" val="10005"/>
                  </a:ext>
                </a:extLst>
              </a:tr>
              <a:tr h="623155">
                <a:tc>
                  <a:txBody>
                    <a:bodyPr/>
                    <a:lstStyle/>
                    <a:p>
                      <a:r>
                        <a:rPr lang="en-US" dirty="0" smtClean="0"/>
                        <a:t>UMD - Baltimore</a:t>
                      </a:r>
                      <a:endParaRPr lang="en-US" dirty="0"/>
                    </a:p>
                  </a:txBody>
                  <a:tcPr/>
                </a:tc>
                <a:tc>
                  <a:txBody>
                    <a:bodyPr/>
                    <a:lstStyle/>
                    <a:p>
                      <a:r>
                        <a:rPr lang="en-US" dirty="0" smtClean="0"/>
                        <a:t>PhD</a:t>
                      </a:r>
                      <a:endParaRPr lang="en-US" dirty="0"/>
                    </a:p>
                  </a:txBody>
                  <a:tcPr/>
                </a:tc>
                <a:tc>
                  <a:txBody>
                    <a:bodyPr/>
                    <a:lstStyle/>
                    <a:p>
                      <a:r>
                        <a:rPr lang="en-US" dirty="0" smtClean="0"/>
                        <a:t>Hybrid</a:t>
                      </a:r>
                      <a:endParaRPr lang="en-US" dirty="0"/>
                    </a:p>
                  </a:txBody>
                  <a:tcPr/>
                </a:tc>
                <a:tc>
                  <a:txBody>
                    <a:bodyPr/>
                    <a:lstStyle/>
                    <a:p>
                      <a:r>
                        <a:rPr lang="en-US" dirty="0" smtClean="0"/>
                        <a:t>Health</a:t>
                      </a:r>
                      <a:r>
                        <a:rPr lang="en-US" baseline="0" dirty="0" smtClean="0"/>
                        <a:t> professions education – First cohort Fall 2020</a:t>
                      </a:r>
                      <a:endParaRPr lang="en-US" dirty="0"/>
                    </a:p>
                  </a:txBody>
                  <a:tcPr/>
                </a:tc>
                <a:extLst>
                  <a:ext uri="{0D108BD9-81ED-4DB2-BD59-A6C34878D82A}">
                    <a16:rowId xmlns:a16="http://schemas.microsoft.com/office/drawing/2014/main" xmlns="" val="10004"/>
                  </a:ext>
                </a:extLst>
              </a:tr>
              <a:tr h="623155">
                <a:tc>
                  <a:txBody>
                    <a:bodyPr/>
                    <a:lstStyle/>
                    <a:p>
                      <a:r>
                        <a:rPr lang="en-US" dirty="0" smtClean="0"/>
                        <a:t>Notre Dame of MD</a:t>
                      </a:r>
                    </a:p>
                    <a:p>
                      <a:endParaRPr lang="en-US" dirty="0" smtClean="0"/>
                    </a:p>
                    <a:p>
                      <a:r>
                        <a:rPr lang="en-US" dirty="0" smtClean="0"/>
                        <a:t>Baltimore, Eastern Shore, So.</a:t>
                      </a:r>
                      <a:r>
                        <a:rPr lang="en-US" baseline="0" dirty="0" smtClean="0"/>
                        <a:t> Maryland</a:t>
                      </a:r>
                      <a:endParaRPr lang="en-US" dirty="0"/>
                    </a:p>
                  </a:txBody>
                  <a:tcPr/>
                </a:tc>
                <a:tc>
                  <a:txBody>
                    <a:bodyPr/>
                    <a:lstStyle/>
                    <a:p>
                      <a:r>
                        <a:rPr lang="en-US" dirty="0" smtClean="0"/>
                        <a:t>PhD</a:t>
                      </a:r>
                      <a:endParaRPr lang="en-US" dirty="0"/>
                    </a:p>
                  </a:txBody>
                  <a:tcPr/>
                </a:tc>
                <a:tc>
                  <a:txBody>
                    <a:bodyPr/>
                    <a:lstStyle/>
                    <a:p>
                      <a:r>
                        <a:rPr lang="en-US" dirty="0" smtClean="0"/>
                        <a:t>Online</a:t>
                      </a:r>
                    </a:p>
                    <a:p>
                      <a:endParaRPr lang="en-US" dirty="0" smtClean="0"/>
                    </a:p>
                    <a:p>
                      <a:r>
                        <a:rPr lang="en-US" dirty="0" smtClean="0"/>
                        <a:t>F2F</a:t>
                      </a:r>
                      <a:endParaRPr lang="en-US" dirty="0"/>
                    </a:p>
                  </a:txBody>
                  <a:tcPr/>
                </a:tc>
                <a:tc>
                  <a:txBody>
                    <a:bodyPr/>
                    <a:lstStyle/>
                    <a:p>
                      <a:r>
                        <a:rPr lang="en-US" dirty="0" smtClean="0"/>
                        <a:t>Higher education</a:t>
                      </a:r>
                      <a:r>
                        <a:rPr lang="en-US" baseline="0" dirty="0" smtClean="0"/>
                        <a:t> leadership for changing populations</a:t>
                      </a:r>
                    </a:p>
                    <a:p>
                      <a:r>
                        <a:rPr lang="en-US" baseline="0" dirty="0" smtClean="0"/>
                        <a:t>Instructional leadership for changing populations</a:t>
                      </a:r>
                      <a:endParaRPr lang="en-US" dirty="0"/>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96336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smtClean="0"/>
              <a:t>Maryland Doctoral Programs in Public Health/Health Services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32471281"/>
              </p:ext>
            </p:extLst>
          </p:nvPr>
        </p:nvGraphicFramePr>
        <p:xfrm>
          <a:off x="457200" y="1524001"/>
          <a:ext cx="8229601" cy="4995432"/>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xmlns="" val="20000"/>
                    </a:ext>
                  </a:extLst>
                </a:gridCol>
                <a:gridCol w="914400">
                  <a:extLst>
                    <a:ext uri="{9D8B030D-6E8A-4147-A177-3AD203B41FA5}">
                      <a16:colId xmlns:a16="http://schemas.microsoft.com/office/drawing/2014/main" xmlns="" val="20001"/>
                    </a:ext>
                  </a:extLst>
                </a:gridCol>
                <a:gridCol w="1150189">
                  <a:extLst>
                    <a:ext uri="{9D8B030D-6E8A-4147-A177-3AD203B41FA5}">
                      <a16:colId xmlns:a16="http://schemas.microsoft.com/office/drawing/2014/main" xmlns="" val="20002"/>
                    </a:ext>
                  </a:extLst>
                </a:gridCol>
                <a:gridCol w="3726612">
                  <a:extLst>
                    <a:ext uri="{9D8B030D-6E8A-4147-A177-3AD203B41FA5}">
                      <a16:colId xmlns:a16="http://schemas.microsoft.com/office/drawing/2014/main" xmlns="" val="20003"/>
                    </a:ext>
                  </a:extLst>
                </a:gridCol>
              </a:tblGrid>
              <a:tr h="606312">
                <a:tc>
                  <a:txBody>
                    <a:bodyPr/>
                    <a:lstStyle/>
                    <a:p>
                      <a:r>
                        <a:rPr lang="en-US" dirty="0" smtClean="0"/>
                        <a:t>School</a:t>
                      </a:r>
                      <a:endParaRPr lang="en-US" dirty="0"/>
                    </a:p>
                  </a:txBody>
                  <a:tcPr/>
                </a:tc>
                <a:tc>
                  <a:txBody>
                    <a:bodyPr/>
                    <a:lstStyle/>
                    <a:p>
                      <a:r>
                        <a:rPr lang="en-US" dirty="0" smtClean="0"/>
                        <a:t>Degree</a:t>
                      </a:r>
                      <a:endParaRPr lang="en-US" dirty="0"/>
                    </a:p>
                  </a:txBody>
                  <a:tcPr/>
                </a:tc>
                <a:tc>
                  <a:txBody>
                    <a:bodyPr/>
                    <a:lstStyle/>
                    <a:p>
                      <a:r>
                        <a:rPr lang="en-US" dirty="0" smtClean="0"/>
                        <a:t>Format</a:t>
                      </a:r>
                      <a:endParaRPr lang="en-US" dirty="0"/>
                    </a:p>
                  </a:txBody>
                  <a:tcPr/>
                </a:tc>
                <a:tc>
                  <a:txBody>
                    <a:bodyPr/>
                    <a:lstStyle/>
                    <a:p>
                      <a:r>
                        <a:rPr lang="en-US" dirty="0" smtClean="0"/>
                        <a:t>Focus Areas</a:t>
                      </a:r>
                      <a:endParaRPr lang="en-US" dirty="0"/>
                    </a:p>
                  </a:txBody>
                  <a:tcPr/>
                </a:tc>
                <a:extLst>
                  <a:ext uri="{0D108BD9-81ED-4DB2-BD59-A6C34878D82A}">
                    <a16:rowId xmlns:a16="http://schemas.microsoft.com/office/drawing/2014/main" xmlns="" val="10000"/>
                  </a:ext>
                </a:extLst>
              </a:tr>
              <a:tr h="889685">
                <a:tc>
                  <a:txBody>
                    <a:bodyPr/>
                    <a:lstStyle/>
                    <a:p>
                      <a:r>
                        <a:rPr lang="en-US" dirty="0" smtClean="0"/>
                        <a:t>Johns Hopkins - School of Public Health </a:t>
                      </a:r>
                      <a:endParaRPr lang="en-US" dirty="0"/>
                    </a:p>
                  </a:txBody>
                  <a:tcPr/>
                </a:tc>
                <a:tc>
                  <a:txBody>
                    <a:bodyPr/>
                    <a:lstStyle/>
                    <a:p>
                      <a:r>
                        <a:rPr lang="en-US" dirty="0" smtClean="0"/>
                        <a:t>PhD</a:t>
                      </a:r>
                    </a:p>
                    <a:p>
                      <a:r>
                        <a:rPr lang="en-US" dirty="0" smtClean="0"/>
                        <a:t>ScD</a:t>
                      </a:r>
                    </a:p>
                    <a:p>
                      <a:r>
                        <a:rPr lang="en-US" dirty="0" smtClean="0"/>
                        <a:t>DrPH</a:t>
                      </a:r>
                      <a:endParaRPr lang="en-US" dirty="0"/>
                    </a:p>
                  </a:txBody>
                  <a:tcPr/>
                </a:tc>
                <a:tc>
                  <a:txBody>
                    <a:bodyPr/>
                    <a:lstStyle/>
                    <a:p>
                      <a:r>
                        <a:rPr lang="en-US" dirty="0" smtClean="0"/>
                        <a:t>F2F, some online</a:t>
                      </a:r>
                      <a:endParaRPr lang="en-US" dirty="0"/>
                    </a:p>
                  </a:txBody>
                  <a:tcPr/>
                </a:tc>
                <a:tc>
                  <a:txBody>
                    <a:bodyPr/>
                    <a:lstStyle/>
                    <a:p>
                      <a:r>
                        <a:rPr lang="en-US" dirty="0" smtClean="0"/>
                        <a:t>Research</a:t>
                      </a:r>
                    </a:p>
                    <a:p>
                      <a:r>
                        <a:rPr lang="en-US" dirty="0" smtClean="0"/>
                        <a:t>Research/Methods in</a:t>
                      </a:r>
                      <a:r>
                        <a:rPr lang="en-US" baseline="0" dirty="0" smtClean="0"/>
                        <a:t> academia</a:t>
                      </a:r>
                    </a:p>
                    <a:p>
                      <a:r>
                        <a:rPr lang="en-US" dirty="0" smtClean="0"/>
                        <a:t>Specific PH field – apply knowledge</a:t>
                      </a:r>
                      <a:endParaRPr lang="en-US" dirty="0"/>
                    </a:p>
                  </a:txBody>
                  <a:tcPr/>
                </a:tc>
                <a:extLst>
                  <a:ext uri="{0D108BD9-81ED-4DB2-BD59-A6C34878D82A}">
                    <a16:rowId xmlns:a16="http://schemas.microsoft.com/office/drawing/2014/main" xmlns="" val="10001"/>
                  </a:ext>
                </a:extLst>
              </a:tr>
              <a:tr h="889685">
                <a:tc>
                  <a:txBody>
                    <a:bodyPr/>
                    <a:lstStyle/>
                    <a:p>
                      <a:r>
                        <a:rPr lang="en-US" dirty="0" smtClean="0"/>
                        <a:t>Morgan -</a:t>
                      </a:r>
                      <a:r>
                        <a:rPr lang="en-US" baseline="0" dirty="0" smtClean="0"/>
                        <a:t> </a:t>
                      </a:r>
                      <a:r>
                        <a:rPr lang="en-US" dirty="0" smtClean="0"/>
                        <a:t>School of Community Health &amp; Policy</a:t>
                      </a:r>
                      <a:endParaRPr lang="en-US" dirty="0"/>
                    </a:p>
                  </a:txBody>
                  <a:tcPr/>
                </a:tc>
                <a:tc>
                  <a:txBody>
                    <a:bodyPr/>
                    <a:lstStyle/>
                    <a:p>
                      <a:r>
                        <a:rPr lang="en-US" dirty="0" smtClean="0"/>
                        <a:t>DrPH</a:t>
                      </a:r>
                      <a:endParaRPr lang="en-US" dirty="0"/>
                    </a:p>
                  </a:txBody>
                  <a:tcPr/>
                </a:tc>
                <a:tc>
                  <a:txBody>
                    <a:bodyPr/>
                    <a:lstStyle/>
                    <a:p>
                      <a:r>
                        <a:rPr lang="en-US" dirty="0" smtClean="0"/>
                        <a:t>F2F</a:t>
                      </a:r>
                      <a:endParaRPr lang="en-US" dirty="0"/>
                    </a:p>
                  </a:txBody>
                  <a:tcPr/>
                </a:tc>
                <a:tc>
                  <a:txBody>
                    <a:bodyPr/>
                    <a:lstStyle/>
                    <a:p>
                      <a:r>
                        <a:rPr lang="en-US" dirty="0" smtClean="0"/>
                        <a:t>Development and implementation of health promotion/disease</a:t>
                      </a:r>
                      <a:r>
                        <a:rPr lang="en-US" baseline="0" dirty="0" smtClean="0"/>
                        <a:t> prevention</a:t>
                      </a:r>
                      <a:endParaRPr lang="en-US" dirty="0"/>
                    </a:p>
                  </a:txBody>
                  <a:tcPr/>
                </a:tc>
                <a:extLst>
                  <a:ext uri="{0D108BD9-81ED-4DB2-BD59-A6C34878D82A}">
                    <a16:rowId xmlns:a16="http://schemas.microsoft.com/office/drawing/2014/main" xmlns="" val="10002"/>
                  </a:ext>
                </a:extLst>
              </a:tr>
              <a:tr h="622779">
                <a:tc>
                  <a:txBody>
                    <a:bodyPr/>
                    <a:lstStyle/>
                    <a:p>
                      <a:r>
                        <a:rPr lang="en-US" dirty="0" smtClean="0"/>
                        <a:t>UMD- Baltimore School of Pharmacy</a:t>
                      </a:r>
                      <a:endParaRPr lang="en-US" dirty="0"/>
                    </a:p>
                  </a:txBody>
                  <a:tcPr/>
                </a:tc>
                <a:tc>
                  <a:txBody>
                    <a:bodyPr/>
                    <a:lstStyle/>
                    <a:p>
                      <a:r>
                        <a:rPr lang="en-US" dirty="0" smtClean="0"/>
                        <a:t>PhD</a:t>
                      </a:r>
                      <a:endParaRPr lang="en-US" dirty="0"/>
                    </a:p>
                  </a:txBody>
                  <a:tcPr/>
                </a:tc>
                <a:tc>
                  <a:txBody>
                    <a:bodyPr/>
                    <a:lstStyle/>
                    <a:p>
                      <a:r>
                        <a:rPr lang="en-US" dirty="0" smtClean="0"/>
                        <a:t>F2F</a:t>
                      </a:r>
                      <a:endParaRPr lang="en-US" dirty="0"/>
                    </a:p>
                  </a:txBody>
                  <a:tcPr/>
                </a:tc>
                <a:tc>
                  <a:txBody>
                    <a:bodyPr/>
                    <a:lstStyle/>
                    <a:p>
                      <a:r>
                        <a:rPr lang="en-US" dirty="0" smtClean="0"/>
                        <a:t>Pharmaceutical </a:t>
                      </a:r>
                      <a:r>
                        <a:rPr lang="en-US" baseline="0" dirty="0" smtClean="0"/>
                        <a:t> health services research</a:t>
                      </a:r>
                      <a:endParaRPr lang="en-US" dirty="0"/>
                    </a:p>
                  </a:txBody>
                  <a:tcPr/>
                </a:tc>
                <a:extLst>
                  <a:ext uri="{0D108BD9-81ED-4DB2-BD59-A6C34878D82A}">
                    <a16:rowId xmlns:a16="http://schemas.microsoft.com/office/drawing/2014/main" xmlns="" val="10006"/>
                  </a:ext>
                </a:extLst>
              </a:tr>
              <a:tr h="622779">
                <a:tc>
                  <a:txBody>
                    <a:bodyPr/>
                    <a:lstStyle/>
                    <a:p>
                      <a:r>
                        <a:rPr lang="en-US" dirty="0" smtClean="0"/>
                        <a:t>UMD</a:t>
                      </a:r>
                      <a:r>
                        <a:rPr lang="en-US" baseline="0" dirty="0" smtClean="0"/>
                        <a:t>- Baltimore</a:t>
                      </a:r>
                    </a:p>
                    <a:p>
                      <a:r>
                        <a:rPr lang="en-US" baseline="0" dirty="0" smtClean="0"/>
                        <a:t>School of Medicine</a:t>
                      </a:r>
                      <a:endParaRPr lang="en-US" dirty="0"/>
                    </a:p>
                  </a:txBody>
                  <a:tcPr/>
                </a:tc>
                <a:tc>
                  <a:txBody>
                    <a:bodyPr/>
                    <a:lstStyle/>
                    <a:p>
                      <a:r>
                        <a:rPr lang="en-US" dirty="0" smtClean="0"/>
                        <a:t>PhD</a:t>
                      </a:r>
                      <a:endParaRPr lang="en-US" dirty="0"/>
                    </a:p>
                  </a:txBody>
                  <a:tcPr/>
                </a:tc>
                <a:tc>
                  <a:txBody>
                    <a:bodyPr/>
                    <a:lstStyle/>
                    <a:p>
                      <a:r>
                        <a:rPr lang="en-US" dirty="0" smtClean="0"/>
                        <a:t>F2F, some online</a:t>
                      </a:r>
                      <a:endParaRPr lang="en-US" dirty="0"/>
                    </a:p>
                  </a:txBody>
                  <a:tcPr/>
                </a:tc>
                <a:tc>
                  <a:txBody>
                    <a:bodyPr/>
                    <a:lstStyle/>
                    <a:p>
                      <a:r>
                        <a:rPr lang="en-US" dirty="0" smtClean="0"/>
                        <a:t>Epidemiology</a:t>
                      </a:r>
                    </a:p>
                    <a:p>
                      <a:r>
                        <a:rPr lang="en-US" dirty="0" smtClean="0"/>
                        <a:t>Gerontology (with UMBC)</a:t>
                      </a:r>
                      <a:endParaRPr lang="en-US" dirty="0"/>
                    </a:p>
                  </a:txBody>
                  <a:tcPr/>
                </a:tc>
                <a:extLst>
                  <a:ext uri="{0D108BD9-81ED-4DB2-BD59-A6C34878D82A}">
                    <a16:rowId xmlns:a16="http://schemas.microsoft.com/office/drawing/2014/main" xmlns="" val="10003"/>
                  </a:ext>
                </a:extLst>
              </a:tr>
              <a:tr h="622779">
                <a:tc>
                  <a:txBody>
                    <a:bodyPr/>
                    <a:lstStyle/>
                    <a:p>
                      <a:r>
                        <a:rPr lang="en-US" dirty="0" smtClean="0"/>
                        <a:t>UMBC-</a:t>
                      </a:r>
                      <a:r>
                        <a:rPr lang="en-US" baseline="0" dirty="0" smtClean="0"/>
                        <a:t> </a:t>
                      </a:r>
                      <a:r>
                        <a:rPr lang="en-US" dirty="0" smtClean="0"/>
                        <a:t>Public Policy</a:t>
                      </a:r>
                      <a:endParaRPr lang="en-US" dirty="0"/>
                    </a:p>
                  </a:txBody>
                  <a:tcPr/>
                </a:tc>
                <a:tc>
                  <a:txBody>
                    <a:bodyPr/>
                    <a:lstStyle/>
                    <a:p>
                      <a:r>
                        <a:rPr lang="en-US" dirty="0" smtClean="0"/>
                        <a:t>PhD</a:t>
                      </a:r>
                      <a:endParaRPr lang="en-US" dirty="0"/>
                    </a:p>
                  </a:txBody>
                  <a:tcPr/>
                </a:tc>
                <a:tc>
                  <a:txBody>
                    <a:bodyPr/>
                    <a:lstStyle/>
                    <a:p>
                      <a:r>
                        <a:rPr lang="en-US" dirty="0" smtClean="0"/>
                        <a:t>F2F, some online</a:t>
                      </a:r>
                      <a:endParaRPr lang="en-US" dirty="0"/>
                    </a:p>
                  </a:txBody>
                  <a:tcPr/>
                </a:tc>
                <a:tc>
                  <a:txBody>
                    <a:bodyPr/>
                    <a:lstStyle/>
                    <a:p>
                      <a:r>
                        <a:rPr lang="en-US" dirty="0" smtClean="0"/>
                        <a:t>Public</a:t>
                      </a:r>
                      <a:r>
                        <a:rPr lang="en-US" baseline="0" dirty="0" smtClean="0"/>
                        <a:t> policy</a:t>
                      </a:r>
                      <a:endParaRPr lang="en-US" dirty="0"/>
                    </a:p>
                  </a:txBody>
                  <a:tcPr/>
                </a:tc>
                <a:extLst>
                  <a:ext uri="{0D108BD9-81ED-4DB2-BD59-A6C34878D82A}">
                    <a16:rowId xmlns:a16="http://schemas.microsoft.com/office/drawing/2014/main" xmlns="" val="10004"/>
                  </a:ext>
                </a:extLst>
              </a:tr>
              <a:tr h="622779">
                <a:tc>
                  <a:txBody>
                    <a:bodyPr/>
                    <a:lstStyle/>
                    <a:p>
                      <a:r>
                        <a:rPr lang="en-US" dirty="0" smtClean="0"/>
                        <a:t>UMCP - School</a:t>
                      </a:r>
                      <a:r>
                        <a:rPr lang="en-US" baseline="0" dirty="0" smtClean="0"/>
                        <a:t> of Public Health</a:t>
                      </a:r>
                      <a:endParaRPr lang="en-US" dirty="0"/>
                    </a:p>
                  </a:txBody>
                  <a:tcPr/>
                </a:tc>
                <a:tc>
                  <a:txBody>
                    <a:bodyPr/>
                    <a:lstStyle/>
                    <a:p>
                      <a:r>
                        <a:rPr lang="en-US" dirty="0" smtClean="0"/>
                        <a:t>PhD</a:t>
                      </a:r>
                      <a:endParaRPr lang="en-US" dirty="0"/>
                    </a:p>
                  </a:txBody>
                  <a:tcPr/>
                </a:tc>
                <a:tc>
                  <a:txBody>
                    <a:bodyPr/>
                    <a:lstStyle/>
                    <a:p>
                      <a:r>
                        <a:rPr lang="en-US" dirty="0" smtClean="0"/>
                        <a:t>F2F, some online</a:t>
                      </a:r>
                      <a:endParaRPr lang="en-US" dirty="0"/>
                    </a:p>
                  </a:txBody>
                  <a:tcPr/>
                </a:tc>
                <a:tc>
                  <a:txBody>
                    <a:bodyPr/>
                    <a:lstStyle/>
                    <a:p>
                      <a:r>
                        <a:rPr lang="en-US" dirty="0" smtClean="0"/>
                        <a:t>Health services research, policy</a:t>
                      </a:r>
                      <a:endParaRPr lang="en-US" dirty="0"/>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1365648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Maryland Doctoral Programs in Business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60017436"/>
              </p:ext>
            </p:extLst>
          </p:nvPr>
        </p:nvGraphicFramePr>
        <p:xfrm>
          <a:off x="457200" y="2002084"/>
          <a:ext cx="8077201" cy="3748075"/>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xmlns="" val="20000"/>
                    </a:ext>
                  </a:extLst>
                </a:gridCol>
                <a:gridCol w="914400">
                  <a:extLst>
                    <a:ext uri="{9D8B030D-6E8A-4147-A177-3AD203B41FA5}">
                      <a16:colId xmlns:a16="http://schemas.microsoft.com/office/drawing/2014/main" xmlns="" val="20001"/>
                    </a:ext>
                  </a:extLst>
                </a:gridCol>
                <a:gridCol w="1219200">
                  <a:extLst>
                    <a:ext uri="{9D8B030D-6E8A-4147-A177-3AD203B41FA5}">
                      <a16:colId xmlns:a16="http://schemas.microsoft.com/office/drawing/2014/main" xmlns="" val="20002"/>
                    </a:ext>
                  </a:extLst>
                </a:gridCol>
                <a:gridCol w="3886201">
                  <a:extLst>
                    <a:ext uri="{9D8B030D-6E8A-4147-A177-3AD203B41FA5}">
                      <a16:colId xmlns:a16="http://schemas.microsoft.com/office/drawing/2014/main" xmlns="" val="20003"/>
                    </a:ext>
                  </a:extLst>
                </a:gridCol>
              </a:tblGrid>
              <a:tr h="477355">
                <a:tc>
                  <a:txBody>
                    <a:bodyPr/>
                    <a:lstStyle/>
                    <a:p>
                      <a:r>
                        <a:rPr lang="en-US" dirty="0" smtClean="0"/>
                        <a:t>School</a:t>
                      </a:r>
                      <a:endParaRPr lang="en-US" dirty="0"/>
                    </a:p>
                  </a:txBody>
                  <a:tcPr/>
                </a:tc>
                <a:tc>
                  <a:txBody>
                    <a:bodyPr/>
                    <a:lstStyle/>
                    <a:p>
                      <a:r>
                        <a:rPr lang="en-US" dirty="0" smtClean="0"/>
                        <a:t>Degree</a:t>
                      </a:r>
                      <a:endParaRPr lang="en-US" dirty="0"/>
                    </a:p>
                  </a:txBody>
                  <a:tcPr/>
                </a:tc>
                <a:tc>
                  <a:txBody>
                    <a:bodyPr/>
                    <a:lstStyle/>
                    <a:p>
                      <a:r>
                        <a:rPr lang="en-US" dirty="0" smtClean="0"/>
                        <a:t>Format</a:t>
                      </a:r>
                      <a:endParaRPr lang="en-US" dirty="0"/>
                    </a:p>
                  </a:txBody>
                  <a:tcPr/>
                </a:tc>
                <a:tc>
                  <a:txBody>
                    <a:bodyPr/>
                    <a:lstStyle/>
                    <a:p>
                      <a:r>
                        <a:rPr lang="en-US" dirty="0" smtClean="0"/>
                        <a:t>Focus Areas</a:t>
                      </a:r>
                      <a:endParaRPr lang="en-US" dirty="0"/>
                    </a:p>
                  </a:txBody>
                  <a:tcPr/>
                </a:tc>
                <a:extLst>
                  <a:ext uri="{0D108BD9-81ED-4DB2-BD59-A6C34878D82A}">
                    <a16:rowId xmlns:a16="http://schemas.microsoft.com/office/drawing/2014/main" xmlns="" val="10000"/>
                  </a:ext>
                </a:extLst>
              </a:tr>
              <a:tr h="817680">
                <a:tc>
                  <a:txBody>
                    <a:bodyPr/>
                    <a:lstStyle/>
                    <a:p>
                      <a:r>
                        <a:rPr lang="en-US" dirty="0" smtClean="0"/>
                        <a:t>UMD- College Park</a:t>
                      </a:r>
                      <a:endParaRPr lang="en-US" dirty="0"/>
                    </a:p>
                  </a:txBody>
                  <a:tcPr/>
                </a:tc>
                <a:tc>
                  <a:txBody>
                    <a:bodyPr/>
                    <a:lstStyle/>
                    <a:p>
                      <a:r>
                        <a:rPr lang="en-US" dirty="0" smtClean="0"/>
                        <a:t>PhD</a:t>
                      </a:r>
                      <a:endParaRPr lang="en-US" dirty="0"/>
                    </a:p>
                  </a:txBody>
                  <a:tcPr/>
                </a:tc>
                <a:tc>
                  <a:txBody>
                    <a:bodyPr/>
                    <a:lstStyle/>
                    <a:p>
                      <a:r>
                        <a:rPr lang="en-US" dirty="0" smtClean="0"/>
                        <a:t>F2F</a:t>
                      </a:r>
                      <a:endParaRPr lang="en-US" dirty="0"/>
                    </a:p>
                  </a:txBody>
                  <a:tcPr/>
                </a:tc>
                <a:tc>
                  <a:txBody>
                    <a:bodyPr/>
                    <a:lstStyle/>
                    <a:p>
                      <a:r>
                        <a:rPr lang="en-US" dirty="0" smtClean="0"/>
                        <a:t>Organizational behavior/human resources (many others)</a:t>
                      </a:r>
                      <a:endParaRPr lang="en-US" dirty="0"/>
                    </a:p>
                  </a:txBody>
                  <a:tcPr/>
                </a:tc>
                <a:extLst>
                  <a:ext uri="{0D108BD9-81ED-4DB2-BD59-A6C34878D82A}">
                    <a16:rowId xmlns:a16="http://schemas.microsoft.com/office/drawing/2014/main" xmlns="" val="10001"/>
                  </a:ext>
                </a:extLst>
              </a:tr>
              <a:tr h="817680">
                <a:tc>
                  <a:txBody>
                    <a:bodyPr/>
                    <a:lstStyle/>
                    <a:p>
                      <a:r>
                        <a:rPr lang="en-US" dirty="0" smtClean="0"/>
                        <a:t>UMD-</a:t>
                      </a:r>
                      <a:r>
                        <a:rPr lang="en-US" baseline="0" dirty="0" smtClean="0"/>
                        <a:t> Eastern Shore</a:t>
                      </a:r>
                      <a:endParaRPr lang="en-US" dirty="0"/>
                    </a:p>
                  </a:txBody>
                  <a:tcPr/>
                </a:tc>
                <a:tc>
                  <a:txBody>
                    <a:bodyPr/>
                    <a:lstStyle/>
                    <a:p>
                      <a:r>
                        <a:rPr lang="en-US" dirty="0" smtClean="0"/>
                        <a:t>PhD</a:t>
                      </a:r>
                      <a:endParaRPr lang="en-US" dirty="0"/>
                    </a:p>
                  </a:txBody>
                  <a:tcPr/>
                </a:tc>
                <a:tc>
                  <a:txBody>
                    <a:bodyPr/>
                    <a:lstStyle/>
                    <a:p>
                      <a:r>
                        <a:rPr lang="en-US" dirty="0" smtClean="0"/>
                        <a:t>Weekends</a:t>
                      </a:r>
                      <a:endParaRPr lang="en-US" dirty="0"/>
                    </a:p>
                  </a:txBody>
                  <a:tcPr/>
                </a:tc>
                <a:tc>
                  <a:txBody>
                    <a:bodyPr/>
                    <a:lstStyle/>
                    <a:p>
                      <a:r>
                        <a:rPr lang="en-US" dirty="0" smtClean="0"/>
                        <a:t>Organizational leadership</a:t>
                      </a:r>
                      <a:r>
                        <a:rPr lang="en-US" baseline="0" dirty="0" smtClean="0"/>
                        <a:t> (education, non profit, and business)</a:t>
                      </a:r>
                      <a:endParaRPr lang="en-US" dirty="0"/>
                    </a:p>
                  </a:txBody>
                  <a:tcPr/>
                </a:tc>
                <a:extLst>
                  <a:ext uri="{0D108BD9-81ED-4DB2-BD59-A6C34878D82A}">
                    <a16:rowId xmlns:a16="http://schemas.microsoft.com/office/drawing/2014/main" xmlns="" val="10002"/>
                  </a:ext>
                </a:extLst>
              </a:tr>
              <a:tr h="817680">
                <a:tc>
                  <a:txBody>
                    <a:bodyPr/>
                    <a:lstStyle/>
                    <a:p>
                      <a:r>
                        <a:rPr lang="en-US" dirty="0" smtClean="0"/>
                        <a:t>Morgan</a:t>
                      </a:r>
                      <a:endParaRPr lang="en-US" dirty="0"/>
                    </a:p>
                  </a:txBody>
                  <a:tcPr/>
                </a:tc>
                <a:tc>
                  <a:txBody>
                    <a:bodyPr/>
                    <a:lstStyle/>
                    <a:p>
                      <a:r>
                        <a:rPr lang="en-US" dirty="0" smtClean="0"/>
                        <a:t>PhD</a:t>
                      </a:r>
                      <a:endParaRPr lang="en-US" dirty="0"/>
                    </a:p>
                  </a:txBody>
                  <a:tcPr/>
                </a:tc>
                <a:tc>
                  <a:txBody>
                    <a:bodyPr/>
                    <a:lstStyle/>
                    <a:p>
                      <a:r>
                        <a:rPr lang="en-US" dirty="0" smtClean="0"/>
                        <a:t>F2F,</a:t>
                      </a:r>
                      <a:r>
                        <a:rPr lang="en-US" baseline="0" dirty="0" smtClean="0"/>
                        <a:t> some online</a:t>
                      </a:r>
                      <a:endParaRPr lang="en-US" dirty="0"/>
                    </a:p>
                  </a:txBody>
                  <a:tcPr/>
                </a:tc>
                <a:tc>
                  <a:txBody>
                    <a:bodyPr/>
                    <a:lstStyle/>
                    <a:p>
                      <a:r>
                        <a:rPr lang="en-US" dirty="0" smtClean="0"/>
                        <a:t>Business administration</a:t>
                      </a:r>
                      <a:endParaRPr lang="en-US" dirty="0"/>
                    </a:p>
                  </a:txBody>
                  <a:tcPr/>
                </a:tc>
                <a:extLst>
                  <a:ext uri="{0D108BD9-81ED-4DB2-BD59-A6C34878D82A}">
                    <a16:rowId xmlns:a16="http://schemas.microsoft.com/office/drawing/2014/main" xmlns="" val="10003"/>
                  </a:ext>
                </a:extLst>
              </a:tr>
              <a:tr h="817680">
                <a:tc>
                  <a:txBody>
                    <a:bodyPr/>
                    <a:lstStyle/>
                    <a:p>
                      <a:r>
                        <a:rPr lang="en-US" dirty="0" smtClean="0"/>
                        <a:t>Hood College</a:t>
                      </a:r>
                      <a:endParaRPr lang="en-US" dirty="0"/>
                    </a:p>
                  </a:txBody>
                  <a:tcPr/>
                </a:tc>
                <a:tc>
                  <a:txBody>
                    <a:bodyPr/>
                    <a:lstStyle/>
                    <a:p>
                      <a:r>
                        <a:rPr lang="en-US" dirty="0" smtClean="0"/>
                        <a:t>DOL/</a:t>
                      </a:r>
                    </a:p>
                    <a:p>
                      <a:r>
                        <a:rPr lang="en-US" dirty="0" smtClean="0"/>
                        <a:t>DBA</a:t>
                      </a:r>
                      <a:endParaRPr lang="en-US" dirty="0"/>
                    </a:p>
                  </a:txBody>
                  <a:tcPr/>
                </a:tc>
                <a:tc>
                  <a:txBody>
                    <a:bodyPr/>
                    <a:lstStyle/>
                    <a:p>
                      <a:r>
                        <a:rPr lang="en-US" dirty="0" smtClean="0"/>
                        <a:t>F2F</a:t>
                      </a:r>
                      <a:endParaRPr lang="en-US" dirty="0"/>
                    </a:p>
                  </a:txBody>
                  <a:tcPr/>
                </a:tc>
                <a:tc>
                  <a:txBody>
                    <a:bodyPr/>
                    <a:lstStyle/>
                    <a:p>
                      <a:r>
                        <a:rPr lang="en-US" dirty="0" smtClean="0"/>
                        <a:t>Organizational leadership</a:t>
                      </a:r>
                      <a:endParaRPr lang="en-US"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4526337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lstStyle/>
          <a:p>
            <a:r>
              <a:rPr lang="en-US" dirty="0" smtClean="0"/>
              <a:t>DNP vs PhD Curriculums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2115325"/>
              </p:ext>
            </p:extLst>
          </p:nvPr>
        </p:nvGraphicFramePr>
        <p:xfrm>
          <a:off x="457200" y="2030414"/>
          <a:ext cx="8229600" cy="3993831"/>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721677">
                <a:tc>
                  <a:txBody>
                    <a:bodyPr/>
                    <a:lstStyle/>
                    <a:p>
                      <a:pPr algn="ctr"/>
                      <a:r>
                        <a:rPr lang="en-US" sz="2800" dirty="0" smtClean="0"/>
                        <a:t>DNP</a:t>
                      </a:r>
                      <a:endParaRPr lang="en-US" sz="2800" dirty="0"/>
                    </a:p>
                  </a:txBody>
                  <a:tcPr/>
                </a:tc>
                <a:tc>
                  <a:txBody>
                    <a:bodyPr/>
                    <a:lstStyle/>
                    <a:p>
                      <a:pPr algn="ctr"/>
                      <a:r>
                        <a:rPr lang="en-US" sz="2800" dirty="0" smtClean="0"/>
                        <a:t>PhD</a:t>
                      </a:r>
                      <a:endParaRPr lang="en-US" sz="2800" dirty="0"/>
                    </a:p>
                  </a:txBody>
                  <a:tcPr/>
                </a:tc>
                <a:extLst>
                  <a:ext uri="{0D108BD9-81ED-4DB2-BD59-A6C34878D82A}">
                    <a16:rowId xmlns:a16="http://schemas.microsoft.com/office/drawing/2014/main" xmlns="" val="10000"/>
                  </a:ext>
                </a:extLst>
              </a:tr>
              <a:tr h="721677">
                <a:tc>
                  <a:txBody>
                    <a:bodyPr/>
                    <a:lstStyle/>
                    <a:p>
                      <a:r>
                        <a:rPr lang="en-US" dirty="0" smtClean="0"/>
                        <a:t>EBP, performance/quality</a:t>
                      </a:r>
                      <a:r>
                        <a:rPr lang="en-US" baseline="0" dirty="0" smtClean="0"/>
                        <a:t> improvement, policy, populations, leadership, practicums, advanced practice (post BS)</a:t>
                      </a:r>
                      <a:endParaRPr lang="en-US" dirty="0"/>
                    </a:p>
                  </a:txBody>
                  <a:tcPr/>
                </a:tc>
                <a:tc>
                  <a:txBody>
                    <a:bodyPr/>
                    <a:lstStyle/>
                    <a:p>
                      <a:r>
                        <a:rPr lang="en-US" dirty="0" smtClean="0"/>
                        <a:t>Theory, research methods, advanced</a:t>
                      </a:r>
                      <a:r>
                        <a:rPr lang="en-US" baseline="0" dirty="0" smtClean="0"/>
                        <a:t> </a:t>
                      </a:r>
                      <a:r>
                        <a:rPr lang="en-US" dirty="0" smtClean="0"/>
                        <a:t>statistics,</a:t>
                      </a:r>
                      <a:r>
                        <a:rPr lang="en-US" baseline="0" dirty="0" smtClean="0"/>
                        <a:t> research practicums, domain content/theory</a:t>
                      </a:r>
                      <a:endParaRPr lang="en-US" dirty="0"/>
                    </a:p>
                  </a:txBody>
                  <a:tcPr/>
                </a:tc>
                <a:extLst>
                  <a:ext uri="{0D108BD9-81ED-4DB2-BD59-A6C34878D82A}">
                    <a16:rowId xmlns:a16="http://schemas.microsoft.com/office/drawing/2014/main" xmlns="" val="10001"/>
                  </a:ext>
                </a:extLst>
              </a:tr>
              <a:tr h="721677">
                <a:tc>
                  <a:txBody>
                    <a:bodyPr/>
                    <a:lstStyle/>
                    <a:p>
                      <a:r>
                        <a:rPr lang="en-US" dirty="0" smtClean="0"/>
                        <a:t>Full and part time plans of study</a:t>
                      </a:r>
                      <a:endParaRPr lang="en-US" dirty="0"/>
                    </a:p>
                  </a:txBody>
                  <a:tcPr/>
                </a:tc>
                <a:tc>
                  <a:txBody>
                    <a:bodyPr/>
                    <a:lstStyle/>
                    <a:p>
                      <a:r>
                        <a:rPr lang="en-US" dirty="0" smtClean="0"/>
                        <a:t>Full and part time plans of study</a:t>
                      </a:r>
                      <a:endParaRPr lang="en-US" dirty="0"/>
                    </a:p>
                  </a:txBody>
                  <a:tcPr/>
                </a:tc>
                <a:extLst>
                  <a:ext uri="{0D108BD9-81ED-4DB2-BD59-A6C34878D82A}">
                    <a16:rowId xmlns:a16="http://schemas.microsoft.com/office/drawing/2014/main" xmlns="" val="10002"/>
                  </a:ext>
                </a:extLst>
              </a:tr>
              <a:tr h="721677">
                <a:tc>
                  <a:txBody>
                    <a:bodyPr/>
                    <a:lstStyle/>
                    <a:p>
                      <a:r>
                        <a:rPr lang="en-US" dirty="0" smtClean="0"/>
                        <a:t>~80 credits post-BSN – 1000</a:t>
                      </a:r>
                      <a:r>
                        <a:rPr lang="en-US" baseline="0" dirty="0" smtClean="0"/>
                        <a:t> practicum hrs</a:t>
                      </a:r>
                    </a:p>
                    <a:p>
                      <a:r>
                        <a:rPr lang="en-US" baseline="0" dirty="0" smtClean="0"/>
                        <a:t>~37 credits post-MS  - 500 practicum hrs</a:t>
                      </a:r>
                    </a:p>
                    <a:p>
                      <a:endParaRPr lang="en-US" dirty="0"/>
                    </a:p>
                  </a:txBody>
                  <a:tcPr/>
                </a:tc>
                <a:tc>
                  <a:txBody>
                    <a:bodyPr/>
                    <a:lstStyle/>
                    <a:p>
                      <a:r>
                        <a:rPr lang="en-US" dirty="0" smtClean="0"/>
                        <a:t>~76 credits post-BS</a:t>
                      </a:r>
                    </a:p>
                    <a:p>
                      <a:r>
                        <a:rPr lang="en-US" dirty="0" smtClean="0"/>
                        <a:t>~60 credits post-MS</a:t>
                      </a:r>
                      <a:endParaRPr lang="en-US" dirty="0"/>
                    </a:p>
                  </a:txBody>
                  <a:tcPr/>
                </a:tc>
                <a:extLst>
                  <a:ext uri="{0D108BD9-81ED-4DB2-BD59-A6C34878D82A}">
                    <a16:rowId xmlns:a16="http://schemas.microsoft.com/office/drawing/2014/main" xmlns="" val="10003"/>
                  </a:ext>
                </a:extLst>
              </a:tr>
              <a:tr h="721677">
                <a:tc>
                  <a:txBody>
                    <a:bodyPr/>
                    <a:lstStyle/>
                    <a:p>
                      <a:r>
                        <a:rPr lang="en-US" dirty="0" smtClean="0"/>
                        <a:t>Scholarly project</a:t>
                      </a:r>
                      <a:endParaRPr lang="en-US" dirty="0"/>
                    </a:p>
                  </a:txBody>
                  <a:tcPr/>
                </a:tc>
                <a:tc>
                  <a:txBody>
                    <a:bodyPr/>
                    <a:lstStyle/>
                    <a:p>
                      <a:r>
                        <a:rPr lang="en-US" dirty="0" smtClean="0"/>
                        <a:t>Dissertation</a:t>
                      </a:r>
                      <a:endParaRPr lang="en-US"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0138677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1"/>
            <a:ext cx="8229600" cy="685800"/>
          </a:xfrm>
        </p:spPr>
        <p:txBody>
          <a:bodyPr/>
          <a:lstStyle/>
          <a:p>
            <a:r>
              <a:rPr lang="en-US" dirty="0" smtClean="0"/>
              <a:t>Intersecting Roles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990601"/>
            <a:ext cx="7832651" cy="5613399"/>
          </a:xfrm>
        </p:spPr>
      </p:pic>
    </p:spTree>
    <p:extLst>
      <p:ext uri="{BB962C8B-B14F-4D97-AF65-F5344CB8AC3E}">
        <p14:creationId xmlns:p14="http://schemas.microsoft.com/office/powerpoint/2010/main" val="1410238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Maryland DNP Programs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00290683"/>
              </p:ext>
            </p:extLst>
          </p:nvPr>
        </p:nvGraphicFramePr>
        <p:xfrm>
          <a:off x="457200" y="1523999"/>
          <a:ext cx="8229600" cy="4543791"/>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xmlns="" val="20000"/>
                    </a:ext>
                  </a:extLst>
                </a:gridCol>
                <a:gridCol w="5715000">
                  <a:extLst>
                    <a:ext uri="{9D8B030D-6E8A-4147-A177-3AD203B41FA5}">
                      <a16:colId xmlns:a16="http://schemas.microsoft.com/office/drawing/2014/main" xmlns="" val="20001"/>
                    </a:ext>
                  </a:extLst>
                </a:gridCol>
              </a:tblGrid>
              <a:tr h="653710">
                <a:tc>
                  <a:txBody>
                    <a:bodyPr/>
                    <a:lstStyle/>
                    <a:p>
                      <a:r>
                        <a:rPr lang="en-US" dirty="0" smtClean="0"/>
                        <a:t>University</a:t>
                      </a:r>
                      <a:endParaRPr lang="en-US" dirty="0"/>
                    </a:p>
                  </a:txBody>
                  <a:tcPr/>
                </a:tc>
                <a:tc>
                  <a:txBody>
                    <a:bodyPr/>
                    <a:lstStyle/>
                    <a:p>
                      <a:r>
                        <a:rPr lang="en-US" dirty="0" smtClean="0"/>
                        <a:t>Programs</a:t>
                      </a:r>
                      <a:endParaRPr lang="en-US" dirty="0"/>
                    </a:p>
                  </a:txBody>
                  <a:tcPr/>
                </a:tc>
                <a:extLst>
                  <a:ext uri="{0D108BD9-81ED-4DB2-BD59-A6C34878D82A}">
                    <a16:rowId xmlns:a16="http://schemas.microsoft.com/office/drawing/2014/main" xmlns="" val="10000"/>
                  </a:ext>
                </a:extLst>
              </a:tr>
              <a:tr h="413091">
                <a:tc>
                  <a:txBody>
                    <a:bodyPr/>
                    <a:lstStyle/>
                    <a:p>
                      <a:r>
                        <a:rPr lang="en-US" dirty="0" smtClean="0"/>
                        <a:t>Coppin State University</a:t>
                      </a:r>
                      <a:endParaRPr lang="en-US" dirty="0"/>
                    </a:p>
                  </a:txBody>
                  <a:tcPr/>
                </a:tc>
                <a:tc>
                  <a:txBody>
                    <a:bodyPr/>
                    <a:lstStyle/>
                    <a:p>
                      <a:r>
                        <a:rPr lang="en-US" baseline="0" dirty="0" smtClean="0"/>
                        <a:t>Post MS</a:t>
                      </a:r>
                    </a:p>
                  </a:txBody>
                  <a:tcPr/>
                </a:tc>
                <a:extLst>
                  <a:ext uri="{0D108BD9-81ED-4DB2-BD59-A6C34878D82A}">
                    <a16:rowId xmlns:a16="http://schemas.microsoft.com/office/drawing/2014/main" xmlns="" val="10004"/>
                  </a:ext>
                </a:extLst>
              </a:tr>
              <a:tr h="1329437">
                <a:tc>
                  <a:txBody>
                    <a:bodyPr/>
                    <a:lstStyle/>
                    <a:p>
                      <a:r>
                        <a:rPr lang="en-US" dirty="0" smtClean="0"/>
                        <a:t>Johns Hopkins University</a:t>
                      </a:r>
                      <a:endParaRPr lang="en-US" dirty="0"/>
                    </a:p>
                  </a:txBody>
                  <a:tcPr/>
                </a:tc>
                <a:tc>
                  <a:txBody>
                    <a:bodyPr/>
                    <a:lstStyle/>
                    <a:p>
                      <a:r>
                        <a:rPr lang="en-US" dirty="0" smtClean="0"/>
                        <a:t>Advanced Practice/PhD</a:t>
                      </a:r>
                    </a:p>
                    <a:p>
                      <a:r>
                        <a:rPr lang="en-US" baseline="0" dirty="0" smtClean="0"/>
                        <a:t>Executive Track</a:t>
                      </a:r>
                    </a:p>
                    <a:p>
                      <a:r>
                        <a:rPr lang="en-US" baseline="0" dirty="0" smtClean="0"/>
                        <a:t>Executive Track/MBA</a:t>
                      </a:r>
                    </a:p>
                    <a:p>
                      <a:r>
                        <a:rPr lang="en-US" baseline="0" dirty="0" smtClean="0"/>
                        <a:t>Advanced Practice Tracks (check website)</a:t>
                      </a:r>
                    </a:p>
                  </a:txBody>
                  <a:tcPr/>
                </a:tc>
                <a:extLst>
                  <a:ext uri="{0D108BD9-81ED-4DB2-BD59-A6C34878D82A}">
                    <a16:rowId xmlns:a16="http://schemas.microsoft.com/office/drawing/2014/main" xmlns="" val="10001"/>
                  </a:ext>
                </a:extLst>
              </a:tr>
              <a:tr h="715851">
                <a:tc>
                  <a:txBody>
                    <a:bodyPr/>
                    <a:lstStyle/>
                    <a:p>
                      <a:r>
                        <a:rPr lang="en-US" dirty="0" smtClean="0"/>
                        <a:t>Salisbury University</a:t>
                      </a:r>
                      <a:endParaRPr lang="en-US" dirty="0"/>
                    </a:p>
                  </a:txBody>
                  <a:tcPr/>
                </a:tc>
                <a:tc>
                  <a:txBody>
                    <a:bodyPr/>
                    <a:lstStyle/>
                    <a:p>
                      <a:r>
                        <a:rPr lang="en-US" dirty="0" smtClean="0"/>
                        <a:t>Post BS Family NP</a:t>
                      </a:r>
                    </a:p>
                    <a:p>
                      <a:r>
                        <a:rPr lang="en-US" dirty="0" smtClean="0"/>
                        <a:t>Post MS</a:t>
                      </a:r>
                      <a:endParaRPr lang="en-US" dirty="0"/>
                    </a:p>
                  </a:txBody>
                  <a:tcPr/>
                </a:tc>
                <a:extLst>
                  <a:ext uri="{0D108BD9-81ED-4DB2-BD59-A6C34878D82A}">
                    <a16:rowId xmlns:a16="http://schemas.microsoft.com/office/drawing/2014/main" xmlns="" val="10002"/>
                  </a:ext>
                </a:extLst>
              </a:tr>
              <a:tr h="715851">
                <a:tc>
                  <a:txBody>
                    <a:bodyPr/>
                    <a:lstStyle/>
                    <a:p>
                      <a:r>
                        <a:rPr lang="en-US" dirty="0" smtClean="0"/>
                        <a:t>University</a:t>
                      </a:r>
                      <a:r>
                        <a:rPr lang="en-US" baseline="0" dirty="0" smtClean="0"/>
                        <a:t> of Maryland-Baltimore</a:t>
                      </a:r>
                      <a:endParaRPr lang="en-US" dirty="0"/>
                    </a:p>
                  </a:txBody>
                  <a:tcPr/>
                </a:tc>
                <a:tc>
                  <a:txBody>
                    <a:bodyPr/>
                    <a:lstStyle/>
                    <a:p>
                      <a:r>
                        <a:rPr lang="en-US" dirty="0" smtClean="0"/>
                        <a:t>Post BS Advanced practice specialties (check website)</a:t>
                      </a:r>
                    </a:p>
                    <a:p>
                      <a:r>
                        <a:rPr lang="en-US" dirty="0" smtClean="0"/>
                        <a:t>Post MS</a:t>
                      </a:r>
                      <a:endParaRPr lang="en-US" dirty="0"/>
                    </a:p>
                  </a:txBody>
                  <a:tcPr/>
                </a:tc>
                <a:extLst>
                  <a:ext uri="{0D108BD9-81ED-4DB2-BD59-A6C34878D82A}">
                    <a16:rowId xmlns:a16="http://schemas.microsoft.com/office/drawing/2014/main" xmlns="" val="10003"/>
                  </a:ext>
                </a:extLst>
              </a:tr>
              <a:tr h="715851">
                <a:tc>
                  <a:txBody>
                    <a:bodyPr/>
                    <a:lstStyle/>
                    <a:p>
                      <a:r>
                        <a:rPr lang="en-US" dirty="0" smtClean="0"/>
                        <a:t>Frostburg State University </a:t>
                      </a:r>
                      <a:endParaRPr lang="en-US" dirty="0"/>
                    </a:p>
                  </a:txBody>
                  <a:tcPr/>
                </a:tc>
                <a:tc>
                  <a:txBody>
                    <a:bodyPr/>
                    <a:lstStyle/>
                    <a:p>
                      <a:r>
                        <a:rPr lang="en-US" dirty="0" smtClean="0"/>
                        <a:t>Now MS – planning</a:t>
                      </a:r>
                      <a:r>
                        <a:rPr lang="en-US" baseline="0" dirty="0" smtClean="0"/>
                        <a:t> grant for DNP</a:t>
                      </a:r>
                      <a:endParaRPr lang="en-US" dirty="0"/>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6332705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229600" cy="838200"/>
          </a:xfrm>
        </p:spPr>
        <p:txBody>
          <a:bodyPr/>
          <a:lstStyle/>
          <a:p>
            <a:r>
              <a:rPr lang="en-US" sz="4000" b="1" dirty="0" smtClean="0"/>
              <a:t>PhD Research Focus</a:t>
            </a:r>
            <a:endParaRPr lang="en-US" sz="40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5638" y="1676400"/>
            <a:ext cx="8081590" cy="4584466"/>
          </a:xfrm>
          <a:prstGeom prst="rect">
            <a:avLst/>
          </a:prstGeom>
        </p:spPr>
      </p:pic>
    </p:spTree>
    <p:extLst>
      <p:ext uri="{BB962C8B-B14F-4D97-AF65-F5344CB8AC3E}">
        <p14:creationId xmlns:p14="http://schemas.microsoft.com/office/powerpoint/2010/main" val="22992788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r>
              <a:rPr lang="en-US" dirty="0" smtClean="0"/>
              <a:t>Maryland Nursing PhD Programs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08958485"/>
              </p:ext>
            </p:extLst>
          </p:nvPr>
        </p:nvGraphicFramePr>
        <p:xfrm>
          <a:off x="457200" y="1143001"/>
          <a:ext cx="8229600" cy="4495799"/>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xmlns="" val="20000"/>
                    </a:ext>
                  </a:extLst>
                </a:gridCol>
                <a:gridCol w="762000">
                  <a:extLst>
                    <a:ext uri="{9D8B030D-6E8A-4147-A177-3AD203B41FA5}">
                      <a16:colId xmlns:a16="http://schemas.microsoft.com/office/drawing/2014/main" xmlns="" val="20001"/>
                    </a:ext>
                  </a:extLst>
                </a:gridCol>
                <a:gridCol w="6096000">
                  <a:extLst>
                    <a:ext uri="{9D8B030D-6E8A-4147-A177-3AD203B41FA5}">
                      <a16:colId xmlns:a16="http://schemas.microsoft.com/office/drawing/2014/main" xmlns="" val="20002"/>
                    </a:ext>
                  </a:extLst>
                </a:gridCol>
              </a:tblGrid>
              <a:tr h="304799">
                <a:tc>
                  <a:txBody>
                    <a:bodyPr/>
                    <a:lstStyle/>
                    <a:p>
                      <a:r>
                        <a:rPr lang="en-US" dirty="0" smtClean="0"/>
                        <a:t>School</a:t>
                      </a:r>
                      <a:endParaRPr lang="en-US" dirty="0"/>
                    </a:p>
                  </a:txBody>
                  <a:tcPr/>
                </a:tc>
                <a:tc>
                  <a:txBody>
                    <a:bodyPr/>
                    <a:lstStyle/>
                    <a:p>
                      <a:endParaRPr lang="en-US" dirty="0"/>
                    </a:p>
                  </a:txBody>
                  <a:tcPr/>
                </a:tc>
                <a:tc>
                  <a:txBody>
                    <a:bodyPr/>
                    <a:lstStyle/>
                    <a:p>
                      <a:r>
                        <a:rPr lang="en-US" dirty="0" smtClean="0"/>
                        <a:t>Focus Areas</a:t>
                      </a:r>
                      <a:endParaRPr lang="en-US" dirty="0"/>
                    </a:p>
                  </a:txBody>
                  <a:tcPr/>
                </a:tc>
                <a:extLst>
                  <a:ext uri="{0D108BD9-81ED-4DB2-BD59-A6C34878D82A}">
                    <a16:rowId xmlns:a16="http://schemas.microsoft.com/office/drawing/2014/main" xmlns="" val="10000"/>
                  </a:ext>
                </a:extLst>
              </a:tr>
              <a:tr h="1310639">
                <a:tc>
                  <a:txBody>
                    <a:bodyPr/>
                    <a:lstStyle/>
                    <a:p>
                      <a:r>
                        <a:rPr lang="en-US" dirty="0" smtClean="0"/>
                        <a:t>Johns Hopkins</a:t>
                      </a:r>
                      <a:r>
                        <a:rPr lang="en-US" baseline="0" dirty="0" smtClean="0"/>
                        <a:t> University</a:t>
                      </a:r>
                      <a:endParaRPr lang="en-US" dirty="0"/>
                    </a:p>
                  </a:txBody>
                  <a:tcPr/>
                </a:tc>
                <a:tc>
                  <a:txBody>
                    <a:bodyPr/>
                    <a:lstStyle/>
                    <a:p>
                      <a:r>
                        <a:rPr lang="en-US" dirty="0" smtClean="0"/>
                        <a:t>FT/PT</a:t>
                      </a:r>
                    </a:p>
                    <a:p>
                      <a:r>
                        <a:rPr lang="en-US" dirty="0" smtClean="0"/>
                        <a:t>F2F</a:t>
                      </a:r>
                      <a:endParaRPr lang="en-US" dirty="0"/>
                    </a:p>
                  </a:txBody>
                  <a:tcPr/>
                </a:tc>
                <a:tc>
                  <a:txBody>
                    <a:bodyPr/>
                    <a:lstStyle/>
                    <a:p>
                      <a:r>
                        <a:rPr lang="en-US" dirty="0" smtClean="0"/>
                        <a:t>Faculty expertise: Cardiovascular risk reduction, Domestic violence, Health promotion, Chronic disease</a:t>
                      </a:r>
                      <a:r>
                        <a:rPr lang="en-US" baseline="0" dirty="0" smtClean="0"/>
                        <a:t> management, Symptom management, Substance abuse, End-of-life care</a:t>
                      </a:r>
                    </a:p>
                    <a:p>
                      <a:r>
                        <a:rPr lang="en-US" baseline="0" dirty="0" smtClean="0"/>
                        <a:t>…and more</a:t>
                      </a:r>
                      <a:endParaRPr lang="en-US" dirty="0"/>
                    </a:p>
                  </a:txBody>
                  <a:tcPr/>
                </a:tc>
                <a:extLst>
                  <a:ext uri="{0D108BD9-81ED-4DB2-BD59-A6C34878D82A}">
                    <a16:rowId xmlns:a16="http://schemas.microsoft.com/office/drawing/2014/main" xmlns="" val="10001"/>
                  </a:ext>
                </a:extLst>
              </a:tr>
              <a:tr h="1600200">
                <a:tc>
                  <a:txBody>
                    <a:bodyPr/>
                    <a:lstStyle/>
                    <a:p>
                      <a:r>
                        <a:rPr lang="en-US" dirty="0" smtClean="0"/>
                        <a:t>University</a:t>
                      </a:r>
                      <a:r>
                        <a:rPr lang="en-US" baseline="0" dirty="0" smtClean="0"/>
                        <a:t> of Maryland-Baltimore</a:t>
                      </a:r>
                      <a:endParaRPr lang="en-US" dirty="0"/>
                    </a:p>
                  </a:txBody>
                  <a:tcPr/>
                </a:tc>
                <a:tc>
                  <a:txBody>
                    <a:bodyPr/>
                    <a:lstStyle/>
                    <a:p>
                      <a:r>
                        <a:rPr lang="en-US" dirty="0" smtClean="0"/>
                        <a:t>FT/PT</a:t>
                      </a:r>
                    </a:p>
                    <a:p>
                      <a:r>
                        <a:rPr lang="en-US" dirty="0" smtClean="0"/>
                        <a:t>F2F</a:t>
                      </a:r>
                      <a:endParaRPr lang="en-US" dirty="0"/>
                    </a:p>
                  </a:txBody>
                  <a:tcPr/>
                </a:tc>
                <a:tc>
                  <a:txBody>
                    <a:bodyPr/>
                    <a:lstStyle/>
                    <a:p>
                      <a:r>
                        <a:rPr lang="en-US" dirty="0" smtClean="0"/>
                        <a:t>Faculty expertise: Healthy aging, Pain</a:t>
                      </a:r>
                      <a:r>
                        <a:rPr lang="en-US" baseline="0" dirty="0" smtClean="0"/>
                        <a:t> and symptom management, Health systems outcomes, Palliative and end-of-life care, Maternal and neonatal outcomes, Substance abuse</a:t>
                      </a:r>
                    </a:p>
                    <a:p>
                      <a:r>
                        <a:rPr lang="en-US" baseline="0" dirty="0" smtClean="0"/>
                        <a:t>Cellular and genetic disease mechanisms </a:t>
                      </a:r>
                    </a:p>
                    <a:p>
                      <a:r>
                        <a:rPr lang="en-US" baseline="0" dirty="0" smtClean="0"/>
                        <a:t>…and more</a:t>
                      </a:r>
                    </a:p>
                  </a:txBody>
                  <a:tcPr/>
                </a:tc>
                <a:extLst>
                  <a:ext uri="{0D108BD9-81ED-4DB2-BD59-A6C34878D82A}">
                    <a16:rowId xmlns:a16="http://schemas.microsoft.com/office/drawing/2014/main" xmlns="" val="10003"/>
                  </a:ext>
                </a:extLst>
              </a:tr>
              <a:tr h="1219200">
                <a:tc>
                  <a:txBody>
                    <a:bodyPr/>
                    <a:lstStyle/>
                    <a:p>
                      <a:r>
                        <a:rPr lang="en-US" dirty="0" smtClean="0"/>
                        <a:t>Morgan State University</a:t>
                      </a:r>
                      <a:endParaRPr lang="en-US" dirty="0"/>
                    </a:p>
                  </a:txBody>
                  <a:tcPr/>
                </a:tc>
                <a:tc>
                  <a:txBody>
                    <a:bodyPr/>
                    <a:lstStyle/>
                    <a:p>
                      <a:r>
                        <a:rPr lang="en-US" dirty="0" smtClean="0"/>
                        <a:t>FT/PT</a:t>
                      </a:r>
                    </a:p>
                    <a:p>
                      <a:r>
                        <a:rPr lang="en-US" dirty="0" smtClean="0"/>
                        <a:t>F2F</a:t>
                      </a:r>
                      <a:endParaRPr lang="en-US" dirty="0"/>
                    </a:p>
                  </a:txBody>
                  <a:tcPr/>
                </a:tc>
                <a:tc>
                  <a:txBody>
                    <a:bodyPr/>
                    <a:lstStyle/>
                    <a:p>
                      <a:r>
                        <a:rPr lang="en-US" baseline="0" dirty="0" smtClean="0"/>
                        <a:t>Particular focus on health service research and policy</a:t>
                      </a: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8001700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Which doctorate is right for you?</a:t>
            </a:r>
            <a:endParaRPr lang="en-US" dirty="0"/>
          </a:p>
        </p:txBody>
      </p:sp>
      <p:sp>
        <p:nvSpPr>
          <p:cNvPr id="3" name="Content Placeholder 2"/>
          <p:cNvSpPr>
            <a:spLocks noGrp="1"/>
          </p:cNvSpPr>
          <p:nvPr>
            <p:ph idx="1"/>
          </p:nvPr>
        </p:nvSpPr>
        <p:spPr>
          <a:xfrm>
            <a:off x="914400" y="1530626"/>
            <a:ext cx="7798904" cy="4870174"/>
          </a:xfrm>
        </p:spPr>
        <p:txBody>
          <a:bodyPr/>
          <a:lstStyle/>
          <a:p>
            <a:r>
              <a:rPr lang="en-US" dirty="0" smtClean="0"/>
              <a:t>Focus – what is your passion?</a:t>
            </a:r>
          </a:p>
          <a:p>
            <a:r>
              <a:rPr lang="en-US" dirty="0" smtClean="0"/>
              <a:t>Career – what do you want to?</a:t>
            </a:r>
          </a:p>
          <a:p>
            <a:pPr marL="0" indent="0">
              <a:buNone/>
            </a:pPr>
            <a:r>
              <a:rPr lang="en-US" sz="2400" dirty="0"/>
              <a:t>	</a:t>
            </a:r>
            <a:r>
              <a:rPr lang="en-US" sz="2400" dirty="0" smtClean="0"/>
              <a:t>-lead research</a:t>
            </a:r>
            <a:br>
              <a:rPr lang="en-US" sz="2400" dirty="0" smtClean="0"/>
            </a:br>
            <a:r>
              <a:rPr lang="en-US" sz="2400" dirty="0" smtClean="0"/>
              <a:t>	-apply research</a:t>
            </a:r>
            <a:br>
              <a:rPr lang="en-US" sz="2400" dirty="0" smtClean="0"/>
            </a:br>
            <a:r>
              <a:rPr lang="en-US" sz="2400" dirty="0" smtClean="0"/>
              <a:t>	-make health policy</a:t>
            </a:r>
            <a:br>
              <a:rPr lang="en-US" sz="2400" dirty="0" smtClean="0"/>
            </a:br>
            <a:r>
              <a:rPr lang="en-US" sz="2400" dirty="0" smtClean="0"/>
              <a:t>	-teach (both DNP and PHD)</a:t>
            </a:r>
          </a:p>
          <a:p>
            <a:r>
              <a:rPr lang="en-US" dirty="0" smtClean="0"/>
              <a:t>Feasibility – what works for you?</a:t>
            </a:r>
            <a:br>
              <a:rPr lang="en-US" dirty="0" smtClean="0"/>
            </a:br>
            <a:r>
              <a:rPr lang="en-US" sz="2400" dirty="0" smtClean="0"/>
              <a:t>	-format</a:t>
            </a:r>
            <a:br>
              <a:rPr lang="en-US" sz="2400" dirty="0" smtClean="0"/>
            </a:br>
            <a:r>
              <a:rPr lang="en-US" sz="2400" dirty="0" smtClean="0"/>
              <a:t>	-costs</a:t>
            </a:r>
            <a:br>
              <a:rPr lang="en-US" sz="2400" dirty="0" smtClean="0"/>
            </a:br>
            <a:r>
              <a:rPr lang="en-US" sz="2400" dirty="0" smtClean="0"/>
              <a:t>	-competing demands</a:t>
            </a:r>
          </a:p>
          <a:p>
            <a:endParaRPr lang="en-US" dirty="0" smtClean="0"/>
          </a:p>
          <a:p>
            <a:endParaRPr lang="en-US" dirty="0"/>
          </a:p>
        </p:txBody>
      </p:sp>
    </p:spTree>
    <p:extLst>
      <p:ext uri="{BB962C8B-B14F-4D97-AF65-F5344CB8AC3E}">
        <p14:creationId xmlns:p14="http://schemas.microsoft.com/office/powerpoint/2010/main" val="16131318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Many programs to consider</a:t>
            </a:r>
            <a:br>
              <a:rPr lang="en-US" dirty="0" smtClean="0"/>
            </a:br>
            <a:endParaRPr lang="en-US" dirty="0" smtClean="0"/>
          </a:p>
          <a:p>
            <a:r>
              <a:rPr lang="en-US" dirty="0" smtClean="0"/>
              <a:t>Review the websites but also call to ask questions</a:t>
            </a:r>
            <a:br>
              <a:rPr lang="en-US" dirty="0" smtClean="0"/>
            </a:br>
            <a:endParaRPr lang="en-US" dirty="0" smtClean="0"/>
          </a:p>
          <a:p>
            <a:r>
              <a:rPr lang="en-US" dirty="0" smtClean="0"/>
              <a:t>Talk with graduates of those programs</a:t>
            </a:r>
          </a:p>
          <a:p>
            <a:endParaRPr lang="en-US" dirty="0"/>
          </a:p>
        </p:txBody>
      </p:sp>
    </p:spTree>
    <p:extLst>
      <p:ext uri="{BB962C8B-B14F-4D97-AF65-F5344CB8AC3E}">
        <p14:creationId xmlns:p14="http://schemas.microsoft.com/office/powerpoint/2010/main" val="1619560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lstStyle/>
          <a:p>
            <a:pPr algn="ctr"/>
            <a:r>
              <a:rPr lang="en-US" sz="4000" b="1" dirty="0" smtClean="0"/>
              <a:t>What do you hope to learn?</a:t>
            </a:r>
            <a:endParaRPr lang="en-US" sz="4000" b="1" dirty="0"/>
          </a:p>
        </p:txBody>
      </p:sp>
      <p:sp>
        <p:nvSpPr>
          <p:cNvPr id="3" name="Content Placeholder 2"/>
          <p:cNvSpPr>
            <a:spLocks noGrp="1"/>
          </p:cNvSpPr>
          <p:nvPr>
            <p:ph idx="1"/>
          </p:nvPr>
        </p:nvSpPr>
        <p:spPr>
          <a:xfrm>
            <a:off x="762000" y="1600200"/>
            <a:ext cx="7924800" cy="4525963"/>
          </a:xfrm>
        </p:spPr>
        <p:txBody>
          <a:bodyPr/>
          <a:lstStyle/>
          <a:p>
            <a:pPr marL="514350" indent="-514350" algn="l">
              <a:buFontTx/>
              <a:buAutoNum type="arabicPeriod"/>
            </a:pPr>
            <a:endParaRPr lang="en-US" sz="2800" dirty="0">
              <a:solidFill>
                <a:schemeClr val="tx2"/>
              </a:solidFill>
              <a:latin typeface="+mn-lt"/>
            </a:endParaRPr>
          </a:p>
          <a:p>
            <a:pPr marL="514350" indent="-514350" algn="l">
              <a:buFontTx/>
              <a:buAutoNum type="arabicPeriod"/>
            </a:pPr>
            <a:endParaRPr lang="en-US" sz="2800" dirty="0">
              <a:solidFill>
                <a:schemeClr val="tx2"/>
              </a:solidFill>
              <a:latin typeface="+mn-lt"/>
            </a:endParaRPr>
          </a:p>
          <a:p>
            <a:pPr marL="514350" marR="0" indent="-514350">
              <a:spcBef>
                <a:spcPts val="0"/>
              </a:spcBef>
              <a:spcAft>
                <a:spcPts val="0"/>
              </a:spcAft>
              <a:buAutoNum type="arabicPeriod"/>
            </a:pPr>
            <a:endParaRPr lang="en-US" sz="2800" dirty="0">
              <a:latin typeface="+mn-lt"/>
            </a:endParaRPr>
          </a:p>
          <a:p>
            <a:pPr marL="514350" marR="0" indent="-514350">
              <a:spcBef>
                <a:spcPts val="0"/>
              </a:spcBef>
              <a:spcAft>
                <a:spcPts val="0"/>
              </a:spcAft>
              <a:buAutoNum type="arabicPeriod"/>
            </a:pPr>
            <a:endParaRPr lang="en-US" sz="2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800" dirty="0">
                <a:solidFill>
                  <a:srgbClr val="1F497D"/>
                </a:solidFill>
                <a:effectLst/>
                <a:latin typeface="Calibri" panose="020F0502020204030204" pitchFamily="34" charset="0"/>
                <a:ea typeface="Calibri" panose="020F0502020204030204" pitchFamily="34" charset="0"/>
              </a:rPr>
              <a:t> </a:t>
            </a:r>
            <a:endParaRPr lang="en-US" sz="2800" dirty="0">
              <a:effectLst/>
              <a:latin typeface="Calibri" panose="020F0502020204030204" pitchFamily="34" charset="0"/>
              <a:ea typeface="Calibri" panose="020F0502020204030204" pitchFamily="34" charset="0"/>
            </a:endParaRPr>
          </a:p>
          <a:p>
            <a:pPr marL="914400" lvl="2"/>
            <a:endParaRPr lang="en-US" sz="3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183779"/>
            <a:ext cx="5638800" cy="5358804"/>
          </a:xfrm>
          <a:prstGeom prst="rect">
            <a:avLst/>
          </a:prstGeom>
        </p:spPr>
      </p:pic>
    </p:spTree>
    <p:extLst>
      <p:ext uri="{BB962C8B-B14F-4D97-AF65-F5344CB8AC3E}">
        <p14:creationId xmlns:p14="http://schemas.microsoft.com/office/powerpoint/2010/main" val="9646295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2000"/>
          </a:xfrm>
        </p:spPr>
        <p:txBody>
          <a:bodyPr/>
          <a:lstStyle/>
          <a:p>
            <a:r>
              <a:rPr lang="en-US" dirty="0" smtClean="0"/>
              <a:t>Thanks for attending!</a:t>
            </a:r>
            <a:endParaRPr lang="en-US" dirty="0"/>
          </a:p>
        </p:txBody>
      </p:sp>
      <p:sp>
        <p:nvSpPr>
          <p:cNvPr id="3" name="Content Placeholder 2"/>
          <p:cNvSpPr>
            <a:spLocks noGrp="1"/>
          </p:cNvSpPr>
          <p:nvPr>
            <p:ph idx="1"/>
          </p:nvPr>
        </p:nvSpPr>
        <p:spPr>
          <a:xfrm>
            <a:off x="457200" y="1371600"/>
            <a:ext cx="8229600" cy="4754563"/>
          </a:xfrm>
        </p:spPr>
        <p:txBody>
          <a:bodyPr/>
          <a:lstStyle/>
          <a:p>
            <a:endParaRPr lang="en-US" dirty="0" smtClean="0"/>
          </a:p>
          <a:p>
            <a:pPr marL="0" indent="0">
              <a:buNone/>
            </a:pPr>
            <a:r>
              <a:rPr lang="en-US" dirty="0" smtClean="0"/>
              <a:t>Nursesupport.org</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2819400"/>
            <a:ext cx="6324600" cy="3498314"/>
          </a:xfrm>
          <a:prstGeom prst="rect">
            <a:avLst/>
          </a:prstGeom>
        </p:spPr>
      </p:pic>
    </p:spTree>
    <p:extLst>
      <p:ext uri="{BB962C8B-B14F-4D97-AF65-F5344CB8AC3E}">
        <p14:creationId xmlns:p14="http://schemas.microsoft.com/office/powerpoint/2010/main" val="3616012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lstStyle/>
          <a:p>
            <a:pPr algn="ctr"/>
            <a:r>
              <a:rPr lang="en-US" sz="4000" b="1" dirty="0" smtClean="0"/>
              <a:t>Program Overview</a:t>
            </a:r>
            <a:endParaRPr lang="en-US" sz="4000" b="1" dirty="0"/>
          </a:p>
        </p:txBody>
      </p:sp>
      <p:sp>
        <p:nvSpPr>
          <p:cNvPr id="3" name="Content Placeholder 2"/>
          <p:cNvSpPr>
            <a:spLocks noGrp="1"/>
          </p:cNvSpPr>
          <p:nvPr>
            <p:ph idx="1"/>
          </p:nvPr>
        </p:nvSpPr>
        <p:spPr>
          <a:xfrm>
            <a:off x="609600" y="1371600"/>
            <a:ext cx="8305800" cy="4754563"/>
          </a:xfrm>
        </p:spPr>
        <p:txBody>
          <a:bodyPr/>
          <a:lstStyle/>
          <a:p>
            <a:pPr algn="l"/>
            <a:r>
              <a:rPr lang="en-US" sz="2400" dirty="0" smtClean="0">
                <a:solidFill>
                  <a:schemeClr val="tx2"/>
                </a:solidFill>
                <a:latin typeface="+mn-lt"/>
              </a:rPr>
              <a:t>9:15-10:00		Doctoral Education in Maryland</a:t>
            </a:r>
          </a:p>
          <a:p>
            <a:pPr algn="l"/>
            <a:r>
              <a:rPr lang="en-US" sz="2400" dirty="0">
                <a:solidFill>
                  <a:schemeClr val="tx2"/>
                </a:solidFill>
                <a:latin typeface="+mn-lt"/>
              </a:rPr>
              <a:t>	</a:t>
            </a:r>
            <a:r>
              <a:rPr lang="en-US" sz="2400" dirty="0" smtClean="0">
                <a:solidFill>
                  <a:schemeClr val="tx2"/>
                </a:solidFill>
                <a:latin typeface="+mn-lt"/>
              </a:rPr>
              <a:t>		Matching Goals-Education-Program</a:t>
            </a:r>
          </a:p>
          <a:p>
            <a:pPr algn="l"/>
            <a:endParaRPr lang="en-US" sz="2400" dirty="0" smtClean="0">
              <a:solidFill>
                <a:schemeClr val="tx2"/>
              </a:solidFill>
              <a:latin typeface="+mn-lt"/>
            </a:endParaRPr>
          </a:p>
          <a:p>
            <a:pPr algn="l"/>
            <a:r>
              <a:rPr lang="en-US" sz="2400" dirty="0" smtClean="0">
                <a:solidFill>
                  <a:schemeClr val="tx2"/>
                </a:solidFill>
                <a:latin typeface="+mn-lt"/>
              </a:rPr>
              <a:t>10:00-10:30		Panel - Unique Programs and 				Circumstances</a:t>
            </a:r>
          </a:p>
          <a:p>
            <a:pPr algn="l"/>
            <a:endParaRPr lang="en-US" sz="2400" dirty="0" smtClean="0">
              <a:solidFill>
                <a:schemeClr val="tx2"/>
              </a:solidFill>
              <a:latin typeface="+mn-lt"/>
            </a:endParaRPr>
          </a:p>
          <a:p>
            <a:pPr algn="l"/>
            <a:r>
              <a:rPr lang="en-US" sz="2400" dirty="0" smtClean="0">
                <a:solidFill>
                  <a:schemeClr val="tx2"/>
                </a:solidFill>
                <a:latin typeface="+mn-lt"/>
              </a:rPr>
              <a:t>10:30-10:45		BREAK  - Visit information </a:t>
            </a:r>
            <a:r>
              <a:rPr lang="en-US" sz="2400" dirty="0">
                <a:solidFill>
                  <a:schemeClr val="tx2"/>
                </a:solidFill>
                <a:latin typeface="+mn-lt"/>
              </a:rPr>
              <a:t>t</a:t>
            </a:r>
            <a:r>
              <a:rPr lang="en-US" sz="2400" dirty="0" smtClean="0">
                <a:solidFill>
                  <a:schemeClr val="tx2"/>
                </a:solidFill>
                <a:latin typeface="+mn-lt"/>
              </a:rPr>
              <a:t>ables</a:t>
            </a:r>
          </a:p>
          <a:p>
            <a:pPr algn="l"/>
            <a:endParaRPr lang="en-US" sz="2400" dirty="0" smtClean="0">
              <a:solidFill>
                <a:schemeClr val="tx2"/>
              </a:solidFill>
              <a:latin typeface="+mn-lt"/>
            </a:endParaRPr>
          </a:p>
          <a:p>
            <a:pPr algn="l"/>
            <a:r>
              <a:rPr lang="en-US" sz="2400" dirty="0" smtClean="0">
                <a:solidFill>
                  <a:schemeClr val="tx2"/>
                </a:solidFill>
                <a:latin typeface="+mn-lt"/>
              </a:rPr>
              <a:t>10:45-11:15		Panel – Voice of students</a:t>
            </a:r>
          </a:p>
          <a:p>
            <a:pPr algn="l"/>
            <a:endParaRPr lang="en-US" sz="2400" dirty="0" smtClean="0">
              <a:solidFill>
                <a:schemeClr val="tx2"/>
              </a:solidFill>
              <a:latin typeface="+mn-lt"/>
            </a:endParaRPr>
          </a:p>
          <a:p>
            <a:pPr algn="l"/>
            <a:r>
              <a:rPr lang="en-US" sz="2400" dirty="0" smtClean="0">
                <a:solidFill>
                  <a:schemeClr val="tx2"/>
                </a:solidFill>
                <a:latin typeface="+mn-lt"/>
              </a:rPr>
              <a:t>11:15-11:45		Panel - Funding your education</a:t>
            </a:r>
          </a:p>
          <a:p>
            <a:pPr algn="l"/>
            <a:endParaRPr lang="en-US" sz="2400" dirty="0" smtClean="0">
              <a:solidFill>
                <a:schemeClr val="tx2"/>
              </a:solidFill>
              <a:latin typeface="+mn-lt"/>
            </a:endParaRPr>
          </a:p>
          <a:p>
            <a:pPr algn="l"/>
            <a:r>
              <a:rPr lang="en-US" sz="2400" dirty="0" smtClean="0">
                <a:solidFill>
                  <a:schemeClr val="tx2"/>
                </a:solidFill>
                <a:latin typeface="+mn-lt"/>
              </a:rPr>
              <a:t>11:45-12:00		Questions and wrap-up</a:t>
            </a:r>
          </a:p>
          <a:p>
            <a:pPr algn="l"/>
            <a:endParaRPr lang="en-US" sz="2800" dirty="0">
              <a:solidFill>
                <a:schemeClr val="tx2"/>
              </a:solidFill>
              <a:latin typeface="+mn-lt"/>
            </a:endParaRPr>
          </a:p>
          <a:p>
            <a:pPr marL="514350" indent="-514350" algn="l">
              <a:buFontTx/>
              <a:buAutoNum type="arabicPeriod"/>
            </a:pPr>
            <a:endParaRPr lang="en-US" sz="2800" dirty="0">
              <a:solidFill>
                <a:schemeClr val="tx2"/>
              </a:solidFill>
              <a:latin typeface="+mn-lt"/>
            </a:endParaRPr>
          </a:p>
          <a:p>
            <a:pPr marL="514350" indent="-514350" algn="l">
              <a:buFontTx/>
              <a:buAutoNum type="arabicPeriod"/>
            </a:pPr>
            <a:endParaRPr lang="en-US" sz="2800" dirty="0">
              <a:solidFill>
                <a:schemeClr val="tx2"/>
              </a:solidFill>
              <a:latin typeface="+mn-lt"/>
            </a:endParaRPr>
          </a:p>
          <a:p>
            <a:pPr marL="514350" marR="0" indent="-514350">
              <a:spcBef>
                <a:spcPts val="0"/>
              </a:spcBef>
              <a:spcAft>
                <a:spcPts val="0"/>
              </a:spcAft>
              <a:buAutoNum type="arabicPeriod"/>
            </a:pPr>
            <a:endParaRPr lang="en-US" sz="2800" dirty="0">
              <a:latin typeface="+mn-lt"/>
            </a:endParaRPr>
          </a:p>
          <a:p>
            <a:pPr marL="514350" marR="0" indent="-514350">
              <a:spcBef>
                <a:spcPts val="0"/>
              </a:spcBef>
              <a:spcAft>
                <a:spcPts val="0"/>
              </a:spcAft>
              <a:buAutoNum type="arabicPeriod"/>
            </a:pPr>
            <a:endParaRPr lang="en-US" sz="2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800" dirty="0">
                <a:solidFill>
                  <a:srgbClr val="1F497D"/>
                </a:solidFill>
                <a:effectLst/>
                <a:latin typeface="Calibri" panose="020F0502020204030204" pitchFamily="34" charset="0"/>
                <a:ea typeface="Calibri" panose="020F0502020204030204" pitchFamily="34" charset="0"/>
              </a:rPr>
              <a:t> </a:t>
            </a:r>
            <a:endParaRPr lang="en-US" sz="2800" dirty="0">
              <a:effectLst/>
              <a:latin typeface="Calibri" panose="020F0502020204030204" pitchFamily="34" charset="0"/>
              <a:ea typeface="Calibri" panose="020F0502020204030204" pitchFamily="34" charset="0"/>
            </a:endParaRPr>
          </a:p>
          <a:p>
            <a:pPr marL="914400" lvl="2"/>
            <a:endParaRPr lang="en-US" sz="3200" dirty="0"/>
          </a:p>
        </p:txBody>
      </p:sp>
    </p:spTree>
    <p:extLst>
      <p:ext uri="{BB962C8B-B14F-4D97-AF65-F5344CB8AC3E}">
        <p14:creationId xmlns:p14="http://schemas.microsoft.com/office/powerpoint/2010/main" val="578251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497192"/>
          </a:xfrm>
        </p:spPr>
        <p:txBody>
          <a:bodyPr/>
          <a:lstStyle/>
          <a:p>
            <a:pPr algn="ctr"/>
            <a:r>
              <a:rPr lang="en-US" sz="4000" b="1" dirty="0" smtClean="0"/>
              <a:t>Assumptions….Objectives</a:t>
            </a:r>
            <a:endParaRPr lang="en-US" sz="4000" b="1" dirty="0"/>
          </a:p>
        </p:txBody>
      </p:sp>
      <p:sp>
        <p:nvSpPr>
          <p:cNvPr id="3" name="Content Placeholder 2"/>
          <p:cNvSpPr>
            <a:spLocks noGrp="1"/>
          </p:cNvSpPr>
          <p:nvPr>
            <p:ph idx="1"/>
          </p:nvPr>
        </p:nvSpPr>
        <p:spPr>
          <a:xfrm>
            <a:off x="762000" y="2030592"/>
            <a:ext cx="7924800" cy="4095571"/>
          </a:xfrm>
        </p:spPr>
        <p:txBody>
          <a:bodyPr/>
          <a:lstStyle/>
          <a:p>
            <a:pPr marL="514350" indent="-514350" algn="l">
              <a:buFontTx/>
              <a:buAutoNum type="arabicPeriod"/>
            </a:pPr>
            <a:r>
              <a:rPr lang="en-US" sz="2800" dirty="0" smtClean="0">
                <a:solidFill>
                  <a:schemeClr val="tx2"/>
                </a:solidFill>
                <a:latin typeface="+mn-lt"/>
              </a:rPr>
              <a:t>Describe the breadth of doctoral programs in Maryland – both nursing and not nursing.</a:t>
            </a:r>
            <a:br>
              <a:rPr lang="en-US" sz="2800" dirty="0" smtClean="0">
                <a:solidFill>
                  <a:schemeClr val="tx2"/>
                </a:solidFill>
                <a:latin typeface="+mn-lt"/>
              </a:rPr>
            </a:br>
            <a:endParaRPr lang="en-US" sz="2800" dirty="0" smtClean="0">
              <a:solidFill>
                <a:schemeClr val="tx2"/>
              </a:solidFill>
              <a:latin typeface="+mn-lt"/>
            </a:endParaRPr>
          </a:p>
          <a:p>
            <a:pPr marL="514350" indent="-514350" algn="l">
              <a:buFontTx/>
              <a:buAutoNum type="arabicPeriod"/>
            </a:pPr>
            <a:r>
              <a:rPr lang="en-US" sz="2800" dirty="0" smtClean="0">
                <a:solidFill>
                  <a:schemeClr val="tx2"/>
                </a:solidFill>
                <a:latin typeface="+mn-lt"/>
              </a:rPr>
              <a:t>Distinguish variations in doctoral programs.</a:t>
            </a:r>
            <a:br>
              <a:rPr lang="en-US" sz="2800" dirty="0" smtClean="0">
                <a:solidFill>
                  <a:schemeClr val="tx2"/>
                </a:solidFill>
                <a:latin typeface="+mn-lt"/>
              </a:rPr>
            </a:br>
            <a:endParaRPr lang="en-US" sz="2800" dirty="0" smtClean="0">
              <a:solidFill>
                <a:schemeClr val="tx2"/>
              </a:solidFill>
              <a:latin typeface="+mn-lt"/>
            </a:endParaRPr>
          </a:p>
          <a:p>
            <a:pPr marL="514350" indent="-514350" algn="l">
              <a:buFontTx/>
              <a:buAutoNum type="arabicPeriod"/>
            </a:pPr>
            <a:r>
              <a:rPr lang="en-US" sz="2800" dirty="0" smtClean="0">
                <a:solidFill>
                  <a:schemeClr val="tx2"/>
                </a:solidFill>
                <a:latin typeface="+mn-lt"/>
              </a:rPr>
              <a:t>Compare and contrast nursing research (PhD) vs practice (DNP) doctorates.</a:t>
            </a:r>
            <a:br>
              <a:rPr lang="en-US" sz="2800" dirty="0" smtClean="0">
                <a:solidFill>
                  <a:schemeClr val="tx2"/>
                </a:solidFill>
                <a:latin typeface="+mn-lt"/>
              </a:rPr>
            </a:br>
            <a:endParaRPr lang="en-US" sz="2800" dirty="0" smtClean="0">
              <a:solidFill>
                <a:schemeClr val="tx2"/>
              </a:solidFill>
              <a:latin typeface="+mn-lt"/>
            </a:endParaRPr>
          </a:p>
          <a:p>
            <a:pPr algn="l"/>
            <a:endParaRPr lang="en-US" sz="2800" dirty="0">
              <a:solidFill>
                <a:schemeClr val="tx2"/>
              </a:solidFill>
              <a:latin typeface="+mn-lt"/>
            </a:endParaRPr>
          </a:p>
          <a:p>
            <a:pPr marL="514350" marR="0" indent="-514350">
              <a:spcBef>
                <a:spcPts val="0"/>
              </a:spcBef>
              <a:spcAft>
                <a:spcPts val="0"/>
              </a:spcAft>
              <a:buAutoNum type="arabicPeriod"/>
            </a:pPr>
            <a:endParaRPr lang="en-US" sz="2800" dirty="0">
              <a:latin typeface="+mn-lt"/>
            </a:endParaRPr>
          </a:p>
          <a:p>
            <a:pPr marL="514350" marR="0" indent="-514350">
              <a:spcBef>
                <a:spcPts val="0"/>
              </a:spcBef>
              <a:spcAft>
                <a:spcPts val="0"/>
              </a:spcAft>
              <a:buAutoNum type="arabicPeriod"/>
            </a:pPr>
            <a:endParaRPr lang="en-US" sz="2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800" dirty="0">
                <a:solidFill>
                  <a:srgbClr val="1F497D"/>
                </a:solidFill>
                <a:effectLst/>
                <a:latin typeface="Calibri" panose="020F0502020204030204" pitchFamily="34" charset="0"/>
                <a:ea typeface="Calibri" panose="020F0502020204030204" pitchFamily="34" charset="0"/>
              </a:rPr>
              <a:t> </a:t>
            </a:r>
            <a:endParaRPr lang="en-US" sz="2800" dirty="0">
              <a:effectLst/>
              <a:latin typeface="Calibri" panose="020F0502020204030204" pitchFamily="34" charset="0"/>
              <a:ea typeface="Calibri" panose="020F0502020204030204" pitchFamily="34" charset="0"/>
            </a:endParaRPr>
          </a:p>
          <a:p>
            <a:pPr marL="914400" lvl="2"/>
            <a:endParaRPr lang="en-US" sz="3200" dirty="0"/>
          </a:p>
        </p:txBody>
      </p:sp>
    </p:spTree>
    <p:extLst>
      <p:ext uri="{BB962C8B-B14F-4D97-AF65-F5344CB8AC3E}">
        <p14:creationId xmlns:p14="http://schemas.microsoft.com/office/powerpoint/2010/main" val="564435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371600"/>
          </a:xfrm>
        </p:spPr>
        <p:txBody>
          <a:bodyPr/>
          <a:lstStyle/>
          <a:p>
            <a:r>
              <a:rPr lang="en-US" sz="4000" b="1" dirty="0" smtClean="0"/>
              <a:t>Common Doctoral Education Pathways for Nurses</a:t>
            </a:r>
            <a:endParaRPr lang="en-US" sz="4000" b="1" dirty="0"/>
          </a:p>
        </p:txBody>
      </p:sp>
      <p:sp>
        <p:nvSpPr>
          <p:cNvPr id="3" name="Content Placeholder 2"/>
          <p:cNvSpPr>
            <a:spLocks noGrp="1"/>
          </p:cNvSpPr>
          <p:nvPr>
            <p:ph idx="1"/>
          </p:nvPr>
        </p:nvSpPr>
        <p:spPr>
          <a:xfrm>
            <a:off x="838200" y="2286000"/>
            <a:ext cx="7848600" cy="3825875"/>
          </a:xfrm>
        </p:spPr>
        <p:txBody>
          <a:bodyPr/>
          <a:lstStyle/>
          <a:p>
            <a:pPr marL="0" indent="0" algn="ctr">
              <a:buNone/>
            </a:pPr>
            <a:r>
              <a:rPr lang="en-US" dirty="0" smtClean="0"/>
              <a:t>BS </a:t>
            </a:r>
            <a:r>
              <a:rPr lang="en-US" dirty="0" smtClean="0">
                <a:sym typeface="Wingdings" panose="05000000000000000000" pitchFamily="2" charset="2"/>
              </a:rPr>
              <a:t> </a:t>
            </a:r>
            <a:r>
              <a:rPr lang="en-US" dirty="0" smtClean="0"/>
              <a:t>MS </a:t>
            </a:r>
            <a:r>
              <a:rPr lang="en-US" dirty="0" smtClean="0">
                <a:sym typeface="Wingdings" panose="05000000000000000000" pitchFamily="2" charset="2"/>
              </a:rPr>
              <a:t> PhD</a:t>
            </a:r>
          </a:p>
          <a:p>
            <a:pPr marL="0" indent="0" algn="ctr">
              <a:buNone/>
            </a:pPr>
            <a:r>
              <a:rPr lang="en-US" dirty="0" smtClean="0">
                <a:sym typeface="Wingdings" panose="05000000000000000000" pitchFamily="2" charset="2"/>
              </a:rPr>
              <a:t>BS  MS  DNP</a:t>
            </a:r>
          </a:p>
          <a:p>
            <a:pPr marL="0" indent="0" algn="ctr">
              <a:buNone/>
            </a:pPr>
            <a:r>
              <a:rPr lang="en-US" dirty="0" smtClean="0">
                <a:sym typeface="Wingdings" panose="05000000000000000000" pitchFamily="2" charset="2"/>
              </a:rPr>
              <a:t>BS  PhD</a:t>
            </a:r>
          </a:p>
          <a:p>
            <a:pPr marL="0" indent="0" algn="ctr">
              <a:buNone/>
            </a:pPr>
            <a:r>
              <a:rPr lang="en-US" dirty="0" smtClean="0"/>
              <a:t>BS </a:t>
            </a:r>
            <a:r>
              <a:rPr lang="en-US" dirty="0" smtClean="0">
                <a:sym typeface="Wingdings" panose="05000000000000000000" pitchFamily="2" charset="2"/>
              </a:rPr>
              <a:t> DNP</a:t>
            </a:r>
            <a:br>
              <a:rPr lang="en-US" dirty="0" smtClean="0">
                <a:sym typeface="Wingdings" panose="05000000000000000000" pitchFamily="2" charset="2"/>
              </a:rPr>
            </a:br>
            <a:endParaRPr lang="en-US" dirty="0" smtClean="0">
              <a:sym typeface="Wingdings" panose="05000000000000000000" pitchFamily="2" charset="2"/>
            </a:endParaRPr>
          </a:p>
          <a:p>
            <a:pPr marL="0" indent="0" algn="ctr">
              <a:buNone/>
            </a:pPr>
            <a:r>
              <a:rPr lang="en-US" dirty="0" smtClean="0">
                <a:sym typeface="Wingdings" panose="05000000000000000000" pitchFamily="2" charset="2"/>
              </a:rPr>
              <a:t>MS  EdD</a:t>
            </a:r>
          </a:p>
          <a:p>
            <a:endParaRPr lang="en-US" dirty="0" smtClean="0">
              <a:sym typeface="Wingdings" panose="05000000000000000000" pitchFamily="2" charset="2"/>
            </a:endParaRPr>
          </a:p>
          <a:p>
            <a:endParaRPr lang="en-US" dirty="0"/>
          </a:p>
        </p:txBody>
      </p:sp>
    </p:spTree>
    <p:extLst>
      <p:ext uri="{BB962C8B-B14F-4D97-AF65-F5344CB8AC3E}">
        <p14:creationId xmlns:p14="http://schemas.microsoft.com/office/powerpoint/2010/main" val="3371710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04800"/>
            <a:ext cx="8229600" cy="914400"/>
          </a:xfrm>
        </p:spPr>
        <p:txBody>
          <a:bodyPr/>
          <a:lstStyle/>
          <a:p>
            <a:r>
              <a:rPr lang="en-US" sz="4000" b="1" dirty="0" smtClean="0"/>
              <a:t>Doctoral Program Overview</a:t>
            </a:r>
            <a:endParaRPr lang="en-US" sz="4000" b="1"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5399" y="1447800"/>
            <a:ext cx="6553200" cy="4306888"/>
          </a:xfrm>
        </p:spPr>
      </p:pic>
    </p:spTree>
    <p:extLst>
      <p:ext uri="{BB962C8B-B14F-4D97-AF65-F5344CB8AC3E}">
        <p14:creationId xmlns:p14="http://schemas.microsoft.com/office/powerpoint/2010/main" val="4755885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7592"/>
            <a:ext cx="8229600" cy="712608"/>
          </a:xfrm>
        </p:spPr>
        <p:txBody>
          <a:bodyPr/>
          <a:lstStyle/>
          <a:p>
            <a:r>
              <a:rPr lang="en-US" dirty="0" smtClean="0"/>
              <a:t>Continuum of Technology-based </a:t>
            </a:r>
            <a:r>
              <a:rPr lang="en-US" dirty="0"/>
              <a:t>L</a:t>
            </a:r>
            <a:r>
              <a:rPr lang="en-US" dirty="0" smtClean="0"/>
              <a:t>earning</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1910798"/>
            <a:ext cx="7348833" cy="4095750"/>
          </a:xfrm>
        </p:spPr>
      </p:pic>
      <p:sp>
        <p:nvSpPr>
          <p:cNvPr id="6" name="Rectangle 5"/>
          <p:cNvSpPr/>
          <p:nvPr/>
        </p:nvSpPr>
        <p:spPr>
          <a:xfrm>
            <a:off x="437322" y="6019800"/>
            <a:ext cx="8382000" cy="523220"/>
          </a:xfrm>
          <a:prstGeom prst="rect">
            <a:avLst/>
          </a:prstGeom>
        </p:spPr>
        <p:txBody>
          <a:bodyPr wrap="square">
            <a:spAutoFit/>
          </a:bodyPr>
          <a:lstStyle/>
          <a:p>
            <a:r>
              <a:rPr lang="en-US" sz="1400" dirty="0" smtClean="0"/>
              <a:t>Source:  https</a:t>
            </a:r>
            <a:r>
              <a:rPr lang="en-US" sz="1400" dirty="0"/>
              <a:t>://opentextbc.ca/teachinginadigitalage/wp-content/uploads/sites/29/2014/05/Continuum-of-online-learning-3.jpg</a:t>
            </a:r>
          </a:p>
        </p:txBody>
      </p:sp>
    </p:spTree>
    <p:extLst>
      <p:ext uri="{BB962C8B-B14F-4D97-AF65-F5344CB8AC3E}">
        <p14:creationId xmlns:p14="http://schemas.microsoft.com/office/powerpoint/2010/main" val="1632854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38300" y="457200"/>
            <a:ext cx="5867400" cy="5784762"/>
          </a:xfrm>
        </p:spPr>
      </p:pic>
    </p:spTree>
    <p:extLst>
      <p:ext uri="{BB962C8B-B14F-4D97-AF65-F5344CB8AC3E}">
        <p14:creationId xmlns:p14="http://schemas.microsoft.com/office/powerpoint/2010/main" val="17614124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Maryland Doctoral Programs in Education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37924884"/>
              </p:ext>
            </p:extLst>
          </p:nvPr>
        </p:nvGraphicFramePr>
        <p:xfrm>
          <a:off x="457200" y="1904999"/>
          <a:ext cx="8077201" cy="3882715"/>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xmlns="" val="20000"/>
                    </a:ext>
                  </a:extLst>
                </a:gridCol>
                <a:gridCol w="1066800">
                  <a:extLst>
                    <a:ext uri="{9D8B030D-6E8A-4147-A177-3AD203B41FA5}">
                      <a16:colId xmlns:a16="http://schemas.microsoft.com/office/drawing/2014/main" xmlns="" val="20001"/>
                    </a:ext>
                  </a:extLst>
                </a:gridCol>
                <a:gridCol w="1371600">
                  <a:extLst>
                    <a:ext uri="{9D8B030D-6E8A-4147-A177-3AD203B41FA5}">
                      <a16:colId xmlns:a16="http://schemas.microsoft.com/office/drawing/2014/main" xmlns="" val="20002"/>
                    </a:ext>
                  </a:extLst>
                </a:gridCol>
                <a:gridCol w="3733801">
                  <a:extLst>
                    <a:ext uri="{9D8B030D-6E8A-4147-A177-3AD203B41FA5}">
                      <a16:colId xmlns:a16="http://schemas.microsoft.com/office/drawing/2014/main" xmlns="" val="20003"/>
                    </a:ext>
                  </a:extLst>
                </a:gridCol>
              </a:tblGrid>
              <a:tr h="599620">
                <a:tc>
                  <a:txBody>
                    <a:bodyPr/>
                    <a:lstStyle/>
                    <a:p>
                      <a:r>
                        <a:rPr lang="en-US" dirty="0" smtClean="0"/>
                        <a:t>School</a:t>
                      </a:r>
                      <a:endParaRPr lang="en-US" dirty="0"/>
                    </a:p>
                  </a:txBody>
                  <a:tcPr/>
                </a:tc>
                <a:tc>
                  <a:txBody>
                    <a:bodyPr/>
                    <a:lstStyle/>
                    <a:p>
                      <a:r>
                        <a:rPr lang="en-US" dirty="0" smtClean="0"/>
                        <a:t>Degree</a:t>
                      </a:r>
                      <a:endParaRPr lang="en-US" dirty="0"/>
                    </a:p>
                  </a:txBody>
                  <a:tcPr/>
                </a:tc>
                <a:tc>
                  <a:txBody>
                    <a:bodyPr/>
                    <a:lstStyle/>
                    <a:p>
                      <a:r>
                        <a:rPr lang="en-US" dirty="0" smtClean="0"/>
                        <a:t>Format</a:t>
                      </a:r>
                      <a:endParaRPr lang="en-US" dirty="0"/>
                    </a:p>
                  </a:txBody>
                  <a:tcPr/>
                </a:tc>
                <a:tc>
                  <a:txBody>
                    <a:bodyPr/>
                    <a:lstStyle/>
                    <a:p>
                      <a:r>
                        <a:rPr lang="en-US" dirty="0" smtClean="0"/>
                        <a:t>Focus areas</a:t>
                      </a:r>
                      <a:endParaRPr lang="en-US" dirty="0"/>
                    </a:p>
                  </a:txBody>
                  <a:tcPr/>
                </a:tc>
                <a:extLst>
                  <a:ext uri="{0D108BD9-81ED-4DB2-BD59-A6C34878D82A}">
                    <a16:rowId xmlns:a16="http://schemas.microsoft.com/office/drawing/2014/main" xmlns="" val="10000"/>
                  </a:ext>
                </a:extLst>
              </a:tr>
              <a:tr h="656619">
                <a:tc>
                  <a:txBody>
                    <a:bodyPr/>
                    <a:lstStyle/>
                    <a:p>
                      <a:r>
                        <a:rPr lang="en-US" dirty="0" smtClean="0"/>
                        <a:t>Frostburg</a:t>
                      </a:r>
                    </a:p>
                    <a:p>
                      <a:r>
                        <a:rPr lang="en-US" dirty="0" smtClean="0"/>
                        <a:t>(also Hagerstown)</a:t>
                      </a:r>
                      <a:endParaRPr lang="en-US" dirty="0"/>
                    </a:p>
                  </a:txBody>
                  <a:tcPr/>
                </a:tc>
                <a:tc>
                  <a:txBody>
                    <a:bodyPr/>
                    <a:lstStyle/>
                    <a:p>
                      <a:r>
                        <a:rPr lang="en-US" dirty="0" smtClean="0"/>
                        <a:t>EdD</a:t>
                      </a:r>
                    </a:p>
                  </a:txBody>
                  <a:tcPr/>
                </a:tc>
                <a:tc>
                  <a:txBody>
                    <a:bodyPr/>
                    <a:lstStyle/>
                    <a:p>
                      <a:r>
                        <a:rPr lang="en-US" dirty="0" smtClean="0"/>
                        <a:t>F2F</a:t>
                      </a:r>
                      <a:endParaRPr lang="en-US" dirty="0"/>
                    </a:p>
                  </a:txBody>
                  <a:tcPr/>
                </a:tc>
                <a:tc>
                  <a:txBody>
                    <a:bodyPr/>
                    <a:lstStyle/>
                    <a:p>
                      <a:r>
                        <a:rPr lang="en-US" dirty="0" smtClean="0"/>
                        <a:t>Leadership, Curriculum/instruction, Instructional technology</a:t>
                      </a:r>
                      <a:endParaRPr lang="en-US" dirty="0"/>
                    </a:p>
                  </a:txBody>
                  <a:tcPr/>
                </a:tc>
                <a:extLst>
                  <a:ext uri="{0D108BD9-81ED-4DB2-BD59-A6C34878D82A}">
                    <a16:rowId xmlns:a16="http://schemas.microsoft.com/office/drawing/2014/main" xmlns="" val="10003"/>
                  </a:ext>
                </a:extLst>
              </a:tr>
              <a:tr h="656619">
                <a:tc>
                  <a:txBody>
                    <a:bodyPr/>
                    <a:lstStyle/>
                    <a:p>
                      <a:r>
                        <a:rPr lang="en-US" dirty="0" smtClean="0"/>
                        <a:t>Johns Hopkins</a:t>
                      </a:r>
                      <a:endParaRPr lang="en-US" dirty="0"/>
                    </a:p>
                  </a:txBody>
                  <a:tcPr/>
                </a:tc>
                <a:tc>
                  <a:txBody>
                    <a:bodyPr/>
                    <a:lstStyle/>
                    <a:p>
                      <a:r>
                        <a:rPr lang="en-US" dirty="0" smtClean="0"/>
                        <a:t>EdD</a:t>
                      </a:r>
                    </a:p>
                    <a:p>
                      <a:r>
                        <a:rPr lang="en-US" baseline="0" dirty="0" smtClean="0"/>
                        <a:t>PhD</a:t>
                      </a:r>
                      <a:endParaRPr lang="en-US" dirty="0" smtClean="0"/>
                    </a:p>
                  </a:txBody>
                  <a:tcPr/>
                </a:tc>
                <a:tc>
                  <a:txBody>
                    <a:bodyPr/>
                    <a:lstStyle/>
                    <a:p>
                      <a:r>
                        <a:rPr lang="en-US" dirty="0" smtClean="0"/>
                        <a:t>Online, PT</a:t>
                      </a:r>
                    </a:p>
                    <a:p>
                      <a:r>
                        <a:rPr lang="en-US" dirty="0" smtClean="0"/>
                        <a:t>F2F, FT </a:t>
                      </a:r>
                      <a:endParaRPr lang="en-US" dirty="0"/>
                    </a:p>
                  </a:txBody>
                  <a:tcPr/>
                </a:tc>
                <a:tc>
                  <a:txBody>
                    <a:bodyPr/>
                    <a:lstStyle/>
                    <a:p>
                      <a:r>
                        <a:rPr lang="en-US" dirty="0" smtClean="0"/>
                        <a:t>Educational</a:t>
                      </a:r>
                      <a:r>
                        <a:rPr lang="en-US" baseline="0" dirty="0" smtClean="0"/>
                        <a:t> leadership, EB methods</a:t>
                      </a:r>
                      <a:endParaRPr lang="en-US" dirty="0"/>
                    </a:p>
                  </a:txBody>
                  <a:tcPr/>
                </a:tc>
                <a:extLst>
                  <a:ext uri="{0D108BD9-81ED-4DB2-BD59-A6C34878D82A}">
                    <a16:rowId xmlns:a16="http://schemas.microsoft.com/office/drawing/2014/main" xmlns="" val="10001"/>
                  </a:ext>
                </a:extLst>
              </a:tr>
              <a:tr h="656619">
                <a:tc>
                  <a:txBody>
                    <a:bodyPr/>
                    <a:lstStyle/>
                    <a:p>
                      <a:r>
                        <a:rPr lang="en-US" dirty="0" smtClean="0"/>
                        <a:t>Morgan</a:t>
                      </a:r>
                      <a:endParaRPr lang="en-US" dirty="0"/>
                    </a:p>
                  </a:txBody>
                  <a:tcPr/>
                </a:tc>
                <a:tc>
                  <a:txBody>
                    <a:bodyPr/>
                    <a:lstStyle/>
                    <a:p>
                      <a:r>
                        <a:rPr lang="en-US" dirty="0" smtClean="0"/>
                        <a:t>EdD</a:t>
                      </a:r>
                    </a:p>
                    <a:p>
                      <a:r>
                        <a:rPr lang="en-US" dirty="0" smtClean="0"/>
                        <a:t>PhD</a:t>
                      </a:r>
                      <a:endParaRPr lang="en-US" dirty="0"/>
                    </a:p>
                  </a:txBody>
                  <a:tcPr/>
                </a:tc>
                <a:tc>
                  <a:txBody>
                    <a:bodyPr/>
                    <a:lstStyle/>
                    <a:p>
                      <a:r>
                        <a:rPr lang="en-US" dirty="0" smtClean="0"/>
                        <a:t>Online</a:t>
                      </a:r>
                    </a:p>
                    <a:p>
                      <a:r>
                        <a:rPr lang="en-US" dirty="0" smtClean="0"/>
                        <a:t>PT/FT</a:t>
                      </a:r>
                      <a:endParaRPr lang="en-US" dirty="0"/>
                    </a:p>
                  </a:txBody>
                  <a:tcPr/>
                </a:tc>
                <a:tc>
                  <a:txBody>
                    <a:bodyPr/>
                    <a:lstStyle/>
                    <a:p>
                      <a:r>
                        <a:rPr lang="en-US" dirty="0" smtClean="0"/>
                        <a:t>Community college leadership</a:t>
                      </a:r>
                    </a:p>
                    <a:p>
                      <a:r>
                        <a:rPr lang="en-US" dirty="0" smtClean="0"/>
                        <a:t>Urban</a:t>
                      </a:r>
                      <a:r>
                        <a:rPr lang="en-US" baseline="0" dirty="0" smtClean="0"/>
                        <a:t> educational leadership</a:t>
                      </a:r>
                      <a:endParaRPr lang="en-US" dirty="0"/>
                    </a:p>
                  </a:txBody>
                  <a:tcPr/>
                </a:tc>
                <a:extLst>
                  <a:ext uri="{0D108BD9-81ED-4DB2-BD59-A6C34878D82A}">
                    <a16:rowId xmlns:a16="http://schemas.microsoft.com/office/drawing/2014/main" xmlns="" val="10004"/>
                  </a:ext>
                </a:extLst>
              </a:tr>
              <a:tr h="656619">
                <a:tc>
                  <a:txBody>
                    <a:bodyPr/>
                    <a:lstStyle/>
                    <a:p>
                      <a:r>
                        <a:rPr lang="en-US" dirty="0" smtClean="0"/>
                        <a:t>Towson</a:t>
                      </a:r>
                      <a:endParaRPr lang="en-US" dirty="0"/>
                    </a:p>
                  </a:txBody>
                  <a:tcPr/>
                </a:tc>
                <a:tc>
                  <a:txBody>
                    <a:bodyPr/>
                    <a:lstStyle/>
                    <a:p>
                      <a:r>
                        <a:rPr lang="en-US" dirty="0" smtClean="0"/>
                        <a:t>EdD</a:t>
                      </a:r>
                      <a:endParaRPr lang="en-US" dirty="0"/>
                    </a:p>
                  </a:txBody>
                  <a:tcPr/>
                </a:tc>
                <a:tc>
                  <a:txBody>
                    <a:bodyPr/>
                    <a:lstStyle/>
                    <a:p>
                      <a:r>
                        <a:rPr lang="en-US" dirty="0" smtClean="0"/>
                        <a:t>F2F,</a:t>
                      </a:r>
                      <a:r>
                        <a:rPr lang="en-US" baseline="0" dirty="0" smtClean="0"/>
                        <a:t> hybrid, online</a:t>
                      </a:r>
                      <a:endParaRPr lang="en-US" dirty="0"/>
                    </a:p>
                  </a:txBody>
                  <a:tcPr/>
                </a:tc>
                <a:tc>
                  <a:txBody>
                    <a:bodyPr/>
                    <a:lstStyle/>
                    <a:p>
                      <a:r>
                        <a:rPr lang="en-US" dirty="0" smtClean="0"/>
                        <a:t>Instructional technology</a:t>
                      </a:r>
                      <a:endParaRPr lang="en-US" dirty="0"/>
                    </a:p>
                  </a:txBody>
                  <a:tcPr/>
                </a:tc>
                <a:extLst>
                  <a:ext uri="{0D108BD9-81ED-4DB2-BD59-A6C34878D82A}">
                    <a16:rowId xmlns:a16="http://schemas.microsoft.com/office/drawing/2014/main" xmlns="" val="10005"/>
                  </a:ext>
                </a:extLst>
              </a:tr>
              <a:tr h="656619">
                <a:tc>
                  <a:txBody>
                    <a:bodyPr/>
                    <a:lstStyle/>
                    <a:p>
                      <a:r>
                        <a:rPr lang="en-US" dirty="0" smtClean="0"/>
                        <a:t>Salisbury</a:t>
                      </a:r>
                      <a:endParaRPr lang="en-US" dirty="0"/>
                    </a:p>
                  </a:txBody>
                  <a:tcPr/>
                </a:tc>
                <a:tc>
                  <a:txBody>
                    <a:bodyPr/>
                    <a:lstStyle/>
                    <a:p>
                      <a:r>
                        <a:rPr lang="en-US" dirty="0" smtClean="0"/>
                        <a:t>EdD</a:t>
                      </a:r>
                      <a:endParaRPr lang="en-US" dirty="0"/>
                    </a:p>
                  </a:txBody>
                  <a:tcPr/>
                </a:tc>
                <a:tc>
                  <a:txBody>
                    <a:bodyPr/>
                    <a:lstStyle/>
                    <a:p>
                      <a:r>
                        <a:rPr lang="en-US" dirty="0" smtClean="0"/>
                        <a:t>Online, hybrid</a:t>
                      </a:r>
                      <a:endParaRPr lang="en-US" dirty="0"/>
                    </a:p>
                  </a:txBody>
                  <a:tcPr/>
                </a:tc>
                <a:tc>
                  <a:txBody>
                    <a:bodyPr/>
                    <a:lstStyle/>
                    <a:p>
                      <a:r>
                        <a:rPr lang="en-US" dirty="0" smtClean="0"/>
                        <a:t>Contemporary</a:t>
                      </a:r>
                      <a:r>
                        <a:rPr lang="en-US" baseline="0" dirty="0" smtClean="0"/>
                        <a:t> curriculum theory and instruction</a:t>
                      </a:r>
                      <a:endParaRPr lang="en-US"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038799692"/>
      </p:ext>
    </p:extLst>
  </p:cSld>
  <p:clrMapOvr>
    <a:masterClrMapping/>
  </p:clrMapOvr>
  <p:timing>
    <p:tnLst>
      <p:par>
        <p:cTn id="1" dur="indefinite" restart="never" nodeType="tmRoot"/>
      </p:par>
    </p:tnLst>
  </p:timing>
</p:sld>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5449</TotalTime>
  <Words>1630</Words>
  <Application>Microsoft Office PowerPoint</Application>
  <PresentationFormat>On-screen Show (4:3)</PresentationFormat>
  <Paragraphs>341</Paragraphs>
  <Slides>20</Slides>
  <Notes>20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
      <vt:lpstr>1_Office Theme</vt:lpstr>
      <vt:lpstr>PowerPoint Presentation</vt:lpstr>
      <vt:lpstr>What do you hope to learn?</vt:lpstr>
      <vt:lpstr>Program Overview</vt:lpstr>
      <vt:lpstr>Assumptions….Objectives</vt:lpstr>
      <vt:lpstr>Common Doctoral Education Pathways for Nurses</vt:lpstr>
      <vt:lpstr>Doctoral Program Overview</vt:lpstr>
      <vt:lpstr>Continuum of Technology-based Learning</vt:lpstr>
      <vt:lpstr>PowerPoint Presentation</vt:lpstr>
      <vt:lpstr>Maryland Doctoral Programs in Education</vt:lpstr>
      <vt:lpstr>Maryland Doctoral Programs in Education - cont</vt:lpstr>
      <vt:lpstr>Maryland Doctoral Programs in Public Health/Health Services</vt:lpstr>
      <vt:lpstr>Maryland Doctoral Programs in Business</vt:lpstr>
      <vt:lpstr>DNP vs PhD Curriculums</vt:lpstr>
      <vt:lpstr>Intersecting Roles</vt:lpstr>
      <vt:lpstr>Maryland DNP Programs</vt:lpstr>
      <vt:lpstr>PhD Research Focus</vt:lpstr>
      <vt:lpstr>Maryland Nursing PhD Programs</vt:lpstr>
      <vt:lpstr>Which doctorate is right for you?</vt:lpstr>
      <vt:lpstr>Summary</vt:lpstr>
      <vt:lpstr>Thanks for attending!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Seidl, Kristin</dc:creator>
  <cp:lastModifiedBy>Kimberly Ford</cp:lastModifiedBy>
  <cp:revision>290</cp:revision>
  <cp:lastPrinted>2019-06-10T10:49:55Z</cp:lastPrinted>
  <dcterms:modified xsi:type="dcterms:W3CDTF">2019-06-20T18:10:42Z</dcterms:modified>
</cp:coreProperties>
</file>