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32918400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0">
          <p15:clr>
            <a:srgbClr val="A4A3A4"/>
          </p15:clr>
        </p15:guide>
        <p15:guide id="2" orient="horz" pos="2640">
          <p15:clr>
            <a:srgbClr val="A4A3A4"/>
          </p15:clr>
        </p15:guide>
        <p15:guide id="3" orient="horz" pos="3648" userDrawn="1">
          <p15:clr>
            <a:srgbClr val="A4A3A4"/>
          </p15:clr>
        </p15:guide>
        <p15:guide id="4" orient="horz" pos="20208">
          <p15:clr>
            <a:srgbClr val="A4A3A4"/>
          </p15:clr>
        </p15:guide>
        <p15:guide id="5" pos="576">
          <p15:clr>
            <a:srgbClr val="A4A3A4"/>
          </p15:clr>
        </p15:guide>
        <p15:guide id="6" pos="7920">
          <p15:clr>
            <a:srgbClr val="A4A3A4"/>
          </p15:clr>
        </p15:guide>
        <p15:guide id="7" pos="8496">
          <p15:clr>
            <a:srgbClr val="A4A3A4"/>
          </p15:clr>
        </p15:guide>
        <p15:guide id="8" pos="15888">
          <p15:clr>
            <a:srgbClr val="A4A3A4"/>
          </p15:clr>
        </p15:guide>
        <p15:guide id="9" pos="16416">
          <p15:clr>
            <a:srgbClr val="A4A3A4"/>
          </p15:clr>
        </p15:guide>
        <p15:guide id="10" pos="23760">
          <p15:clr>
            <a:srgbClr val="A4A3A4"/>
          </p15:clr>
        </p15:guide>
        <p15:guide id="11" pos="24240" userDrawn="1">
          <p15:clr>
            <a:srgbClr val="A4A3A4"/>
          </p15:clr>
        </p15:guide>
        <p15:guide id="12" pos="31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8000"/>
    <a:srgbClr val="DA6D00"/>
    <a:srgbClr val="FFFFFF"/>
    <a:srgbClr val="CCCCFF"/>
    <a:srgbClr val="BEBDEF"/>
    <a:srgbClr val="F060F3"/>
    <a:srgbClr val="800080"/>
    <a:srgbClr val="CBCBC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3979" autoAdjust="0"/>
  </p:normalViewPr>
  <p:slideViewPr>
    <p:cSldViewPr>
      <p:cViewPr varScale="1">
        <p:scale>
          <a:sx n="14" d="100"/>
          <a:sy n="14" d="100"/>
        </p:scale>
        <p:origin x="1500" y="150"/>
      </p:cViewPr>
      <p:guideLst>
        <p:guide orient="horz" pos="480"/>
        <p:guide orient="horz" pos="2640"/>
        <p:guide orient="horz" pos="3648"/>
        <p:guide orient="horz" pos="20208"/>
        <p:guide pos="576"/>
        <p:guide pos="7920"/>
        <p:guide pos="8496"/>
        <p:guide pos="15888"/>
        <p:guide pos="16416"/>
        <p:guide pos="23760"/>
        <p:guide pos="24240"/>
        <p:guide pos="3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1" i="0" u="none" strike="noStrike" kern="1200" cap="all" spc="50" baseline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dirty="0">
                <a:solidFill>
                  <a:srgbClr val="000099"/>
                </a:solidFill>
                <a:latin typeface="Arial Narrow" panose="020B0606020202030204" pitchFamily="34" charset="0"/>
              </a:rPr>
              <a:t>Dual </a:t>
            </a:r>
          </a:p>
          <a:p>
            <a:pPr algn="l">
              <a:defRPr>
                <a:solidFill>
                  <a:srgbClr val="000099"/>
                </a:solidFill>
                <a:latin typeface="Arial Narrow" panose="020B0606020202030204" pitchFamily="34" charset="0"/>
              </a:defRPr>
            </a:pPr>
            <a:r>
              <a:rPr lang="en-US" dirty="0">
                <a:solidFill>
                  <a:srgbClr val="000099"/>
                </a:solidFill>
                <a:latin typeface="Arial Narrow" panose="020B0606020202030204" pitchFamily="34" charset="0"/>
              </a:rPr>
              <a:t>Enrollment</a:t>
            </a:r>
          </a:p>
        </c:rich>
      </c:tx>
      <c:layout>
        <c:manualLayout>
          <c:xMode val="edge"/>
          <c:yMode val="edge"/>
          <c:x val="9.0427746640230511E-2"/>
          <c:y val="7.4118763646497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1" i="0" u="none" strike="noStrike" kern="1200" cap="all" spc="50" baseline="0">
              <a:solidFill>
                <a:srgbClr val="000099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523109203367691"/>
          <c:y val="0.11488408365207077"/>
          <c:w val="0.62099774180627954"/>
          <c:h val="0.835400755632041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Dual Enrollment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960-40E6-AE82-C2757E9289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960-40E6-AE82-C2757E928936}"/>
              </c:ext>
            </c:extLst>
          </c:dPt>
          <c:dLbls>
            <c:dLbl>
              <c:idx val="0"/>
              <c:layout>
                <c:manualLayout>
                  <c:x val="-0.12550436807180235"/>
                  <c:y val="0.15579151325565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500" b="1" i="0" u="none" strike="noStrike" kern="1200" baseline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A2935CB5-99E3-41C2-B49D-24639796DC13}" type="CATEGORYNAME">
                      <a:rPr lang="en-US" sz="2500">
                        <a:latin typeface="Arial Narrow" panose="020B0606020202030204" pitchFamily="34" charset="0"/>
                      </a:rPr>
                      <a:pPr>
                        <a:defRPr sz="2500">
                          <a:latin typeface="Arial Narrow" panose="020B0606020202030204" pitchFamily="34" charset="0"/>
                        </a:defRPr>
                      </a:pPr>
                      <a:t>[CATEGORY NAME]</a:t>
                    </a:fld>
                    <a:r>
                      <a:rPr lang="en-US" sz="2500" baseline="0" dirty="0">
                        <a:latin typeface="Arial Narrow" panose="020B0606020202030204" pitchFamily="34" charset="0"/>
                      </a:rPr>
                      <a:t>
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500" b="1" i="0" u="none" strike="noStrike" kern="1200" baseline="0">
                      <a:solidFill>
                        <a:schemeClr val="lt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24286867498873"/>
                      <c:h val="0.191837890008046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960-40E6-AE82-C2757E928936}"/>
                </c:ext>
              </c:extLst>
            </c:dLbl>
            <c:dLbl>
              <c:idx val="1"/>
              <c:layout>
                <c:manualLayout>
                  <c:x val="0.26385780526910413"/>
                  <c:y val="-0.161798488881820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500" b="1" i="0" u="none" strike="noStrike" kern="1200" baseline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B8178259-C227-4CB4-9E46-6B95914C625E}" type="CATEGORYNAME">
                      <a:rPr lang="en-US">
                        <a:latin typeface="Arial Narrow" panose="020B0606020202030204" pitchFamily="34" charset="0"/>
                      </a:rPr>
                      <a:pPr>
                        <a:defRPr sz="2500">
                          <a:latin typeface="Arial Narrow" panose="020B060602020203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latin typeface="Arial Narrow" panose="020B0606020202030204" pitchFamily="34" charset="0"/>
                      </a:rPr>
                      <a:t>
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500" b="1" i="0" u="none" strike="noStrike" kern="1200" baseline="0">
                      <a:solidFill>
                        <a:schemeClr val="lt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91457214435998"/>
                      <c:h val="0.12322244456230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60-40E6-AE82-C2757E928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Baltimore City</c:v>
                </c:pt>
                <c:pt idx="1">
                  <c:v>Statewide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0.02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0-40E6-AE82-C2757E92893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915B10A-F837-5945-B8E8-B9C26E4AB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7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1331AEA-7ECD-3543-A4BC-4D58336E13DB}" type="datetimeFigureOut">
              <a:rPr lang="en-US"/>
              <a:pPr>
                <a:defRPr/>
              </a:pPr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674688"/>
            <a:ext cx="52451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DA5D99-4502-F341-AE10-3C78BA466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08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C88EBC-01D6-B545-9F5A-7DE90E398629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10226675"/>
            <a:ext cx="43526075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8653125"/>
            <a:ext cx="358457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575F3-9880-B94E-BAD7-76F20BC8C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8BEB6-BF1D-9B45-963A-E629214AB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5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13" y="2925763"/>
            <a:ext cx="10880725" cy="2633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3" y="2925763"/>
            <a:ext cx="32492950" cy="2633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43F4F-BD74-7344-88EF-5A38571F0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C390-C951-8045-8BE4-51A577BF6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1153438"/>
            <a:ext cx="4352607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3952538"/>
            <a:ext cx="4352607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5C342-8A90-1147-83D1-8DC4DCD28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0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63" y="9509125"/>
            <a:ext cx="21686837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9509125"/>
            <a:ext cx="21686838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D3837-E7D7-A244-BDE2-5EC18521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2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369175"/>
            <a:ext cx="2262505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0439400"/>
            <a:ext cx="2262505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7369175"/>
            <a:ext cx="226329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0439400"/>
            <a:ext cx="226329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7C5A6-6F2F-8343-8A2C-F18263543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9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DDCDC-185B-D349-B49B-E7EB8FD4E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2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4ED79-9378-D041-B456-8F3BC757E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6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1275"/>
            <a:ext cx="1684655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311275"/>
            <a:ext cx="286258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888163"/>
            <a:ext cx="1684655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CE771-3D1C-554E-8125-4B74E156A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8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3042563"/>
            <a:ext cx="3072447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2941638"/>
            <a:ext cx="3072447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5763538"/>
            <a:ext cx="3072447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FFB04-7244-1E42-970F-3F6125BFB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163" y="2925763"/>
            <a:ext cx="43526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80709" tIns="240355" rIns="480709" bIns="2403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163" y="9509125"/>
            <a:ext cx="43526075" cy="197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163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>
              <a:defRPr sz="7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47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 algn="ctr">
              <a:defRPr sz="7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 algn="r">
              <a:defRPr sz="7400">
                <a:cs typeface="+mn-cs"/>
              </a:defRPr>
            </a:lvl1pPr>
          </a:lstStyle>
          <a:p>
            <a:pPr>
              <a:defRPr/>
            </a:pPr>
            <a:fld id="{E18CE572-37DF-CD40-B7A0-45A10259F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6pPr>
      <a:lvl7pPr marL="9144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7pPr>
      <a:lvl8pPr marL="13716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8pPr>
      <a:lvl9pPr marL="18288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9pPr>
    </p:titleStyle>
    <p:bodyStyle>
      <a:lvl1pPr marL="1803400" indent="-1803400" algn="l" defTabSz="4806950" rtl="0" eaLnBrk="0" fontAlgn="base" hangingPunct="0">
        <a:spcBef>
          <a:spcPct val="20000"/>
        </a:spcBef>
        <a:spcAft>
          <a:spcPct val="0"/>
        </a:spcAft>
        <a:buChar char="•"/>
        <a:defRPr sz="16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905250" indent="-1501775" algn="l" defTabSz="4806950" rtl="0" eaLnBrk="0" fontAlgn="base" hangingPunct="0">
        <a:spcBef>
          <a:spcPct val="20000"/>
        </a:spcBef>
        <a:spcAft>
          <a:spcPct val="0"/>
        </a:spcAft>
        <a:buChar char="–"/>
        <a:defRPr sz="14700">
          <a:solidFill>
            <a:schemeClr val="tx1"/>
          </a:solidFill>
          <a:latin typeface="+mn-lt"/>
          <a:ea typeface="ＭＳ Ｐゴシック" charset="0"/>
        </a:defRPr>
      </a:lvl2pPr>
      <a:lvl3pPr marL="6008688" indent="-1201738" algn="l" defTabSz="4806950" rtl="0" eaLnBrk="0" fontAlgn="base" hangingPunct="0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  <a:ea typeface="ＭＳ Ｐゴシック" charset="0"/>
        </a:defRPr>
      </a:lvl3pPr>
      <a:lvl4pPr marL="8412163" indent="-1201738" algn="l" defTabSz="4806950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  <a:ea typeface="ＭＳ Ｐゴシック" charset="0"/>
        </a:defRPr>
      </a:lvl4pPr>
      <a:lvl5pPr marL="10815638" indent="-1201738" algn="l" defTabSz="4806950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  <a:ea typeface="ＭＳ Ｐゴシック" charset="0"/>
        </a:defRPr>
      </a:lvl5pPr>
      <a:lvl6pPr marL="112728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6pPr>
      <a:lvl7pPr marL="117300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7pPr>
      <a:lvl8pPr marL="121872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8pPr>
      <a:lvl9pPr marL="126444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cid:ii_jvth49pl0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1" name="Group 27"/>
          <p:cNvGrpSpPr>
            <a:grpSpLocks/>
          </p:cNvGrpSpPr>
          <p:nvPr/>
        </p:nvGrpSpPr>
        <p:grpSpPr bwMode="auto">
          <a:xfrm>
            <a:off x="0" y="0"/>
            <a:ext cx="51206400" cy="32918400"/>
            <a:chOff x="0" y="0"/>
            <a:chExt cx="51206400" cy="32918400"/>
          </a:xfrm>
          <a:solidFill>
            <a:schemeClr val="tx1"/>
          </a:solidFill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" cy="32918400"/>
            </a:xfrm>
            <a:prstGeom prst="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92000" y="0"/>
              <a:ext cx="914400" cy="32918400"/>
            </a:xfrm>
            <a:prstGeom prst="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4400" y="32080200"/>
              <a:ext cx="49377600" cy="838200"/>
            </a:xfrm>
            <a:prstGeom prst="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4400" y="0"/>
              <a:ext cx="49377600" cy="762000"/>
            </a:xfrm>
            <a:prstGeom prst="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8613319" y="21412200"/>
            <a:ext cx="1151675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en-US" sz="2800" dirty="0">
                <a:latin typeface="+mn-lt"/>
              </a:rPr>
              <a:t>Cook, L. (2015). U.S. education: Still separate and unequal. </a:t>
            </a:r>
            <a:r>
              <a:rPr lang="en-US" sz="2800" i="1" dirty="0">
                <a:latin typeface="+mn-lt"/>
              </a:rPr>
              <a:t>US News &amp; World 	Report</a:t>
            </a:r>
            <a:r>
              <a:rPr lang="en-US" sz="2800" dirty="0">
                <a:latin typeface="+mn-lt"/>
              </a:rPr>
              <a:t>. Retrieved from http://www.usnews.com/news</a:t>
            </a:r>
            <a:endParaRPr lang="en-US" sz="3200" dirty="0">
              <a:latin typeface="+mn-lt"/>
              <a:cs typeface="Calibri" panose="020F0502020204030204" pitchFamily="34" charset="0"/>
            </a:endParaRPr>
          </a:p>
          <a:p>
            <a:pPr indent="-457200">
              <a:defRPr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Mitchell, H. D. (2016). Predicting NCLEX-RN performance: An Exploration 	of student demographics, pre-program factors, and nursing program 	factors." (2016). Electronic Theses and Dissertations. Paper 2413. 	https://doi.org/10.18297/etd/2413</a:t>
            </a:r>
          </a:p>
          <a:p>
            <a:pPr indent="-457200"/>
            <a:r>
              <a:rPr lang="en-US" sz="2800" dirty="0">
                <a:latin typeface="+mn-lt"/>
              </a:rPr>
              <a:t>National League of Nursing. (2016). Achieving diversity and meaningful 	inclusion in nursing education. Retrieved from   	http://www.nln.org/docs/default-source/about/vision-statement-	</a:t>
            </a:r>
            <a:r>
              <a:rPr lang="en-US" sz="2800" dirty="0" err="1">
                <a:latin typeface="+mn-lt"/>
              </a:rPr>
              <a:t>achieving-diversity.pdf?sfvrsn</a:t>
            </a:r>
            <a:r>
              <a:rPr lang="en-US" sz="2800" dirty="0">
                <a:latin typeface="+mn-lt"/>
              </a:rPr>
              <a:t>=2</a:t>
            </a:r>
            <a:endParaRPr lang="en-US" dirty="0">
              <a:latin typeface="+mn-lt"/>
            </a:endParaRPr>
          </a:p>
          <a:p>
            <a:pPr indent="-457200">
              <a:defRPr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Phillips, J. M., &amp; Malone, B. (2014). Increasing racial/ethnic diversity in 	nursing to reduce health disparities and achieve health equity. Public Health Reports (Suppl 2), 129(1), 45-50. Retrieved from 	http://members.coausphs.org/COADocuments/PHR/129/PHR129-	1_Supp2.pdf</a:t>
            </a:r>
          </a:p>
          <a:p>
            <a:pPr indent="-457200"/>
            <a:r>
              <a:rPr lang="en-US" sz="2800" dirty="0" err="1">
                <a:latin typeface="+mn-lt"/>
              </a:rPr>
              <a:t>Sunderman</a:t>
            </a:r>
            <a:r>
              <a:rPr lang="en-US" sz="2800" dirty="0">
                <a:latin typeface="+mn-lt"/>
              </a:rPr>
              <a:t>, G. (2017). Dual enrollment in Maryland and Baltimore City: An 	Examination of program components and design. Maryland Equity 	Project, University of Maryland College of Education.</a:t>
            </a:r>
            <a:endParaRPr lang="en-US" sz="2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327" y="6164878"/>
            <a:ext cx="11553823" cy="188051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  <a:cs typeface="Calibri" panose="020F0502020204030204" pitchFamily="34" charset="0"/>
              </a:rPr>
              <a:t>Maryland Career Technical Education (CTE) Programs</a:t>
            </a:r>
          </a:p>
          <a:p>
            <a:endParaRPr lang="en-US" sz="40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571500" indent="-285750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Statewide model programs organized around career clusters </a:t>
            </a:r>
          </a:p>
          <a:p>
            <a:pPr marL="285750">
              <a:buClr>
                <a:srgbClr val="0000CC"/>
              </a:buClr>
            </a:pPr>
            <a:endParaRPr lang="en-US" sz="32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571500" indent="-285750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Prepare high school students for workforce and global economy </a:t>
            </a:r>
          </a:p>
          <a:p>
            <a:pPr marL="571500" indent="-285750">
              <a:buClr>
                <a:srgbClr val="0000CC"/>
              </a:buClr>
              <a:buFont typeface="Wingdings" panose="05000000000000000000" pitchFamily="2" charset="2"/>
              <a:buChar char="§"/>
            </a:pPr>
            <a:endParaRPr lang="en-US" sz="3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571500" indent="-285750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Certified Nursing Assistant/Geriatric Nursing Assistant Tracks </a:t>
            </a:r>
          </a:p>
          <a:p>
            <a:pPr marL="285750">
              <a:buClr>
                <a:srgbClr val="0000CC"/>
              </a:buClr>
            </a:pPr>
            <a:endParaRPr lang="en-US" sz="32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576072" lvl="1" indent="-283464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Creates a pipeline of future nurses </a:t>
            </a:r>
          </a:p>
          <a:p>
            <a:pPr marL="292608" lvl="1">
              <a:buClr>
                <a:srgbClr val="0000CC"/>
              </a:buClr>
            </a:pPr>
            <a:endParaRPr lang="en-US" sz="3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576072" lvl="1" indent="-283464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Introduces students to a career ladder approach </a:t>
            </a:r>
          </a:p>
          <a:p>
            <a:pPr marL="292608" lvl="1">
              <a:buClr>
                <a:srgbClr val="0000CC"/>
              </a:buClr>
            </a:pPr>
            <a:endParaRPr lang="en-US" sz="3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indent="-164592">
              <a:buClr>
                <a:srgbClr val="0000CC"/>
              </a:buClr>
            </a:pPr>
            <a:r>
              <a:rPr lang="en-US" sz="4000" b="1" dirty="0">
                <a:latin typeface="Century Gothic" panose="020B0502020202020204" pitchFamily="34" charset="0"/>
                <a:cs typeface="Calibri" panose="020F0502020204030204" pitchFamily="34" charset="0"/>
              </a:rPr>
              <a:t>2013 College and Career Readiness and College Completion Act </a:t>
            </a:r>
          </a:p>
          <a:p>
            <a:pPr marL="292608" lvl="1">
              <a:buClr>
                <a:srgbClr val="0000CC"/>
              </a:buClr>
            </a:pPr>
            <a:endParaRPr lang="en-US" sz="4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576072" indent="-283464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Increases college and career readiness </a:t>
            </a:r>
          </a:p>
          <a:p>
            <a:pPr marL="292608">
              <a:buClr>
                <a:srgbClr val="0000CC"/>
              </a:buClr>
            </a:pPr>
            <a:endParaRPr lang="en-US" sz="3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576072" indent="-283464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Increases degree completion </a:t>
            </a:r>
          </a:p>
          <a:p>
            <a:pPr marL="292608">
              <a:buClr>
                <a:srgbClr val="0000CC"/>
              </a:buClr>
            </a:pPr>
            <a:endParaRPr lang="en-US" sz="32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576072" indent="-283464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Establishes a tuition agreement between HS &amp; public colleges for dual enrollment</a:t>
            </a:r>
          </a:p>
          <a:p>
            <a:pPr marL="292608">
              <a:buClr>
                <a:srgbClr val="0000CC"/>
              </a:buClr>
            </a:pPr>
            <a:endParaRPr lang="en-US" sz="32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576072" indent="-283464"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“Jump starts” high school students to earning college credit</a:t>
            </a:r>
          </a:p>
          <a:p>
            <a:pPr marL="292608">
              <a:buClr>
                <a:srgbClr val="0000CC"/>
              </a:buClr>
            </a:pPr>
            <a:endParaRPr lang="en-US" sz="3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>
              <a:defRPr/>
            </a:pPr>
            <a:r>
              <a:rPr lang="en-US" sz="4000" b="1" dirty="0">
                <a:latin typeface="Century Gothic" panose="020B0502020202020204" pitchFamily="34" charset="0"/>
                <a:cs typeface="Calibri" panose="020F0502020204030204" pitchFamily="34" charset="0"/>
              </a:rPr>
              <a:t>Baltimore City dual enrollment 2% compared to 11% statewide</a:t>
            </a:r>
          </a:p>
          <a:p>
            <a:pPr marL="342900" indent="-342900">
              <a:defRPr/>
            </a:pPr>
            <a:endParaRPr lang="en-US" sz="40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>
              <a:defRPr/>
            </a:pPr>
            <a:r>
              <a:rPr lang="en-US" sz="4000" b="1" dirty="0">
                <a:latin typeface="Century Gothic" panose="020B0502020202020204" pitchFamily="34" charset="0"/>
                <a:cs typeface="Calibri" panose="020F0502020204030204" pitchFamily="34" charset="0"/>
              </a:rPr>
              <a:t>Low-income &amp; minority students underrepresented among dually enrolled students</a:t>
            </a:r>
            <a:endParaRPr lang="en-US" b="1" dirty="0">
              <a:latin typeface="Century Gothic" panose="020B0502020202020204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0" y="23012400"/>
            <a:ext cx="11434557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1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itchFamily="34" charset="0"/>
              </a:rPr>
              <a:t>Engages first year pre-nursing students with nursing students and faculty mentors</a:t>
            </a:r>
          </a:p>
          <a:p>
            <a:pPr lvl="1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endParaRPr lang="en-US" sz="3200" b="1" dirty="0">
              <a:latin typeface="Century Gothic" panose="020B0502020202020204" pitchFamily="34" charset="0"/>
              <a:cs typeface="Calibri" pitchFamily="34" charset="0"/>
            </a:endParaRPr>
          </a:p>
          <a:p>
            <a:pPr lvl="1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itchFamily="34" charset="0"/>
              </a:rPr>
              <a:t>Increases retention, progression and graduation rates of native minority undergraduates</a:t>
            </a:r>
          </a:p>
          <a:p>
            <a:pPr lvl="1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endParaRPr lang="en-US" sz="3200" b="1" dirty="0">
              <a:latin typeface="Century Gothic" panose="020B0502020202020204" pitchFamily="34" charset="0"/>
              <a:cs typeface="Calibri" pitchFamily="34" charset="0"/>
            </a:endParaRPr>
          </a:p>
          <a:p>
            <a:pPr lvl="1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itchFamily="34" charset="0"/>
              </a:rPr>
              <a:t>Improves first time NCLEX-RN</a:t>
            </a:r>
            <a:r>
              <a:rPr lang="en-US" sz="3200" b="1" baseline="30000" dirty="0">
                <a:latin typeface="Century Gothic" panose="020B0502020202020204" pitchFamily="34" charset="0"/>
                <a:cs typeface="Calibri" pitchFamily="34" charset="0"/>
              </a:rPr>
              <a:t>® </a:t>
            </a:r>
            <a:r>
              <a:rPr lang="en-US" sz="3200" b="1" dirty="0">
                <a:latin typeface="Century Gothic" panose="020B0502020202020204" pitchFamily="34" charset="0"/>
                <a:cs typeface="Calibri" pitchFamily="34" charset="0"/>
              </a:rPr>
              <a:t>pass-rate for minority students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2385" y="762000"/>
            <a:ext cx="40927615" cy="387798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Nursing Dual Enrollment Program (N-DEP): A</a:t>
            </a:r>
            <a:r>
              <a:rPr lang="en-US" sz="6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Pipeline Program for High School Students in Career Technical Education Nursing Pathways to Earn College Credits Towards a Baccalaureate Nursing Degree</a:t>
            </a:r>
          </a:p>
          <a:p>
            <a:pPr algn="ctr"/>
            <a:r>
              <a:rPr lang="en-US" sz="6000" b="1" dirty="0" err="1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Maija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R. Anderson DNP, APRN </a:t>
            </a:r>
            <a:r>
              <a:rPr lang="en-US" sz="6000" b="1" baseline="30000" dirty="0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</a:t>
            </a:r>
            <a:r>
              <a:rPr lang="en-US" sz="6000" b="1" dirty="0" err="1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Joice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A. Stokes-James MPA, RN </a:t>
            </a:r>
            <a:r>
              <a:rPr lang="en-US" sz="6000" b="1" baseline="30000" dirty="0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Vanessa P.  </a:t>
            </a:r>
            <a:r>
              <a:rPr lang="en-US" sz="6000" b="1" dirty="0" err="1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Fahie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PhD, RN </a:t>
            </a:r>
            <a:r>
              <a:rPr lang="en-US" sz="6000" b="1" baseline="30000" dirty="0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6000" b="1" baseline="30000" dirty="0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School of Community Health and Policy   </a:t>
            </a:r>
            <a:r>
              <a:rPr lang="en-US" sz="6000" b="1" baseline="30000" dirty="0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 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University of Maryland School of Nursing</a:t>
            </a:r>
            <a:endParaRPr lang="en-US" sz="6600" b="1" dirty="0">
              <a:ln w="12700">
                <a:noFill/>
                <a:prstDash val="solid"/>
              </a:ln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95833" y="916226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260855" y="1047764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6035763" y="16478993"/>
            <a:ext cx="11539323" cy="923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48640" anchor="ctr"/>
          <a:lstStyle/>
          <a:p>
            <a:pPr lvl="1" algn="ctr" defTabSz="412750" eaLnBrk="0" hangingPunct="0"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Proposed Course Sequence</a:t>
            </a:r>
            <a:endParaRPr lang="en-US"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3716000" y="21749683"/>
            <a:ext cx="1150620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48640" anchor="ctr"/>
          <a:lstStyle/>
          <a:p>
            <a:pPr lvl="1" algn="ctr" defTabSz="412750" eaLnBrk="0" hangingPunct="0"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Program Goals</a:t>
            </a:r>
            <a:endParaRPr lang="en-US"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8595300" y="20269200"/>
            <a:ext cx="11620314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48640" anchor="ctr"/>
          <a:lstStyle/>
          <a:p>
            <a:pPr lvl="1" algn="ctr" defTabSz="412750" eaLnBrk="0" hangingPunct="0"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References                                             </a:t>
            </a:r>
            <a:endParaRPr lang="en-US"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8525110" y="13898816"/>
            <a:ext cx="11690503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48640" anchor="ctr"/>
          <a:lstStyle/>
          <a:p>
            <a:pPr lvl="1" algn="ctr" defTabSz="412750" eaLnBrk="0" hangingPunct="0">
              <a:defRPr/>
            </a:pPr>
            <a:r>
              <a:rPr lang="en-US" sz="5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613318" y="15277015"/>
            <a:ext cx="115167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alibri" pitchFamily="34" charset="0"/>
              </a:rPr>
              <a:t>Morgan State University School of Community Health and Policy Nursing Programs</a:t>
            </a:r>
          </a:p>
          <a:p>
            <a:r>
              <a:rPr lang="en-US" sz="3200" b="1" i="1" dirty="0">
                <a:latin typeface="Century Gothic" panose="020B0502020202020204" pitchFamily="34" charset="0"/>
                <a:cs typeface="Calibri" pitchFamily="34" charset="0"/>
              </a:rPr>
              <a:t>Dean Kim Sydnor; Dr. M. Anderson, Nursing Program Director; Pawn Johnson-Hunter, Faculty, and Dr. Carl White, Staff </a:t>
            </a:r>
            <a:r>
              <a:rPr lang="en-US" sz="3200" b="1" dirty="0">
                <a:latin typeface="Century Gothic" panose="020B0502020202020204" pitchFamily="34" charset="0"/>
                <a:cs typeface="Calibri" pitchFamily="34" charset="0"/>
              </a:rPr>
              <a:t>Maryland Nurse Support Program NSP II Planning Grant Funds</a:t>
            </a:r>
          </a:p>
          <a:p>
            <a:r>
              <a:rPr lang="en-US" sz="3200" b="1" dirty="0">
                <a:latin typeface="Century Gothic" panose="020B0502020202020204" pitchFamily="34" charset="0"/>
                <a:cs typeface="Calibri" pitchFamily="34" charset="0"/>
              </a:rPr>
              <a:t>Baltimore City and Baltimore County Public Schools </a:t>
            </a:r>
          </a:p>
          <a:p>
            <a:r>
              <a:rPr lang="en-US" sz="3200" b="1" i="1" dirty="0">
                <a:latin typeface="Century Gothic" panose="020B0502020202020204" pitchFamily="34" charset="0"/>
                <a:cs typeface="Calibri" pitchFamily="34" charset="0"/>
              </a:rPr>
              <a:t>Dr. Vanessa P. </a:t>
            </a:r>
            <a:r>
              <a:rPr lang="en-US" sz="3200" b="1" i="1" dirty="0" err="1">
                <a:latin typeface="Century Gothic" panose="020B0502020202020204" pitchFamily="34" charset="0"/>
                <a:cs typeface="Calibri" pitchFamily="34" charset="0"/>
              </a:rPr>
              <a:t>Fahie</a:t>
            </a:r>
            <a:r>
              <a:rPr lang="en-US" sz="3200" b="1" dirty="0">
                <a:latin typeface="Century Gothic" panose="020B0502020202020204" pitchFamily="34" charset="0"/>
                <a:cs typeface="Calibri" pitchFamily="34" charset="0"/>
              </a:rPr>
              <a:t>, Project Consultant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0" y="6164878"/>
            <a:ext cx="11434557" cy="15358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Early college access and readiness model 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endParaRPr lang="en-US" sz="3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Partnership with State of MD Career Technology and Education High Schools &amp; Morgan State University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endParaRPr lang="en-US" sz="3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Provides social, financial and academic services 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endParaRPr lang="en-US" sz="3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Ensures successful transition from high school to college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Students may earn 28-31 college level credits towards a Bachelor of Science in Nursing (BSN) degree 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endParaRPr lang="en-US" sz="3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Two CTE Nursing Assistant Pathway Schools identified</a:t>
            </a:r>
          </a:p>
          <a:p>
            <a:pPr marL="914400" lvl="1" indent="-457200"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Baltimore City and Baltimore County </a:t>
            </a:r>
          </a:p>
          <a:p>
            <a:pPr marL="914400" lvl="1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endParaRPr lang="en-US" sz="3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Ten students enroll/school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endParaRPr lang="en-US" sz="3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College adjunct professors teach classes at the high schools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endParaRPr lang="en-US" sz="3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Eight general education and two nursing courses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endParaRPr lang="en-US" sz="3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Fosters a seamless, sustainable academic model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endParaRPr lang="en-US" sz="3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Supports academic excellence in nursing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endParaRPr lang="en-US" sz="3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Increases exposure to rigorous STEM-based learning 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endParaRPr lang="en-US" sz="32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Century Gothic" panose="020B0502020202020204" pitchFamily="34" charset="0"/>
                <a:cs typeface="Calibri" panose="020F0502020204030204" pitchFamily="34" charset="0"/>
              </a:rPr>
              <a:t>Prepares additional diverse, licensed professional nurses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235455" y="5943600"/>
            <a:ext cx="11277600" cy="103105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1">
              <a:defRPr/>
            </a:pPr>
            <a:endParaRPr lang="en-US" b="1" dirty="0">
              <a:latin typeface="Century Gothic" panose="020B0502020202020204" pitchFamily="34" charset="0"/>
              <a:cs typeface="Verdana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</a:rPr>
              <a:t>Explore interest in developing dual enrollment partnerships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</a:rPr>
              <a:t>Collaborate with Baltimore City &amp; Baltimore County Public Schools 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</a:rPr>
              <a:t>Establish formal Memoranda of Understanding between the University and School System Partners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</a:rPr>
              <a:t>Design pre-licensure nursing dual credit course sequence 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</a:rPr>
              <a:t>Ensure alignment with CTE Nursing Pathways curriculum &amp; MSU’s Nursing Curriculum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</a:rPr>
              <a:t>Design summer college experiences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</a:rPr>
              <a:t>Establish internal/external student-centered support systems 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</a:rPr>
              <a:t>Determine admissions criteria 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</a:rPr>
              <a:t>Develop recruitment strategies for students &amp; adjunct faculty.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</a:rPr>
              <a:t>Advertise to parents and students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</a:rPr>
              <a:t>Explore program sustainability 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entury Gothic" panose="020B0502020202020204" pitchFamily="34" charset="0"/>
              </a:rPr>
              <a:t>Enroll first cohorts in fall 2020 </a:t>
            </a:r>
          </a:p>
          <a:p>
            <a:pPr marL="0" lvl="1">
              <a:buClr>
                <a:srgbClr val="000099"/>
              </a:buClr>
              <a:defRPr/>
            </a:pPr>
            <a:endParaRPr lang="en-US" sz="3200" b="1" dirty="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520922" y="5943600"/>
            <a:ext cx="11782532" cy="7786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1">
              <a:defRPr/>
            </a:pPr>
            <a:endParaRPr lang="en-US" b="1" dirty="0">
              <a:latin typeface="Century Gothic" panose="020B0502020202020204" pitchFamily="34" charset="0"/>
              <a:cs typeface="Verdana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Century Gothic" panose="020B0502020202020204" pitchFamily="34" charset="0"/>
              </a:rPr>
              <a:t>Creates a pipeline of high school students interested in nursing/health careers 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en-US" sz="28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Century Gothic" panose="020B0502020202020204" pitchFamily="34" charset="0"/>
              </a:rPr>
              <a:t>CTE Programs prepare students for employment and college matriculation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en-US" sz="28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Century Gothic" panose="020B0502020202020204" pitchFamily="34" charset="0"/>
              </a:rPr>
              <a:t>Initiates college coursework and experiences in high school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en-US" sz="28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Century Gothic" panose="020B0502020202020204" pitchFamily="34" charset="0"/>
              </a:rPr>
              <a:t>Provides a holistic, student-centered approach to learning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en-US" sz="28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Century Gothic" panose="020B0502020202020204" pitchFamily="34" charset="0"/>
              </a:rPr>
              <a:t>Offers academic, social and financial support services</a:t>
            </a:r>
          </a:p>
          <a:p>
            <a:pPr>
              <a:buClr>
                <a:srgbClr val="000099"/>
              </a:buClr>
            </a:pPr>
            <a:endParaRPr lang="en-US" sz="28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Century Gothic" panose="020B0502020202020204" pitchFamily="34" charset="0"/>
              </a:rPr>
              <a:t>Provides two week intensive academic summer program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en-US" sz="28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Century Gothic" panose="020B0502020202020204" pitchFamily="34" charset="0"/>
              </a:rPr>
              <a:t>Increases academic performance, college retention, persistence and graduation rates</a:t>
            </a:r>
          </a:p>
          <a:p>
            <a:pPr marL="0" lvl="1">
              <a:buClr>
                <a:srgbClr val="000099"/>
              </a:buClr>
              <a:defRPr/>
            </a:pPr>
            <a:endParaRPr lang="en-US" sz="2800" b="1" dirty="0"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235B192-11D9-4DCE-BAB4-D63541A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2" r="3079" b="3998"/>
          <a:stretch/>
        </p:blipFill>
        <p:spPr>
          <a:xfrm>
            <a:off x="45720000" y="762000"/>
            <a:ext cx="4572000" cy="3930888"/>
          </a:xfrm>
          <a:prstGeom prst="rect">
            <a:avLst/>
          </a:prstGeom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6223423" y="4876800"/>
            <a:ext cx="11289632" cy="923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48640" anchor="ctr"/>
          <a:lstStyle/>
          <a:p>
            <a:pPr lvl="1" algn="ctr" defTabSz="412750" eaLnBrk="0" hangingPunct="0"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Planning Process</a:t>
            </a:r>
            <a:endParaRPr lang="en-US"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8520922" y="4876800"/>
            <a:ext cx="11694691" cy="923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48640" anchor="ctr"/>
          <a:lstStyle/>
          <a:p>
            <a:pPr lvl="1" algn="ctr" defTabSz="412750" eaLnBrk="0" hangingPunct="0">
              <a:defRPr/>
            </a:pPr>
            <a:r>
              <a:rPr lang="en-US" sz="5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0" y="4876800"/>
            <a:ext cx="1150620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Program Description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990786" y="4876799"/>
            <a:ext cx="11627909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48640" anchor="ctr"/>
          <a:lstStyle/>
          <a:p>
            <a:pPr marL="0" lvl="1" algn="ctr" defTabSz="412750" eaLnBrk="0" hangingPunct="0"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Background                                             </a:t>
            </a:r>
            <a:endParaRPr lang="en-US"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image.png">
            <a:extLst>
              <a:ext uri="{FF2B5EF4-FFF2-40B4-BE49-F238E27FC236}">
                <a16:creationId xmlns:a16="http://schemas.microsoft.com/office/drawing/2014/main" id="{681FD844-7741-457B-90D7-2474D85A9DB4}"/>
              </a:ext>
            </a:extLst>
          </p:cNvPr>
          <p:cNvPicPr/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3877985" cy="38779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22A1E2-0A12-4F94-BE6B-7C485875A32B}"/>
              </a:ext>
            </a:extLst>
          </p:cNvPr>
          <p:cNvSpPr/>
          <p:nvPr/>
        </p:nvSpPr>
        <p:spPr>
          <a:xfrm>
            <a:off x="914400" y="4639986"/>
            <a:ext cx="49377600" cy="256308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A6E73E-7003-433C-AFA0-474863FE8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70927"/>
              </p:ext>
            </p:extLst>
          </p:nvPr>
        </p:nvGraphicFramePr>
        <p:xfrm>
          <a:off x="26035339" y="17735736"/>
          <a:ext cx="11539323" cy="3017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321461">
                  <a:extLst>
                    <a:ext uri="{9D8B030D-6E8A-4147-A177-3AD203B41FA5}">
                      <a16:colId xmlns:a16="http://schemas.microsoft.com/office/drawing/2014/main" val="719898475"/>
                    </a:ext>
                  </a:extLst>
                </a:gridCol>
                <a:gridCol w="2217862">
                  <a:extLst>
                    <a:ext uri="{9D8B030D-6E8A-4147-A177-3AD203B41FA5}">
                      <a16:colId xmlns:a16="http://schemas.microsoft.com/office/drawing/2014/main" val="53327524"/>
                    </a:ext>
                  </a:extLst>
                </a:gridCol>
              </a:tblGrid>
              <a:tr h="1507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Century Gothic" panose="020B0502020202020204" pitchFamily="34" charset="0"/>
                        </a:rPr>
                        <a:t>10</a:t>
                      </a:r>
                      <a:r>
                        <a:rPr lang="en-US" sz="300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US" sz="3000" dirty="0">
                          <a:latin typeface="Century Gothic" panose="020B0502020202020204" pitchFamily="34" charset="0"/>
                        </a:rPr>
                        <a:t> Grade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12685"/>
                  </a:ext>
                </a:extLst>
              </a:tr>
              <a:tr h="958010">
                <a:tc>
                  <a:txBody>
                    <a:bodyPr/>
                    <a:lstStyle/>
                    <a:p>
                      <a:r>
                        <a:rPr lang="en-US" sz="3000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First Semester</a:t>
                      </a:r>
                    </a:p>
                    <a:p>
                      <a:r>
                        <a:rPr lang="en-US" sz="3000" b="1" dirty="0">
                          <a:latin typeface="Century Gothic" panose="020B0502020202020204" pitchFamily="34" charset="0"/>
                        </a:rPr>
                        <a:t>NURS 101 Introduction to Nursing/College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3000" dirty="0">
                          <a:latin typeface="Century Gothic" panose="020B0502020202020204" pitchFamily="34" charset="0"/>
                        </a:rPr>
                        <a:t>1 credit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307370"/>
                  </a:ext>
                </a:extLst>
              </a:tr>
              <a:tr h="1304222">
                <a:tc>
                  <a:txBody>
                    <a:bodyPr/>
                    <a:lstStyle/>
                    <a:p>
                      <a:r>
                        <a:rPr lang="en-US" sz="3000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Second Semester</a:t>
                      </a:r>
                    </a:p>
                    <a:p>
                      <a:r>
                        <a:rPr lang="en-US" sz="3000" b="1" dirty="0">
                          <a:latin typeface="Century Gothic" panose="020B0502020202020204" pitchFamily="34" charset="0"/>
                        </a:rPr>
                        <a:t>MATH 113 Introduction to Math (Analysis) </a:t>
                      </a:r>
                    </a:p>
                    <a:p>
                      <a:r>
                        <a:rPr lang="en-US" sz="3000" b="1" dirty="0">
                          <a:latin typeface="Century Gothic" panose="020B0502020202020204" pitchFamily="34" charset="0"/>
                        </a:rPr>
                        <a:t>SOCI 101 Introduction to Sociology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3000" dirty="0">
                          <a:latin typeface="Century Gothic" panose="020B0502020202020204" pitchFamily="34" charset="0"/>
                        </a:rPr>
                        <a:t>3 credits</a:t>
                      </a:r>
                    </a:p>
                    <a:p>
                      <a:r>
                        <a:rPr lang="en-US" sz="3000" dirty="0">
                          <a:latin typeface="Century Gothic" panose="020B0502020202020204" pitchFamily="34" charset="0"/>
                        </a:rPr>
                        <a:t>3 credits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877687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A35AA51-DEC5-4017-9F88-DD3A1C5F9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48621"/>
              </p:ext>
            </p:extLst>
          </p:nvPr>
        </p:nvGraphicFramePr>
        <p:xfrm>
          <a:off x="26035339" y="20908338"/>
          <a:ext cx="11539323" cy="423046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321461">
                  <a:extLst>
                    <a:ext uri="{9D8B030D-6E8A-4147-A177-3AD203B41FA5}">
                      <a16:colId xmlns:a16="http://schemas.microsoft.com/office/drawing/2014/main" val="719898475"/>
                    </a:ext>
                  </a:extLst>
                </a:gridCol>
                <a:gridCol w="2217862">
                  <a:extLst>
                    <a:ext uri="{9D8B030D-6E8A-4147-A177-3AD203B41FA5}">
                      <a16:colId xmlns:a16="http://schemas.microsoft.com/office/drawing/2014/main" val="53327524"/>
                    </a:ext>
                  </a:extLst>
                </a:gridCol>
              </a:tblGrid>
              <a:tr h="6149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Century Gothic" panose="020B0502020202020204" pitchFamily="34" charset="0"/>
                        </a:rPr>
                        <a:t>11</a:t>
                      </a:r>
                      <a:r>
                        <a:rPr lang="en-US" sz="300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US" sz="3000" dirty="0">
                          <a:latin typeface="Century Gothic" panose="020B0502020202020204" pitchFamily="34" charset="0"/>
                        </a:rPr>
                        <a:t> Grade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12685"/>
                  </a:ext>
                </a:extLst>
              </a:tr>
              <a:tr h="2152440">
                <a:tc>
                  <a:txBody>
                    <a:bodyPr/>
                    <a:lstStyle/>
                    <a:p>
                      <a:r>
                        <a:rPr lang="en-US" sz="3000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First Semester</a:t>
                      </a:r>
                    </a:p>
                    <a:p>
                      <a:pPr>
                        <a:defRPr/>
                      </a:pPr>
                      <a:r>
                        <a:rPr lang="en-US" sz="3000" b="1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NURS 102 Introduction to Professional Nursing for Allied Health Students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ENGL 101 Freshman Composition</a:t>
                      </a:r>
                      <a:endParaRPr lang="en-US" sz="3000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3000" dirty="0">
                          <a:latin typeface="Century Gothic" panose="020B0502020202020204" pitchFamily="34" charset="0"/>
                        </a:rPr>
                        <a:t>4 credits</a:t>
                      </a:r>
                    </a:p>
                    <a:p>
                      <a:endParaRPr lang="en-US" sz="3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3000" dirty="0">
                          <a:latin typeface="Century Gothic" panose="020B0502020202020204" pitchFamily="34" charset="0"/>
                        </a:rPr>
                        <a:t>3 credits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307370"/>
                  </a:ext>
                </a:extLst>
              </a:tr>
              <a:tr h="1072864">
                <a:tc>
                  <a:txBody>
                    <a:bodyPr/>
                    <a:lstStyle/>
                    <a:p>
                      <a:r>
                        <a:rPr lang="en-US" sz="3000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Second Semester</a:t>
                      </a:r>
                    </a:p>
                    <a:p>
                      <a:r>
                        <a:rPr lang="en-US" sz="3000" b="1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NURS 160 Introduction to Nutrition</a:t>
                      </a:r>
                    </a:p>
                    <a:p>
                      <a:r>
                        <a:rPr lang="en-US" sz="3000" b="1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BIOL 103 Introduction to Biology-Nursing Majors</a:t>
                      </a:r>
                      <a:endParaRPr lang="en-US" sz="3000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3000" dirty="0">
                          <a:latin typeface="Century Gothic" panose="020B0502020202020204" pitchFamily="34" charset="0"/>
                        </a:rPr>
                        <a:t>3 credits</a:t>
                      </a:r>
                    </a:p>
                    <a:p>
                      <a:r>
                        <a:rPr lang="en-US" sz="3000" dirty="0">
                          <a:latin typeface="Century Gothic" panose="020B0502020202020204" pitchFamily="34" charset="0"/>
                        </a:rPr>
                        <a:t>4 credits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877687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E6EB852D-269F-4A37-8817-AE9D54C97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084849"/>
              </p:ext>
            </p:extLst>
          </p:nvPr>
        </p:nvGraphicFramePr>
        <p:xfrm>
          <a:off x="26035339" y="25298400"/>
          <a:ext cx="11539323" cy="3474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321461">
                  <a:extLst>
                    <a:ext uri="{9D8B030D-6E8A-4147-A177-3AD203B41FA5}">
                      <a16:colId xmlns:a16="http://schemas.microsoft.com/office/drawing/2014/main" val="719898475"/>
                    </a:ext>
                  </a:extLst>
                </a:gridCol>
                <a:gridCol w="2217862">
                  <a:extLst>
                    <a:ext uri="{9D8B030D-6E8A-4147-A177-3AD203B41FA5}">
                      <a16:colId xmlns:a16="http://schemas.microsoft.com/office/drawing/2014/main" val="53327524"/>
                    </a:ext>
                  </a:extLst>
                </a:gridCol>
              </a:tblGrid>
              <a:tr h="1507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Century Gothic" panose="020B0502020202020204" pitchFamily="34" charset="0"/>
                        </a:rPr>
                        <a:t>12</a:t>
                      </a:r>
                      <a:r>
                        <a:rPr lang="en-US" sz="300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US" sz="3000" dirty="0">
                          <a:latin typeface="Century Gothic" panose="020B0502020202020204" pitchFamily="34" charset="0"/>
                        </a:rPr>
                        <a:t> Grade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12685"/>
                  </a:ext>
                </a:extLst>
              </a:tr>
              <a:tr h="958010">
                <a:tc>
                  <a:txBody>
                    <a:bodyPr/>
                    <a:lstStyle/>
                    <a:p>
                      <a:r>
                        <a:rPr lang="en-US" sz="3000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First Semester</a:t>
                      </a:r>
                    </a:p>
                    <a:p>
                      <a:r>
                        <a:rPr lang="en-US" sz="3000" b="1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PSYC 101 Introduction to Psychology </a:t>
                      </a:r>
                    </a:p>
                    <a:p>
                      <a:r>
                        <a:rPr lang="en-US" sz="3000" b="1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ENGL 1032 Freshman Composition 2 </a:t>
                      </a:r>
                      <a:endParaRPr lang="en-US" sz="3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3000" dirty="0">
                          <a:latin typeface="Century Gothic" panose="020B0502020202020204" pitchFamily="34" charset="0"/>
                        </a:rPr>
                        <a:t>3 credits</a:t>
                      </a:r>
                    </a:p>
                    <a:p>
                      <a:r>
                        <a:rPr lang="en-US" sz="3000" dirty="0">
                          <a:latin typeface="Century Gothic" panose="020B0502020202020204" pitchFamily="34" charset="0"/>
                        </a:rPr>
                        <a:t>3 credits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307370"/>
                  </a:ext>
                </a:extLst>
              </a:tr>
              <a:tr h="1304222">
                <a:tc>
                  <a:txBody>
                    <a:bodyPr/>
                    <a:lstStyle/>
                    <a:p>
                      <a:r>
                        <a:rPr lang="en-US" sz="3000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Second Semester</a:t>
                      </a:r>
                    </a:p>
                    <a:p>
                      <a:r>
                        <a:rPr lang="en-US" sz="3000" b="1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CHEM 101 General Chemistry 1</a:t>
                      </a:r>
                    </a:p>
                    <a:p>
                      <a:r>
                        <a:rPr lang="en-US" sz="3000" b="1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CHEM 101L General Chemistry Lab</a:t>
                      </a:r>
                      <a:endParaRPr lang="en-US" sz="3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3000" dirty="0">
                          <a:latin typeface="Century Gothic" panose="020B0502020202020204" pitchFamily="34" charset="0"/>
                        </a:rPr>
                        <a:t>3 credits</a:t>
                      </a:r>
                    </a:p>
                    <a:p>
                      <a:r>
                        <a:rPr lang="en-US" sz="3000" dirty="0">
                          <a:latin typeface="Century Gothic" panose="020B0502020202020204" pitchFamily="34" charset="0"/>
                        </a:rPr>
                        <a:t>1 credit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877687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E1B9DF74-FF9E-44EC-9352-1F698A3AE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05299"/>
              </p:ext>
            </p:extLst>
          </p:nvPr>
        </p:nvGraphicFramePr>
        <p:xfrm>
          <a:off x="26041201" y="28932719"/>
          <a:ext cx="11539323" cy="5486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9321461">
                  <a:extLst>
                    <a:ext uri="{9D8B030D-6E8A-4147-A177-3AD203B41FA5}">
                      <a16:colId xmlns:a16="http://schemas.microsoft.com/office/drawing/2014/main" val="719898475"/>
                    </a:ext>
                  </a:extLst>
                </a:gridCol>
                <a:gridCol w="2217862">
                  <a:extLst>
                    <a:ext uri="{9D8B030D-6E8A-4147-A177-3AD203B41FA5}">
                      <a16:colId xmlns:a16="http://schemas.microsoft.com/office/drawing/2014/main" val="53327524"/>
                    </a:ext>
                  </a:extLst>
                </a:gridCol>
              </a:tblGrid>
              <a:tr h="524363">
                <a:tc>
                  <a:txBody>
                    <a:bodyPr/>
                    <a:lstStyle/>
                    <a:p>
                      <a:r>
                        <a:rPr lang="en-US" sz="3000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Total Credits</a:t>
                      </a:r>
                      <a:endParaRPr lang="en-US" sz="3000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Century Gothic" panose="020B0502020202020204" pitchFamily="34" charset="0"/>
                        </a:rPr>
                        <a:t>31 credits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877687"/>
                  </a:ext>
                </a:extLst>
              </a:tr>
            </a:tbl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9BEB0E6-FD7F-4C53-82BB-1429AACB0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237714"/>
              </p:ext>
            </p:extLst>
          </p:nvPr>
        </p:nvGraphicFramePr>
        <p:xfrm>
          <a:off x="1524000" y="24970025"/>
          <a:ext cx="9220201" cy="685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4278</TotalTime>
  <Words>571</Words>
  <Application>Microsoft Office PowerPoint</Application>
  <PresentationFormat>Custom</PresentationFormat>
  <Paragraphs>148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ＭＳ Ｐゴシック</vt:lpstr>
      <vt:lpstr>Arial</vt:lpstr>
      <vt:lpstr>Arial Narrow</vt:lpstr>
      <vt:lpstr>Calibri</vt:lpstr>
      <vt:lpstr>Century Gothic</vt:lpstr>
      <vt:lpstr>Times New Roman</vt:lpstr>
      <vt:lpstr>Trebuchet MS</vt:lpstr>
      <vt:lpstr>Verdana</vt:lpstr>
      <vt:lpstr>Wingdings</vt:lpstr>
      <vt:lpstr>Default Design</vt:lpstr>
      <vt:lpstr>PowerPoint Presentation</vt:lpstr>
    </vt:vector>
  </TitlesOfParts>
  <Company>The New England College of Optometry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Poster Template</dc:title>
  <dc:subject>Poster Template</dc:subject>
  <dc:creator>Marek Jacisin</dc:creator>
  <cp:lastModifiedBy>Windows User</cp:lastModifiedBy>
  <cp:revision>230</cp:revision>
  <dcterms:created xsi:type="dcterms:W3CDTF">2001-10-18T16:42:36Z</dcterms:created>
  <dcterms:modified xsi:type="dcterms:W3CDTF">2019-07-26T18:38:45Z</dcterms:modified>
</cp:coreProperties>
</file>