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1162050" indent="-7620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2326006" indent="-1525906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3489960" indent="-228981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4653916" indent="-3053716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743200" algn="l" defTabSz="109728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3291840" algn="l" defTabSz="109728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840480" algn="l" defTabSz="109728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4389120" algn="l" defTabSz="109728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FEF"/>
    <a:srgbClr val="FFA819"/>
    <a:srgbClr val="AEAEAE"/>
    <a:srgbClr val="FF9A19"/>
    <a:srgbClr val="008040"/>
    <a:srgbClr val="0099FF"/>
    <a:srgbClr val="FFF5CB"/>
    <a:srgbClr val="9900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10" autoAdjust="0"/>
    <p:restoredTop sz="99882" autoAdjust="0"/>
  </p:normalViewPr>
  <p:slideViewPr>
    <p:cSldViewPr>
      <p:cViewPr>
        <p:scale>
          <a:sx n="16" d="100"/>
          <a:sy n="16" d="100"/>
        </p:scale>
        <p:origin x="-1230" y="-8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01D033-D0A9-4D90-A200-59455E5892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A5002-3E6C-4E52-8588-40559DBE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6F8DF1-47D8-4FBA-A05A-1A8899832CCF}" type="datetimeFigureOut">
              <a:rPr lang="en-US" altLang="en-US"/>
              <a:pPr/>
              <a:t>5/29/2019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A6CC5F-056E-474A-96A0-C95457ED90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15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486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48640" algn="l" defTabSz="5486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097280" algn="l" defTabSz="5486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45920" algn="l" defTabSz="5486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194560" algn="l" defTabSz="54864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74320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5486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BB90BA-326F-461C-9D9B-F534FE31E6E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872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3534" y="10226041"/>
            <a:ext cx="37304134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7" y="18653760"/>
            <a:ext cx="30725533" cy="8412480"/>
          </a:xfrm>
        </p:spPr>
        <p:txBody>
          <a:bodyPr/>
          <a:lstStyle>
            <a:lvl1pPr marL="0" indent="0" algn="ctr">
              <a:buNone/>
              <a:defRPr/>
            </a:lvl1pPr>
            <a:lvl2pPr marL="1163639" indent="0" algn="ctr">
              <a:buNone/>
              <a:defRPr/>
            </a:lvl2pPr>
            <a:lvl3pPr marL="2327279" indent="0" algn="ctr">
              <a:buNone/>
              <a:defRPr/>
            </a:lvl3pPr>
            <a:lvl4pPr marL="3490916" indent="0" algn="ctr">
              <a:buNone/>
              <a:defRPr/>
            </a:lvl4pPr>
            <a:lvl5pPr marL="4654556" indent="0" algn="ctr">
              <a:buNone/>
              <a:defRPr/>
            </a:lvl5pPr>
            <a:lvl6pPr marL="5818195" indent="0" algn="ctr">
              <a:buNone/>
              <a:defRPr/>
            </a:lvl6pPr>
            <a:lvl7pPr marL="6981834" indent="0" algn="ctr">
              <a:buNone/>
              <a:defRPr/>
            </a:lvl7pPr>
            <a:lvl8pPr marL="8145474" indent="0" algn="ctr">
              <a:buNone/>
              <a:defRPr/>
            </a:lvl8pPr>
            <a:lvl9pPr marL="93091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D2FC2-C3F0-44C4-840C-AC2C373D06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151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5EC2B-A3A5-46F6-805E-9434CFFFD64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0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70" y="1318261"/>
            <a:ext cx="9876365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2869" y="1318261"/>
            <a:ext cx="29222701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D2B8D-22DD-4E4C-B703-E6A947E95E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85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9E2D9-3334-42C2-AB3B-AE336F8295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44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0"/>
            <a:ext cx="37308365" cy="6537960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1"/>
            <a:ext cx="37308365" cy="7200900"/>
          </a:xfrm>
        </p:spPr>
        <p:txBody>
          <a:bodyPr anchor="b"/>
          <a:lstStyle>
            <a:lvl1pPr marL="0" indent="0">
              <a:buNone/>
              <a:defRPr sz="5000"/>
            </a:lvl1pPr>
            <a:lvl2pPr marL="1163639" indent="0">
              <a:buNone/>
              <a:defRPr sz="4600"/>
            </a:lvl2pPr>
            <a:lvl3pPr marL="2327279" indent="0">
              <a:buNone/>
              <a:defRPr sz="4100"/>
            </a:lvl3pPr>
            <a:lvl4pPr marL="3490916" indent="0">
              <a:buNone/>
              <a:defRPr sz="3600"/>
            </a:lvl4pPr>
            <a:lvl5pPr marL="4654556" indent="0">
              <a:buNone/>
              <a:defRPr sz="3600"/>
            </a:lvl5pPr>
            <a:lvl6pPr marL="5818195" indent="0">
              <a:buNone/>
              <a:defRPr sz="3600"/>
            </a:lvl6pPr>
            <a:lvl7pPr marL="6981834" indent="0">
              <a:buNone/>
              <a:defRPr sz="3600"/>
            </a:lvl7pPr>
            <a:lvl8pPr marL="8145474" indent="0">
              <a:buNone/>
              <a:defRPr sz="3600"/>
            </a:lvl8pPr>
            <a:lvl9pPr marL="9309112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F1CCF-6992-414F-B353-37FB8BC065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69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2868" y="7680961"/>
            <a:ext cx="19549534" cy="21724620"/>
          </a:xfrm>
        </p:spPr>
        <p:txBody>
          <a:bodyPr/>
          <a:lstStyle>
            <a:lvl1pPr>
              <a:defRPr sz="7100"/>
            </a:lvl1pPr>
            <a:lvl2pPr>
              <a:defRPr sz="61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48802" y="7680961"/>
            <a:ext cx="19549534" cy="21724620"/>
          </a:xfrm>
        </p:spPr>
        <p:txBody>
          <a:bodyPr/>
          <a:lstStyle>
            <a:lvl1pPr>
              <a:defRPr sz="7100"/>
            </a:lvl1pPr>
            <a:lvl2pPr>
              <a:defRPr sz="6100"/>
            </a:lvl2pPr>
            <a:lvl3pPr>
              <a:defRPr sz="50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0192C-1D79-409E-A303-D055D9B2DC5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478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2868" y="7368542"/>
            <a:ext cx="19392901" cy="3070860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3639" indent="0">
              <a:buNone/>
              <a:defRPr sz="5000" b="1"/>
            </a:lvl2pPr>
            <a:lvl3pPr marL="2327279" indent="0">
              <a:buNone/>
              <a:defRPr sz="4600" b="1"/>
            </a:lvl3pPr>
            <a:lvl4pPr marL="3490916" indent="0">
              <a:buNone/>
              <a:defRPr sz="4100" b="1"/>
            </a:lvl4pPr>
            <a:lvl5pPr marL="4654556" indent="0">
              <a:buNone/>
              <a:defRPr sz="4100" b="1"/>
            </a:lvl5pPr>
            <a:lvl6pPr marL="5818195" indent="0">
              <a:buNone/>
              <a:defRPr sz="4100" b="1"/>
            </a:lvl6pPr>
            <a:lvl7pPr marL="6981834" indent="0">
              <a:buNone/>
              <a:defRPr sz="4100" b="1"/>
            </a:lvl7pPr>
            <a:lvl8pPr marL="8145474" indent="0">
              <a:buNone/>
              <a:defRPr sz="4100" b="1"/>
            </a:lvl8pPr>
            <a:lvl9pPr marL="9309112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2868" y="10439402"/>
            <a:ext cx="19392901" cy="18966180"/>
          </a:xfrm>
        </p:spPr>
        <p:txBody>
          <a:bodyPr/>
          <a:lstStyle>
            <a:lvl1pPr>
              <a:defRPr sz="61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968" y="7368542"/>
            <a:ext cx="19401365" cy="3070860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3639" indent="0">
              <a:buNone/>
              <a:defRPr sz="5000" b="1"/>
            </a:lvl2pPr>
            <a:lvl3pPr marL="2327279" indent="0">
              <a:buNone/>
              <a:defRPr sz="4600" b="1"/>
            </a:lvl3pPr>
            <a:lvl4pPr marL="3490916" indent="0">
              <a:buNone/>
              <a:defRPr sz="4100" b="1"/>
            </a:lvl4pPr>
            <a:lvl5pPr marL="4654556" indent="0">
              <a:buNone/>
              <a:defRPr sz="4100" b="1"/>
            </a:lvl5pPr>
            <a:lvl6pPr marL="5818195" indent="0">
              <a:buNone/>
              <a:defRPr sz="4100" b="1"/>
            </a:lvl6pPr>
            <a:lvl7pPr marL="6981834" indent="0">
              <a:buNone/>
              <a:defRPr sz="4100" b="1"/>
            </a:lvl7pPr>
            <a:lvl8pPr marL="8145474" indent="0">
              <a:buNone/>
              <a:defRPr sz="4100" b="1"/>
            </a:lvl8pPr>
            <a:lvl9pPr marL="9309112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968" y="10439402"/>
            <a:ext cx="19401365" cy="18966180"/>
          </a:xfrm>
        </p:spPr>
        <p:txBody>
          <a:bodyPr/>
          <a:lstStyle>
            <a:lvl1pPr>
              <a:defRPr sz="6100"/>
            </a:lvl1pPr>
            <a:lvl2pPr>
              <a:defRPr sz="50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89ABA-F60D-42D7-A822-9C5EC881F7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53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EF0A2-C337-4CA6-87DD-A4667CE29A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09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BC0EB-B3C9-4512-B6AE-86B5ACABCD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04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69" y="1310640"/>
            <a:ext cx="14439901" cy="5577840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1933" y="1310641"/>
            <a:ext cx="24536400" cy="28094940"/>
          </a:xfrm>
        </p:spPr>
        <p:txBody>
          <a:bodyPr/>
          <a:lstStyle>
            <a:lvl1pPr>
              <a:defRPr sz="8200"/>
            </a:lvl1pPr>
            <a:lvl2pPr>
              <a:defRPr sz="7100"/>
            </a:lvl2pPr>
            <a:lvl3pPr>
              <a:defRPr sz="61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2869" y="6888481"/>
            <a:ext cx="14439901" cy="22517100"/>
          </a:xfrm>
        </p:spPr>
        <p:txBody>
          <a:bodyPr/>
          <a:lstStyle>
            <a:lvl1pPr marL="0" indent="0">
              <a:buNone/>
              <a:defRPr sz="3600"/>
            </a:lvl1pPr>
            <a:lvl2pPr marL="1163639" indent="0">
              <a:buNone/>
              <a:defRPr sz="3100"/>
            </a:lvl2pPr>
            <a:lvl3pPr marL="2327279" indent="0">
              <a:buNone/>
              <a:defRPr sz="2500"/>
            </a:lvl3pPr>
            <a:lvl4pPr marL="3490916" indent="0">
              <a:buNone/>
              <a:defRPr sz="2300"/>
            </a:lvl4pPr>
            <a:lvl5pPr marL="4654556" indent="0">
              <a:buNone/>
              <a:defRPr sz="2300"/>
            </a:lvl5pPr>
            <a:lvl6pPr marL="5818195" indent="0">
              <a:buNone/>
              <a:defRPr sz="2300"/>
            </a:lvl6pPr>
            <a:lvl7pPr marL="6981834" indent="0">
              <a:buNone/>
              <a:defRPr sz="2300"/>
            </a:lvl7pPr>
            <a:lvl8pPr marL="8145474" indent="0">
              <a:buNone/>
              <a:defRPr sz="2300"/>
            </a:lvl8pPr>
            <a:lvl9pPr marL="9309112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3A036-317A-4A9B-A647-E906ABD765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6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34" y="23042881"/>
            <a:ext cx="26335567" cy="2720340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134" y="2941320"/>
            <a:ext cx="26335567" cy="19751040"/>
          </a:xfrm>
        </p:spPr>
        <p:txBody>
          <a:bodyPr/>
          <a:lstStyle>
            <a:lvl1pPr marL="0" indent="0">
              <a:buNone/>
              <a:defRPr sz="8200"/>
            </a:lvl1pPr>
            <a:lvl2pPr marL="1163639" indent="0">
              <a:buNone/>
              <a:defRPr sz="7100"/>
            </a:lvl2pPr>
            <a:lvl3pPr marL="2327279" indent="0">
              <a:buNone/>
              <a:defRPr sz="6100"/>
            </a:lvl3pPr>
            <a:lvl4pPr marL="3490916" indent="0">
              <a:buNone/>
              <a:defRPr sz="5000"/>
            </a:lvl4pPr>
            <a:lvl5pPr marL="4654556" indent="0">
              <a:buNone/>
              <a:defRPr sz="5000"/>
            </a:lvl5pPr>
            <a:lvl6pPr marL="5818195" indent="0">
              <a:buNone/>
              <a:defRPr sz="5000"/>
            </a:lvl6pPr>
            <a:lvl7pPr marL="6981834" indent="0">
              <a:buNone/>
              <a:defRPr sz="5000"/>
            </a:lvl7pPr>
            <a:lvl8pPr marL="8145474" indent="0">
              <a:buNone/>
              <a:defRPr sz="5000"/>
            </a:lvl8pPr>
            <a:lvl9pPr marL="9309112" indent="0">
              <a:buNone/>
              <a:defRPr sz="5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134" y="25763221"/>
            <a:ext cx="26335567" cy="3863340"/>
          </a:xfrm>
        </p:spPr>
        <p:txBody>
          <a:bodyPr/>
          <a:lstStyle>
            <a:lvl1pPr marL="0" indent="0">
              <a:buNone/>
              <a:defRPr sz="3600"/>
            </a:lvl1pPr>
            <a:lvl2pPr marL="1163639" indent="0">
              <a:buNone/>
              <a:defRPr sz="3100"/>
            </a:lvl2pPr>
            <a:lvl3pPr marL="2327279" indent="0">
              <a:buNone/>
              <a:defRPr sz="2500"/>
            </a:lvl3pPr>
            <a:lvl4pPr marL="3490916" indent="0">
              <a:buNone/>
              <a:defRPr sz="2300"/>
            </a:lvl4pPr>
            <a:lvl5pPr marL="4654556" indent="0">
              <a:buNone/>
              <a:defRPr sz="2300"/>
            </a:lvl5pPr>
            <a:lvl6pPr marL="5818195" indent="0">
              <a:buNone/>
              <a:defRPr sz="2300"/>
            </a:lvl6pPr>
            <a:lvl7pPr marL="6981834" indent="0">
              <a:buNone/>
              <a:defRPr sz="2300"/>
            </a:lvl7pPr>
            <a:lvl8pPr marL="8145474" indent="0">
              <a:buNone/>
              <a:defRPr sz="2300"/>
            </a:lvl8pPr>
            <a:lvl9pPr marL="9309112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B1BE2-0C45-43B6-8CDA-2A78E70C25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2656" y="1318260"/>
            <a:ext cx="3950589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3" tIns="219427" rIns="438853" bIns="2194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2656" y="7680960"/>
            <a:ext cx="39505890" cy="217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3" tIns="219427" rIns="438853" bIns="219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2656" y="29977080"/>
            <a:ext cx="102450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53" tIns="219427" rIns="438853" bIns="2194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4256" y="29977080"/>
            <a:ext cx="139026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53" tIns="219427" rIns="438853" bIns="2194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3456" y="29977080"/>
            <a:ext cx="102450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53" tIns="219427" rIns="438853" bIns="219427" numCol="1" anchor="t" anchorCtr="0" compatLnSpc="1">
            <a:prstTxWarp prst="textNoShape">
              <a:avLst/>
            </a:prstTxWarp>
          </a:bodyPr>
          <a:lstStyle>
            <a:lvl1pPr algn="r">
              <a:defRPr sz="6600"/>
            </a:lvl1pPr>
          </a:lstStyle>
          <a:p>
            <a:fld id="{8D271F90-4AA7-4AAC-9189-22A540FE5F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216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387216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387216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387216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387216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1163639" algn="ctr" defTabSz="438788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2327279" algn="ctr" defTabSz="438788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3490916" algn="ctr" defTabSz="438788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4654556" algn="ctr" defTabSz="438788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2110" indent="-1642110" algn="l" defTabSz="4387216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66160" indent="-1373506" algn="l" defTabSz="4387216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charset="0"/>
        </a:defRPr>
      </a:lvl2pPr>
      <a:lvl3pPr marL="5484496" indent="-1097280" algn="l" defTabSz="4387216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charset="0"/>
        </a:defRPr>
      </a:lvl3pPr>
      <a:lvl4pPr marL="7679056" indent="-1097280" algn="l" defTabSz="4387216" rtl="0" eaLnBrk="0" fontAlgn="base" hangingPunct="0">
        <a:spcBef>
          <a:spcPct val="20000"/>
        </a:spcBef>
        <a:spcAft>
          <a:spcPct val="0"/>
        </a:spcAft>
        <a:buChar char="–"/>
        <a:defRPr sz="9700">
          <a:solidFill>
            <a:schemeClr val="tx1"/>
          </a:solidFill>
          <a:latin typeface="+mn-lt"/>
          <a:ea typeface="ＭＳ Ｐゴシック" charset="0"/>
        </a:defRPr>
      </a:lvl4pPr>
      <a:lvl5pPr marL="9873616" indent="-1097280" algn="l" defTabSz="4387216" rtl="0" eaLnBrk="0" fontAlgn="base" hangingPunct="0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  <a:ea typeface="ＭＳ Ｐゴシック" charset="0"/>
        </a:defRPr>
      </a:lvl5pPr>
      <a:lvl6pPr marL="11038409" indent="-1098992" algn="l" defTabSz="4387889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6pPr>
      <a:lvl7pPr marL="12202048" indent="-1098992" algn="l" defTabSz="4387889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7pPr>
      <a:lvl8pPr marL="13365688" indent="-1098992" algn="l" defTabSz="4387889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8pPr>
      <a:lvl9pPr marL="14529326" indent="-1098992" algn="l" defTabSz="4387889" rtl="0" fontAlgn="base">
        <a:spcBef>
          <a:spcPct val="20000"/>
        </a:spcBef>
        <a:spcAft>
          <a:spcPct val="0"/>
        </a:spcAft>
        <a:buChar char="»"/>
        <a:defRPr sz="9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3639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27279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490916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54556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18195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981834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45474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09112" algn="l" defTabSz="2327279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9"/>
          <p:cNvSpPr txBox="1">
            <a:spLocks noChangeArrowheads="1"/>
          </p:cNvSpPr>
          <p:nvPr/>
        </p:nvSpPr>
        <p:spPr bwMode="auto">
          <a:xfrm>
            <a:off x="-9758" y="1"/>
            <a:ext cx="43946427" cy="443102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232728" tIns="116364" rIns="232728" bIns="116364">
            <a:spAutoFit/>
          </a:bodyPr>
          <a:lstStyle>
            <a:lvl1pPr defTabSz="1724025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724025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724025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724025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724025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7240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7240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7240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72402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44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Verdana" pitchFamily="34" charset="0"/>
              </a:rPr>
              <a:t>LeadNursingForward.org: Preliminary Evaluation </a:t>
            </a:r>
            <a:endParaRPr lang="en-US" altLang="en-US" sz="5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ts val="1440"/>
              </a:spcBef>
            </a:pPr>
            <a:r>
              <a:rPr lang="en-US" altLang="en-US" sz="5400" b="1" dirty="0" smtClean="0">
                <a:solidFill>
                  <a:schemeClr val="bg1"/>
                </a:solidFill>
                <a:latin typeface="Verdana" pitchFamily="34" charset="0"/>
              </a:rPr>
              <a:t>of </a:t>
            </a:r>
            <a:r>
              <a:rPr lang="en-US" altLang="en-US" sz="5400" b="1" dirty="0">
                <a:solidFill>
                  <a:schemeClr val="bg1"/>
                </a:solidFill>
                <a:latin typeface="Verdana" pitchFamily="34" charset="0"/>
              </a:rPr>
              <a:t>a </a:t>
            </a:r>
            <a:r>
              <a:rPr lang="en-US" altLang="en-US" sz="5400" b="1" dirty="0" smtClean="0">
                <a:solidFill>
                  <a:schemeClr val="bg1"/>
                </a:solidFill>
                <a:latin typeface="Verdana" pitchFamily="34" charset="0"/>
              </a:rPr>
              <a:t>Web Resource to Address the Nurse </a:t>
            </a:r>
          </a:p>
          <a:p>
            <a:pPr algn="ctr" eaLnBrk="1" hangingPunct="1">
              <a:spcBef>
                <a:spcPts val="1440"/>
              </a:spcBef>
            </a:pPr>
            <a:r>
              <a:rPr lang="en-US" altLang="en-US" sz="5400" b="1" dirty="0" smtClean="0">
                <a:solidFill>
                  <a:schemeClr val="bg1"/>
                </a:solidFill>
                <a:latin typeface="Verdana" pitchFamily="34" charset="0"/>
              </a:rPr>
              <a:t>Educator Shortage</a:t>
            </a:r>
          </a:p>
          <a:p>
            <a:pPr algn="ctr" eaLnBrk="1" hangingPunct="1">
              <a:spcBef>
                <a:spcPts val="144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Verdana" pitchFamily="34" charset="0"/>
              </a:rPr>
              <a:t>Abigail Johnson, BA, Lisa A. Seldomridge, PhD, RN, CNE, Judy M. Jarosinski, PhD, RN, </a:t>
            </a:r>
          </a:p>
          <a:p>
            <a:pPr algn="ctr" eaLnBrk="1" hangingPunct="1">
              <a:spcBef>
                <a:spcPts val="1440"/>
              </a:spcBef>
            </a:pPr>
            <a:r>
              <a:rPr lang="en-US" altLang="en-US" sz="3200" dirty="0" err="1" smtClean="0">
                <a:solidFill>
                  <a:schemeClr val="bg1"/>
                </a:solidFill>
                <a:latin typeface="Verdana" pitchFamily="34" charset="0"/>
              </a:rPr>
              <a:t>Kayna</a:t>
            </a:r>
            <a:r>
              <a:rPr lang="en-US" altLang="en-US" sz="3200" dirty="0" smtClean="0">
                <a:solidFill>
                  <a:schemeClr val="bg1"/>
                </a:solidFill>
                <a:latin typeface="Verdana" pitchFamily="34" charset="0"/>
              </a:rPr>
              <a:t> Freda, </a:t>
            </a:r>
            <a:r>
              <a:rPr lang="en-US" altLang="en-US" sz="3200" dirty="0" err="1" smtClean="0">
                <a:solidFill>
                  <a:schemeClr val="bg1"/>
                </a:solidFill>
                <a:latin typeface="Verdana" pitchFamily="34" charset="0"/>
              </a:rPr>
              <a:t>EdD</a:t>
            </a:r>
            <a:r>
              <a:rPr lang="en-US" altLang="en-US" sz="3200" dirty="0" smtClean="0">
                <a:solidFill>
                  <a:schemeClr val="bg1"/>
                </a:solidFill>
                <a:latin typeface="Verdana" pitchFamily="34" charset="0"/>
              </a:rPr>
              <a:t>, RN, CMSRN, School of Nursing, Salisbury University</a:t>
            </a:r>
            <a:endParaRPr lang="en-US" altLang="en-US" sz="3200" dirty="0">
              <a:latin typeface="Verdana" pitchFamily="34" charset="0"/>
            </a:endParaRPr>
          </a:p>
        </p:txBody>
      </p:sp>
      <p:sp>
        <p:nvSpPr>
          <p:cNvPr id="14338" name="Rectangle 21"/>
          <p:cNvSpPr>
            <a:spLocks noChangeArrowheads="1"/>
          </p:cNvSpPr>
          <p:nvPr/>
        </p:nvSpPr>
        <p:spPr bwMode="auto">
          <a:xfrm>
            <a:off x="243840" y="5061405"/>
            <a:ext cx="13464873" cy="273501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32728" tIns="116364" rIns="232728" bIns="116364">
            <a:spAutoFit/>
          </a:bodyPr>
          <a:lstStyle>
            <a:lvl1pPr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400" b="1" dirty="0" smtClean="0"/>
              <a:t> </a:t>
            </a:r>
          </a:p>
          <a:p>
            <a:r>
              <a:rPr lang="en-US" altLang="en-US" sz="44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The nurse faculty shortage is a critical issue facing nursing today.  It is impacted by a retiring generation of educators, less visibility as a health care issue, lack of funding, a diminished PhD pipeline and interventions that fail to address the scope of the shortage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(Kowalski &amp; Kelly, 2013;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Nardi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Gyurko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 takes one full-time faculty to produce six graduates per year who in turn provide $704,000 in annual health care services (Kowalski &amp;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Kelly).  </a:t>
            </a: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 smtClean="0">
                <a:latin typeface="Times New Roman" panose="02020603050405020304" pitchFamily="18" charset="0"/>
              </a:rPr>
              <a:t>   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eams from Salisbury University and the University of Maryland Schools of Nursing created a web-based 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one-stop shop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inform, educate, and provide a career portal for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nurses who want to become nurse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educators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Prior to a public launch in February of 2019, a beta test was completed to assess the site’s overall usability and appearance. 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this research was to evaluate various aspects of this newly developed web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resource. </a:t>
            </a: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400" dirty="0" smtClean="0"/>
          </a:p>
          <a:p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15-item online survey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using a Likert-scale and open-ended responses to gather feedback on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clarity and value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website, as well as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use of its features. 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by the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Salisbury University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on Human Research, prospective reviewers were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and explore the LeadNursingForward.org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complete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survey. </a:t>
            </a:r>
            <a:endParaRPr lang="en-US" sz="3200" dirty="0" smtClean="0"/>
          </a:p>
        </p:txBody>
      </p:sp>
      <p:cxnSp>
        <p:nvCxnSpPr>
          <p:cNvPr id="14339" name="Straight Connector 2"/>
          <p:cNvCxnSpPr>
            <a:cxnSpLocks noChangeShapeType="1"/>
          </p:cNvCxnSpPr>
          <p:nvPr/>
        </p:nvCxnSpPr>
        <p:spPr bwMode="auto">
          <a:xfrm>
            <a:off x="13944600" y="4572000"/>
            <a:ext cx="0" cy="28346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14233133" y="12319078"/>
            <a:ext cx="15408668" cy="199942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32728" tIns="116364" rIns="232728" bIns="116364">
            <a:spAutoFit/>
          </a:bodyPr>
          <a:lstStyle>
            <a:lvl1pPr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014913" eaLnBrk="0" hangingPunct="0"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149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aspiring educators and nursing education program administrators (n = 22) were examined. Findings included: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easy to navigate and its purpose was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useful and written in language that was easy to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appeal, use of photographs, maps, and icons,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color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inviting and encouraged them to explore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raise awareness about the nursing and nurse educator shortage and connect aspiring educators with available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improvement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update several links that led to outdated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busy background on one page for enhanced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readability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revised version of one partner’s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resource provided accurate information for individuals interested in becoming nurse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educators.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can serve as a model for others interested in expanding awareness of the need for nursing educators in academia, and health care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organizations.</a:t>
            </a:r>
          </a:p>
          <a:p>
            <a:pPr marL="685800" indent="-685800">
              <a:buBlip>
                <a:blip r:embed="rId3"/>
              </a:buBlip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information source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can:</a:t>
            </a:r>
          </a:p>
          <a:p>
            <a:pPr marL="1485900" lvl="1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access to reliable information about how to become a nursing faculty member or nurse educator</a:t>
            </a:r>
          </a:p>
          <a:p>
            <a:pPr marL="1485900" lvl="1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Publicize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positions within nursing education programs 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organization</a:t>
            </a:r>
          </a:p>
          <a:p>
            <a:pPr marL="1485900" lvl="1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development of the next generation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 educators.</a:t>
            </a:r>
            <a:endParaRPr lang="en-US" sz="4000" dirty="0"/>
          </a:p>
          <a:p>
            <a:endParaRPr lang="en-US" sz="3200" dirty="0" smtClean="0"/>
          </a:p>
        </p:txBody>
      </p:sp>
      <p:sp>
        <p:nvSpPr>
          <p:cNvPr id="13323" name="Rectangle 21"/>
          <p:cNvSpPr>
            <a:spLocks noChangeArrowheads="1"/>
          </p:cNvSpPr>
          <p:nvPr/>
        </p:nvSpPr>
        <p:spPr bwMode="auto">
          <a:xfrm>
            <a:off x="30285021" y="15320175"/>
            <a:ext cx="13685269" cy="33127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32728" tIns="116364" rIns="232728" bIns="116364">
            <a:spAutoFit/>
          </a:bodyPr>
          <a:lstStyle/>
          <a:p>
            <a:pPr defTabSz="6017896"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provides current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enhances the image of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educators, 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aspiring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educators to open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increasing the number of available nursing faculty and enhance nursing’s capacity to meet burgeoning healthcare needs 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Gyurko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2013). </a:t>
            </a:r>
            <a:endParaRPr lang="en-US" sz="3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Connector 2"/>
          <p:cNvCxnSpPr>
            <a:cxnSpLocks noChangeShapeType="1"/>
          </p:cNvCxnSpPr>
          <p:nvPr/>
        </p:nvCxnSpPr>
        <p:spPr bwMode="auto">
          <a:xfrm>
            <a:off x="29946600" y="4572000"/>
            <a:ext cx="0" cy="2834640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-30480" y="4617720"/>
            <a:ext cx="13944600" cy="926407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FFFF"/>
                </a:solidFill>
              </a:rPr>
              <a:t>Introduction and Purpose</a:t>
            </a:r>
            <a:endParaRPr lang="en-US" sz="5300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944600" y="11847292"/>
            <a:ext cx="16002000" cy="926407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altLang="en-US" sz="5300" b="1" dirty="0" smtClean="0">
                <a:solidFill>
                  <a:srgbClr val="FFFFFF"/>
                </a:solidFill>
              </a:rPr>
              <a:t>Results</a:t>
            </a:r>
            <a:endParaRPr lang="en-US" altLang="en-US" sz="5300" b="1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46600" y="19498271"/>
            <a:ext cx="13944600" cy="923329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FFFF"/>
                </a:solidFill>
              </a:rPr>
              <a:t>References</a:t>
            </a:r>
            <a:endParaRPr lang="en-US" sz="53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8" y="25374600"/>
            <a:ext cx="13944600" cy="923329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FFFF"/>
                </a:solidFill>
              </a:rPr>
              <a:t>Method</a:t>
            </a:r>
            <a:endParaRPr lang="en-US" sz="5300" b="1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0" y="659021"/>
            <a:ext cx="10058400" cy="2905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40" y="562720"/>
            <a:ext cx="8686800" cy="30979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970896" y="14090747"/>
            <a:ext cx="13944600" cy="923329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b="1" dirty="0" smtClean="0">
                <a:solidFill>
                  <a:srgbClr val="FFFFFF"/>
                </a:solidFill>
              </a:rPr>
              <a:t>Conclusions</a:t>
            </a:r>
            <a:endParaRPr lang="en-US" sz="53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44600" y="22936200"/>
            <a:ext cx="16002000" cy="923329"/>
          </a:xfrm>
          <a:prstGeom prst="rect">
            <a:avLst/>
          </a:prstGeom>
          <a:solidFill>
            <a:schemeClr val="tx2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altLang="en-US" sz="5300" b="1" dirty="0" smtClean="0">
                <a:solidFill>
                  <a:srgbClr val="FFFFFF"/>
                </a:solidFill>
              </a:rPr>
              <a:t>Implications</a:t>
            </a:r>
            <a:endParaRPr lang="en-US" altLang="en-US" sz="5300" b="1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777" y="5532095"/>
            <a:ext cx="15642203" cy="5393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0" y="4419600"/>
            <a:ext cx="43936670" cy="191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40" y="17414866"/>
            <a:ext cx="11426018" cy="7617344"/>
          </a:xfrm>
          <a:prstGeom prst="rect">
            <a:avLst/>
          </a:prstGeom>
          <a:ln w="127000">
            <a:solidFill>
              <a:schemeClr val="accent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48" y="24917400"/>
            <a:ext cx="8999013" cy="7199211"/>
          </a:xfrm>
          <a:prstGeom prst="rect">
            <a:avLst/>
          </a:prstGeom>
          <a:ln w="1270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307753" y="20766375"/>
            <a:ext cx="137140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Kowalski, K., &amp; Kelly, B. (2013). What's the ROI for resolving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	nursing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shortage?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Economic$, 31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70-6.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Nardi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D.A., &amp;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Gyurko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C.C. (2013). The global nursing faculty 	shortage: Status and solutions for change.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Nursing Scholarship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317-26.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10.1111/jnu.12030.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650" y="5209938"/>
            <a:ext cx="12422280" cy="8281519"/>
          </a:xfrm>
          <a:prstGeom prst="rect">
            <a:avLst/>
          </a:prstGeom>
          <a:ln w="127000" cap="sq" cmpd="sng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ECAP 1">
      <a:dk1>
        <a:sysClr val="windowText" lastClr="000000"/>
      </a:dk1>
      <a:lt1>
        <a:srgbClr val="F3F2EB"/>
      </a:lt1>
      <a:dk2>
        <a:srgbClr val="6A2C91"/>
      </a:dk2>
      <a:lt2>
        <a:srgbClr val="DEDFDF"/>
      </a:lt2>
      <a:accent1>
        <a:srgbClr val="004F64"/>
      </a:accent1>
      <a:accent2>
        <a:srgbClr val="5F6062"/>
      </a:accent2>
      <a:accent3>
        <a:srgbClr val="5D87A1"/>
      </a:accent3>
      <a:accent4>
        <a:srgbClr val="F6A01A"/>
      </a:accent4>
      <a:accent5>
        <a:srgbClr val="CE4753"/>
      </a:accent5>
      <a:accent6>
        <a:srgbClr val="C5C19D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724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7240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</TotalTime>
  <Words>569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Information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faculty</dc:creator>
  <cp:lastModifiedBy>Kimberly Ford</cp:lastModifiedBy>
  <cp:revision>178</cp:revision>
  <cp:lastPrinted>2019-05-13T16:10:31Z</cp:lastPrinted>
  <dcterms:created xsi:type="dcterms:W3CDTF">2004-10-20T13:20:25Z</dcterms:created>
  <dcterms:modified xsi:type="dcterms:W3CDTF">2019-05-29T16:16:57Z</dcterms:modified>
</cp:coreProperties>
</file>