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1148000" cy="301752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04" userDrawn="1">
          <p15:clr>
            <a:srgbClr val="A4A3A4"/>
          </p15:clr>
        </p15:guide>
        <p15:guide id="2" pos="12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74" autoAdjust="0"/>
    <p:restoredTop sz="94343" autoAdjust="0"/>
  </p:normalViewPr>
  <p:slideViewPr>
    <p:cSldViewPr snapToGrid="0">
      <p:cViewPr>
        <p:scale>
          <a:sx n="18" d="100"/>
          <a:sy n="18" d="100"/>
        </p:scale>
        <p:origin x="-450" y="-48"/>
      </p:cViewPr>
      <p:guideLst>
        <p:guide orient="horz" pos="9504"/>
        <p:guide pos="12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000" dirty="0">
                <a:solidFill>
                  <a:schemeClr val="bg1"/>
                </a:solidFill>
              </a:rPr>
              <a:t>Frequency</a:t>
            </a:r>
            <a:r>
              <a:rPr lang="en-US" sz="3000" baseline="0" dirty="0">
                <a:solidFill>
                  <a:schemeClr val="bg1"/>
                </a:solidFill>
              </a:rPr>
              <a:t> of Advisements Per Student Group </a:t>
            </a:r>
            <a:endParaRPr lang="en-US" sz="3000" dirty="0">
              <a:solidFill>
                <a:schemeClr val="bg1"/>
              </a:solidFill>
            </a:endParaRPr>
          </a:p>
        </c:rich>
      </c:tx>
      <c:layout/>
      <c:overlay val="0"/>
      <c:spPr>
        <a:noFill/>
        <a:ln>
          <a:noFill/>
        </a:ln>
        <a:effectLst/>
      </c:spPr>
    </c:title>
    <c:autoTitleDeleted val="0"/>
    <c:plotArea>
      <c:layout/>
      <c:barChart>
        <c:barDir val="col"/>
        <c:grouping val="clustered"/>
        <c:varyColors val="0"/>
        <c:ser>
          <c:idx val="0"/>
          <c:order val="0"/>
          <c:tx>
            <c:strRef>
              <c:f>'Spring 2019 Graphs'!$B$73</c:f>
              <c:strCache>
                <c:ptCount val="1"/>
                <c:pt idx="0">
                  <c:v>Fall '18</c:v>
                </c:pt>
              </c:strCache>
            </c:strRef>
          </c:tx>
          <c:spPr>
            <a:solidFill>
              <a:schemeClr val="accent6"/>
            </a:solidFill>
            <a:ln>
              <a:noFill/>
            </a:ln>
            <a:effectLst/>
          </c:spPr>
          <c:invertIfNegative val="0"/>
          <c:cat>
            <c:strRef>
              <c:f>'Spring 2019 Graphs'!$A$74:$A$80</c:f>
              <c:strCache>
                <c:ptCount val="7"/>
                <c:pt idx="0">
                  <c:v>High School</c:v>
                </c:pt>
                <c:pt idx="1">
                  <c:v>Pre-Nursing</c:v>
                </c:pt>
                <c:pt idx="2">
                  <c:v>Incoming Class</c:v>
                </c:pt>
                <c:pt idx="3">
                  <c:v>First Semester</c:v>
                </c:pt>
                <c:pt idx="4">
                  <c:v>Second Semester</c:v>
                </c:pt>
                <c:pt idx="5">
                  <c:v>Third Semester</c:v>
                </c:pt>
                <c:pt idx="6">
                  <c:v>Fouth Semester</c:v>
                </c:pt>
              </c:strCache>
            </c:strRef>
          </c:cat>
          <c:val>
            <c:numRef>
              <c:f>'Spring 2019 Graphs'!$B$74:$B$80</c:f>
              <c:numCache>
                <c:formatCode>General</c:formatCode>
                <c:ptCount val="7"/>
                <c:pt idx="0">
                  <c:v>2</c:v>
                </c:pt>
                <c:pt idx="1">
                  <c:v>9</c:v>
                </c:pt>
                <c:pt idx="2">
                  <c:v>4</c:v>
                </c:pt>
                <c:pt idx="3">
                  <c:v>11</c:v>
                </c:pt>
                <c:pt idx="4">
                  <c:v>8</c:v>
                </c:pt>
                <c:pt idx="5">
                  <c:v>12</c:v>
                </c:pt>
                <c:pt idx="6">
                  <c:v>4</c:v>
                </c:pt>
              </c:numCache>
            </c:numRef>
          </c:val>
          <c:extLst xmlns:c16r2="http://schemas.microsoft.com/office/drawing/2015/06/chart">
            <c:ext xmlns:c16="http://schemas.microsoft.com/office/drawing/2014/chart" uri="{C3380CC4-5D6E-409C-BE32-E72D297353CC}">
              <c16:uniqueId val="{00000000-DB0B-43A5-96DB-74C77450CE70}"/>
            </c:ext>
          </c:extLst>
        </c:ser>
        <c:ser>
          <c:idx val="1"/>
          <c:order val="1"/>
          <c:tx>
            <c:strRef>
              <c:f>'Spring 2019 Graphs'!$C$73</c:f>
              <c:strCache>
                <c:ptCount val="1"/>
                <c:pt idx="0">
                  <c:v>Spring '19</c:v>
                </c:pt>
              </c:strCache>
            </c:strRef>
          </c:tx>
          <c:spPr>
            <a:solidFill>
              <a:schemeClr val="accent5"/>
            </a:solidFill>
            <a:ln>
              <a:noFill/>
            </a:ln>
            <a:effectLst/>
          </c:spPr>
          <c:invertIfNegative val="0"/>
          <c:cat>
            <c:strRef>
              <c:f>'Spring 2019 Graphs'!$A$74:$A$80</c:f>
              <c:strCache>
                <c:ptCount val="7"/>
                <c:pt idx="0">
                  <c:v>High School</c:v>
                </c:pt>
                <c:pt idx="1">
                  <c:v>Pre-Nursing</c:v>
                </c:pt>
                <c:pt idx="2">
                  <c:v>Incoming Class</c:v>
                </c:pt>
                <c:pt idx="3">
                  <c:v>First Semester</c:v>
                </c:pt>
                <c:pt idx="4">
                  <c:v>Second Semester</c:v>
                </c:pt>
                <c:pt idx="5">
                  <c:v>Third Semester</c:v>
                </c:pt>
                <c:pt idx="6">
                  <c:v>Fouth Semester</c:v>
                </c:pt>
              </c:strCache>
            </c:strRef>
          </c:cat>
          <c:val>
            <c:numRef>
              <c:f>'Spring 2019 Graphs'!$C$74:$C$80</c:f>
              <c:numCache>
                <c:formatCode>General</c:formatCode>
                <c:ptCount val="7"/>
                <c:pt idx="0">
                  <c:v>12</c:v>
                </c:pt>
                <c:pt idx="1">
                  <c:v>11</c:v>
                </c:pt>
                <c:pt idx="2">
                  <c:v>8</c:v>
                </c:pt>
                <c:pt idx="3">
                  <c:v>13</c:v>
                </c:pt>
                <c:pt idx="4">
                  <c:v>7</c:v>
                </c:pt>
                <c:pt idx="5">
                  <c:v>7</c:v>
                </c:pt>
                <c:pt idx="6">
                  <c:v>11</c:v>
                </c:pt>
              </c:numCache>
            </c:numRef>
          </c:val>
          <c:extLst xmlns:c16r2="http://schemas.microsoft.com/office/drawing/2015/06/chart">
            <c:ext xmlns:c16="http://schemas.microsoft.com/office/drawing/2014/chart" uri="{C3380CC4-5D6E-409C-BE32-E72D297353CC}">
              <c16:uniqueId val="{00000001-DB0B-43A5-96DB-74C77450CE70}"/>
            </c:ext>
          </c:extLst>
        </c:ser>
        <c:dLbls>
          <c:showLegendKey val="0"/>
          <c:showVal val="0"/>
          <c:showCatName val="0"/>
          <c:showSerName val="0"/>
          <c:showPercent val="0"/>
          <c:showBubbleSize val="0"/>
        </c:dLbls>
        <c:gapWidth val="219"/>
        <c:overlap val="-27"/>
        <c:axId val="75431296"/>
        <c:axId val="75790592"/>
      </c:barChart>
      <c:catAx>
        <c:axId val="7543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en-US"/>
          </a:p>
        </c:txPr>
        <c:crossAx val="75790592"/>
        <c:crosses val="autoZero"/>
        <c:auto val="1"/>
        <c:lblAlgn val="ctr"/>
        <c:lblOffset val="100"/>
        <c:noMultiLvlLbl val="0"/>
      </c:catAx>
      <c:valAx>
        <c:axId val="75790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75431296"/>
        <c:crosses val="autoZero"/>
        <c:crossBetween val="between"/>
      </c:valAx>
      <c:spPr>
        <a:solidFill>
          <a:schemeClr val="bg1"/>
        </a:solidFill>
        <a:ln>
          <a:noFill/>
        </a:ln>
        <a:effectLst/>
      </c:spPr>
    </c:plotArea>
    <c:legend>
      <c:legendPos val="b"/>
      <c:legendEntry>
        <c:idx val="0"/>
        <c:txPr>
          <a:bodyPr rot="0" spcFirstLastPara="1" vertOverflow="ellipsis" vert="horz" wrap="square" anchor="ctr" anchorCtr="1"/>
          <a:lstStyle/>
          <a:p>
            <a:pPr>
              <a:defRPr sz="30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3000" b="0" i="0" u="none" strike="noStrike" kern="1200" baseline="0">
                <a:solidFill>
                  <a:schemeClr val="bg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7DCBCC-91FD-4F4C-87A4-E9FB3A9B3DD0}" type="datetimeFigureOut">
              <a:rPr lang="en-US" smtClean="0"/>
              <a:t>7/16/2019</a:t>
            </a:fld>
            <a:endParaRPr lang="en-US"/>
          </a:p>
        </p:txBody>
      </p:sp>
      <p:sp>
        <p:nvSpPr>
          <p:cNvPr id="4" name="Slide Image Placeholder 3"/>
          <p:cNvSpPr>
            <a:spLocks noGrp="1" noRot="1" noChangeAspect="1"/>
          </p:cNvSpPr>
          <p:nvPr>
            <p:ph type="sldImg" idx="2"/>
          </p:nvPr>
        </p:nvSpPr>
        <p:spPr>
          <a:xfrm>
            <a:off x="1366838" y="1162050"/>
            <a:ext cx="42767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E0D5ED-35F3-4703-A458-41FA945D9B14}" type="slidenum">
              <a:rPr lang="en-US" smtClean="0"/>
              <a:t>‹#›</a:t>
            </a:fld>
            <a:endParaRPr lang="en-US"/>
          </a:p>
        </p:txBody>
      </p:sp>
    </p:spTree>
    <p:extLst>
      <p:ext uri="{BB962C8B-B14F-4D97-AF65-F5344CB8AC3E}">
        <p14:creationId xmlns:p14="http://schemas.microsoft.com/office/powerpoint/2010/main" val="382483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E0D5ED-35F3-4703-A458-41FA945D9B14}" type="slidenum">
              <a:rPr lang="en-US" smtClean="0"/>
              <a:t>1</a:t>
            </a:fld>
            <a:endParaRPr lang="en-US"/>
          </a:p>
        </p:txBody>
      </p:sp>
    </p:spTree>
    <p:extLst>
      <p:ext uri="{BB962C8B-B14F-4D97-AF65-F5344CB8AC3E}">
        <p14:creationId xmlns:p14="http://schemas.microsoft.com/office/powerpoint/2010/main" val="38109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4938397"/>
            <a:ext cx="34975800" cy="10505440"/>
          </a:xfrm>
        </p:spPr>
        <p:txBody>
          <a:bodyPr anchor="b"/>
          <a:lstStyle>
            <a:lvl1pPr algn="ctr">
              <a:defRPr sz="26400"/>
            </a:lvl1pPr>
          </a:lstStyle>
          <a:p>
            <a:r>
              <a:rPr lang="en-US" smtClean="0"/>
              <a:t>Click to edit Master title style</a:t>
            </a:r>
            <a:endParaRPr lang="en-US" dirty="0"/>
          </a:p>
        </p:txBody>
      </p:sp>
      <p:sp>
        <p:nvSpPr>
          <p:cNvPr id="3" name="Subtitle 2"/>
          <p:cNvSpPr>
            <a:spLocks noGrp="1"/>
          </p:cNvSpPr>
          <p:nvPr>
            <p:ph type="subTitle" idx="1"/>
          </p:nvPr>
        </p:nvSpPr>
        <p:spPr>
          <a:xfrm>
            <a:off x="5143500" y="15848967"/>
            <a:ext cx="30861000" cy="7285353"/>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D13285-17FE-43AD-A314-3587C305B17F}"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148889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D13285-17FE-43AD-A314-3587C305B17F}"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232235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446540" y="1606550"/>
            <a:ext cx="8872538" cy="2557208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28927" y="1606550"/>
            <a:ext cx="26103263" cy="255720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D13285-17FE-43AD-A314-3587C305B17F}"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398560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D13285-17FE-43AD-A314-3587C305B17F}"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20045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07496" y="7522854"/>
            <a:ext cx="35490150" cy="12552043"/>
          </a:xfrm>
        </p:spPr>
        <p:txBody>
          <a:bodyPr anchor="b"/>
          <a:lstStyle>
            <a:lvl1pPr>
              <a:defRPr sz="26400"/>
            </a:lvl1pPr>
          </a:lstStyle>
          <a:p>
            <a:r>
              <a:rPr lang="en-US" smtClean="0"/>
              <a:t>Click to edit Master title style</a:t>
            </a:r>
            <a:endParaRPr lang="en-US" dirty="0"/>
          </a:p>
        </p:txBody>
      </p:sp>
      <p:sp>
        <p:nvSpPr>
          <p:cNvPr id="3" name="Text Placeholder 2"/>
          <p:cNvSpPr>
            <a:spLocks noGrp="1"/>
          </p:cNvSpPr>
          <p:nvPr>
            <p:ph type="body" idx="1"/>
          </p:nvPr>
        </p:nvSpPr>
        <p:spPr>
          <a:xfrm>
            <a:off x="2807496" y="20193644"/>
            <a:ext cx="35490150" cy="6600823"/>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D13285-17FE-43AD-A314-3587C305B17F}"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323654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28925" y="8032750"/>
            <a:ext cx="17487900" cy="19145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831175" y="8032750"/>
            <a:ext cx="17487900" cy="19145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D13285-17FE-43AD-A314-3587C305B17F}"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261381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34285" y="1606557"/>
            <a:ext cx="35490150" cy="58324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834289" y="7397117"/>
            <a:ext cx="17407530" cy="3625213"/>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Edit Master text styles</a:t>
            </a:r>
          </a:p>
        </p:txBody>
      </p:sp>
      <p:sp>
        <p:nvSpPr>
          <p:cNvPr id="4" name="Content Placeholder 3"/>
          <p:cNvSpPr>
            <a:spLocks noGrp="1"/>
          </p:cNvSpPr>
          <p:nvPr>
            <p:ph sz="half" idx="2"/>
          </p:nvPr>
        </p:nvSpPr>
        <p:spPr>
          <a:xfrm>
            <a:off x="2834289" y="11022330"/>
            <a:ext cx="17407530" cy="16212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831177" y="7397117"/>
            <a:ext cx="17493260" cy="3625213"/>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Edit Master text styles</a:t>
            </a:r>
          </a:p>
        </p:txBody>
      </p:sp>
      <p:sp>
        <p:nvSpPr>
          <p:cNvPr id="6" name="Content Placeholder 5"/>
          <p:cNvSpPr>
            <a:spLocks noGrp="1"/>
          </p:cNvSpPr>
          <p:nvPr>
            <p:ph sz="quarter" idx="4"/>
          </p:nvPr>
        </p:nvSpPr>
        <p:spPr>
          <a:xfrm>
            <a:off x="20831177" y="11022330"/>
            <a:ext cx="17493260" cy="16212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D13285-17FE-43AD-A314-3587C305B17F}"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333666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D13285-17FE-43AD-A314-3587C305B17F}"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188641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13285-17FE-43AD-A314-3587C305B17F}"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37480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285" y="2011680"/>
            <a:ext cx="13271301" cy="7040880"/>
          </a:xfrm>
        </p:spPr>
        <p:txBody>
          <a:bodyPr anchor="b"/>
          <a:lstStyle>
            <a:lvl1pPr>
              <a:defRPr sz="14080"/>
            </a:lvl1pPr>
          </a:lstStyle>
          <a:p>
            <a:r>
              <a:rPr lang="en-US" smtClean="0"/>
              <a:t>Click to edit Master title style</a:t>
            </a:r>
            <a:endParaRPr lang="en-US" dirty="0"/>
          </a:p>
        </p:txBody>
      </p:sp>
      <p:sp>
        <p:nvSpPr>
          <p:cNvPr id="3" name="Content Placeholder 2"/>
          <p:cNvSpPr>
            <a:spLocks noGrp="1"/>
          </p:cNvSpPr>
          <p:nvPr>
            <p:ph idx="1"/>
          </p:nvPr>
        </p:nvSpPr>
        <p:spPr>
          <a:xfrm>
            <a:off x="17493259" y="4344677"/>
            <a:ext cx="20831175" cy="2144395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34285" y="9052560"/>
            <a:ext cx="13271301" cy="1677098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Edit Master text styles</a:t>
            </a:r>
          </a:p>
        </p:txBody>
      </p:sp>
      <p:sp>
        <p:nvSpPr>
          <p:cNvPr id="5" name="Date Placeholder 4"/>
          <p:cNvSpPr>
            <a:spLocks noGrp="1"/>
          </p:cNvSpPr>
          <p:nvPr>
            <p:ph type="dt" sz="half" idx="10"/>
          </p:nvPr>
        </p:nvSpPr>
        <p:spPr/>
        <p:txBody>
          <a:bodyPr/>
          <a:lstStyle/>
          <a:p>
            <a:fld id="{A6D13285-17FE-43AD-A314-3587C305B17F}"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12216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285" y="2011680"/>
            <a:ext cx="13271301" cy="7040880"/>
          </a:xfrm>
        </p:spPr>
        <p:txBody>
          <a:bodyPr anchor="b"/>
          <a:lstStyle>
            <a:lvl1pPr>
              <a:defRPr sz="14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493259" y="4344677"/>
            <a:ext cx="20831175" cy="2144395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Click icon to add picture</a:t>
            </a:r>
            <a:endParaRPr lang="en-US" dirty="0"/>
          </a:p>
        </p:txBody>
      </p:sp>
      <p:sp>
        <p:nvSpPr>
          <p:cNvPr id="4" name="Text Placeholder 3"/>
          <p:cNvSpPr>
            <a:spLocks noGrp="1"/>
          </p:cNvSpPr>
          <p:nvPr>
            <p:ph type="body" sz="half" idx="2"/>
          </p:nvPr>
        </p:nvSpPr>
        <p:spPr>
          <a:xfrm>
            <a:off x="2834285" y="9052560"/>
            <a:ext cx="13271301" cy="1677098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Edit Master text styles</a:t>
            </a:r>
          </a:p>
        </p:txBody>
      </p:sp>
      <p:sp>
        <p:nvSpPr>
          <p:cNvPr id="5" name="Date Placeholder 4"/>
          <p:cNvSpPr>
            <a:spLocks noGrp="1"/>
          </p:cNvSpPr>
          <p:nvPr>
            <p:ph type="dt" sz="half" idx="10"/>
          </p:nvPr>
        </p:nvSpPr>
        <p:spPr/>
        <p:txBody>
          <a:bodyPr/>
          <a:lstStyle/>
          <a:p>
            <a:fld id="{A6D13285-17FE-43AD-A314-3587C305B17F}"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77EE4-9A92-4ED9-911C-309E62688BA6}" type="slidenum">
              <a:rPr lang="en-US" smtClean="0"/>
              <a:t>‹#›</a:t>
            </a:fld>
            <a:endParaRPr lang="en-US"/>
          </a:p>
        </p:txBody>
      </p:sp>
    </p:spTree>
    <p:extLst>
      <p:ext uri="{BB962C8B-B14F-4D97-AF65-F5344CB8AC3E}">
        <p14:creationId xmlns:p14="http://schemas.microsoft.com/office/powerpoint/2010/main" val="129591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8925" y="1606557"/>
            <a:ext cx="35490150" cy="58324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28925" y="8032750"/>
            <a:ext cx="35490150" cy="1914588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828925" y="27967947"/>
            <a:ext cx="9258300" cy="1606550"/>
          </a:xfrm>
          <a:prstGeom prst="rect">
            <a:avLst/>
          </a:prstGeom>
        </p:spPr>
        <p:txBody>
          <a:bodyPr vert="horz" lIns="91440" tIns="45720" rIns="91440" bIns="45720" rtlCol="0" anchor="ctr"/>
          <a:lstStyle>
            <a:lvl1pPr algn="l">
              <a:defRPr sz="5280">
                <a:solidFill>
                  <a:schemeClr val="tx1">
                    <a:tint val="75000"/>
                  </a:schemeClr>
                </a:solidFill>
              </a:defRPr>
            </a:lvl1pPr>
          </a:lstStyle>
          <a:p>
            <a:fld id="{A6D13285-17FE-43AD-A314-3587C305B17F}" type="datetimeFigureOut">
              <a:rPr lang="en-US" smtClean="0"/>
              <a:t>7/16/2019</a:t>
            </a:fld>
            <a:endParaRPr lang="en-US"/>
          </a:p>
        </p:txBody>
      </p:sp>
      <p:sp>
        <p:nvSpPr>
          <p:cNvPr id="5" name="Footer Placeholder 4"/>
          <p:cNvSpPr>
            <a:spLocks noGrp="1"/>
          </p:cNvSpPr>
          <p:nvPr>
            <p:ph type="ftr" sz="quarter" idx="3"/>
          </p:nvPr>
        </p:nvSpPr>
        <p:spPr>
          <a:xfrm>
            <a:off x="13630275" y="27967947"/>
            <a:ext cx="13887450" cy="160655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060775" y="27967947"/>
            <a:ext cx="9258300" cy="1606550"/>
          </a:xfrm>
          <a:prstGeom prst="rect">
            <a:avLst/>
          </a:prstGeom>
        </p:spPr>
        <p:txBody>
          <a:bodyPr vert="horz" lIns="91440" tIns="45720" rIns="91440" bIns="45720" rtlCol="0" anchor="ctr"/>
          <a:lstStyle>
            <a:lvl1pPr algn="r">
              <a:defRPr sz="5280">
                <a:solidFill>
                  <a:schemeClr val="tx1">
                    <a:tint val="75000"/>
                  </a:schemeClr>
                </a:solidFill>
              </a:defRPr>
            </a:lvl1pPr>
          </a:lstStyle>
          <a:p>
            <a:fld id="{91277EE4-9A92-4ED9-911C-309E62688BA6}" type="slidenum">
              <a:rPr lang="en-US" smtClean="0"/>
              <a:t>‹#›</a:t>
            </a:fld>
            <a:endParaRPr lang="en-US"/>
          </a:p>
        </p:txBody>
      </p:sp>
    </p:spTree>
    <p:extLst>
      <p:ext uri="{BB962C8B-B14F-4D97-AF65-F5344CB8AC3E}">
        <p14:creationId xmlns:p14="http://schemas.microsoft.com/office/powerpoint/2010/main" val="3930191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7.jpeg"/><Relationship Id="rId5" Type="http://schemas.openxmlformats.org/officeDocument/2006/relationships/oleObject" Target="../embeddings/oleObject1.bin"/><Relationship Id="rId10" Type="http://schemas.openxmlformats.org/officeDocument/2006/relationships/image" Target="../media/image6.jpeg"/><Relationship Id="rId4" Type="http://schemas.openxmlformats.org/officeDocument/2006/relationships/image" Target="../media/image2.jp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29" y="1003216"/>
            <a:ext cx="39212017" cy="4124063"/>
          </a:xfrm>
          <a:prstGeom prst="rect">
            <a:avLst/>
          </a:prstGeom>
          <a:solidFill>
            <a:srgbClr val="009999"/>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Rectangle 19"/>
          <p:cNvSpPr/>
          <p:nvPr/>
        </p:nvSpPr>
        <p:spPr>
          <a:xfrm>
            <a:off x="33133170" y="1474194"/>
            <a:ext cx="5794144" cy="3208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1045029" y="5769394"/>
            <a:ext cx="39212017" cy="23839714"/>
          </a:xfrm>
          <a:prstGeom prst="rect">
            <a:avLst/>
          </a:prstGeom>
          <a:solidFill>
            <a:srgbClr val="009999"/>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5859200" y="1142156"/>
            <a:ext cx="29256111" cy="2185214"/>
          </a:xfrm>
          <a:prstGeom prst="rect">
            <a:avLst/>
          </a:prstGeom>
          <a:noFill/>
        </p:spPr>
        <p:txBody>
          <a:bodyPr wrap="square" rtlCol="0">
            <a:spAutoFit/>
          </a:bodyPr>
          <a:lstStyle/>
          <a:p>
            <a:pPr algn="ctr"/>
            <a:r>
              <a:rPr lang="en-US" sz="6800" b="1" dirty="0">
                <a:solidFill>
                  <a:schemeClr val="bg1"/>
                </a:solidFill>
                <a:latin typeface="Bell MT" panose="02020503060305020303" pitchFamily="18" charset="0"/>
                <a:ea typeface="Adobe Song Std L" panose="02020300000000000000" pitchFamily="18" charset="-128"/>
              </a:rPr>
              <a:t>Nursing Pathways to Higher Education: </a:t>
            </a:r>
            <a:r>
              <a:rPr lang="en-US" sz="6800" b="1" dirty="0" smtClean="0">
                <a:solidFill>
                  <a:schemeClr val="bg1"/>
                </a:solidFill>
                <a:latin typeface="Bell MT" panose="02020503060305020303" pitchFamily="18" charset="0"/>
                <a:ea typeface="Adobe Song Std L" panose="02020300000000000000" pitchFamily="18" charset="-128"/>
              </a:rPr>
              <a:t/>
            </a:r>
            <a:br>
              <a:rPr lang="en-US" sz="6800" b="1" dirty="0" smtClean="0">
                <a:solidFill>
                  <a:schemeClr val="bg1"/>
                </a:solidFill>
                <a:latin typeface="Bell MT" panose="02020503060305020303" pitchFamily="18" charset="0"/>
                <a:ea typeface="Adobe Song Std L" panose="02020300000000000000" pitchFamily="18" charset="-128"/>
              </a:rPr>
            </a:br>
            <a:r>
              <a:rPr lang="en-US" sz="6800" b="1" dirty="0" smtClean="0">
                <a:solidFill>
                  <a:schemeClr val="bg1"/>
                </a:solidFill>
                <a:latin typeface="Bell MT" panose="02020503060305020303" pitchFamily="18" charset="0"/>
                <a:ea typeface="Adobe Song Std L" panose="02020300000000000000" pitchFamily="18" charset="-128"/>
              </a:rPr>
              <a:t>High </a:t>
            </a:r>
            <a:r>
              <a:rPr lang="en-US" sz="6800" b="1" dirty="0">
                <a:solidFill>
                  <a:schemeClr val="bg1"/>
                </a:solidFill>
                <a:latin typeface="Bell MT" panose="02020503060305020303" pitchFamily="18" charset="0"/>
                <a:ea typeface="Adobe Song Std L" panose="02020300000000000000" pitchFamily="18" charset="-128"/>
              </a:rPr>
              <a:t>School to Associate to Bachelor Degree in Nursing</a:t>
            </a:r>
          </a:p>
        </p:txBody>
      </p:sp>
      <p:sp>
        <p:nvSpPr>
          <p:cNvPr id="11" name="TextBox 10"/>
          <p:cNvSpPr txBox="1"/>
          <p:nvPr/>
        </p:nvSpPr>
        <p:spPr>
          <a:xfrm>
            <a:off x="11888696" y="3259149"/>
            <a:ext cx="17324826" cy="1477328"/>
          </a:xfrm>
          <a:prstGeom prst="rect">
            <a:avLst/>
          </a:prstGeom>
          <a:noFill/>
        </p:spPr>
        <p:txBody>
          <a:bodyPr wrap="square" rtlCol="0">
            <a:spAutoFit/>
          </a:bodyPr>
          <a:lstStyle/>
          <a:p>
            <a:pPr algn="ctr"/>
            <a:r>
              <a:rPr lang="en-US" sz="4500" b="1" dirty="0" smtClean="0">
                <a:solidFill>
                  <a:schemeClr val="bg1"/>
                </a:solidFill>
                <a:latin typeface="Bell MT" panose="02020503060305020303" pitchFamily="18" charset="0"/>
                <a:ea typeface="Adobe Song Std L" panose="02020300000000000000" pitchFamily="18" charset="-128"/>
              </a:rPr>
              <a:t>Kaycee Rump, MSN, RN</a:t>
            </a:r>
            <a:br>
              <a:rPr lang="en-US" sz="4500" b="1" dirty="0" smtClean="0">
                <a:solidFill>
                  <a:schemeClr val="bg1"/>
                </a:solidFill>
                <a:latin typeface="Bell MT" panose="02020503060305020303" pitchFamily="18" charset="0"/>
                <a:ea typeface="Adobe Song Std L" panose="02020300000000000000" pitchFamily="18" charset="-128"/>
              </a:rPr>
            </a:br>
            <a:r>
              <a:rPr lang="en-US" sz="4500" b="1" dirty="0" smtClean="0">
                <a:solidFill>
                  <a:schemeClr val="bg1"/>
                </a:solidFill>
                <a:latin typeface="Bell MT" panose="02020503060305020303" pitchFamily="18" charset="0"/>
                <a:ea typeface="Adobe Song Std L" panose="02020300000000000000" pitchFamily="18" charset="-128"/>
              </a:rPr>
              <a:t>Anne Arundel Community College, Arnold, Maryland</a:t>
            </a:r>
            <a:endParaRPr lang="en-US" sz="4500" b="1" dirty="0">
              <a:solidFill>
                <a:schemeClr val="bg1"/>
              </a:solidFill>
              <a:latin typeface="Bell MT" panose="02020503060305020303" pitchFamily="18" charset="0"/>
              <a:ea typeface="Adobe Song Std L" panose="02020300000000000000" pitchFamily="18" charset="-128"/>
            </a:endParaRPr>
          </a:p>
        </p:txBody>
      </p:sp>
      <p:sp>
        <p:nvSpPr>
          <p:cNvPr id="12" name="TextBox 11"/>
          <p:cNvSpPr txBox="1"/>
          <p:nvPr/>
        </p:nvSpPr>
        <p:spPr>
          <a:xfrm>
            <a:off x="14517032" y="27846401"/>
            <a:ext cx="12011643" cy="1323439"/>
          </a:xfrm>
          <a:prstGeom prst="rect">
            <a:avLst/>
          </a:prstGeom>
          <a:noFill/>
        </p:spPr>
        <p:txBody>
          <a:bodyPr wrap="square" rtlCol="0">
            <a:spAutoFit/>
          </a:bodyPr>
          <a:lstStyle/>
          <a:p>
            <a:pPr algn="just"/>
            <a:r>
              <a:rPr lang="en-US" sz="2000" b="1" i="1" dirty="0" smtClean="0">
                <a:solidFill>
                  <a:schemeClr val="bg1"/>
                </a:solidFill>
                <a:latin typeface="Helvetica" panose="020B0604020202020204" pitchFamily="34" charset="0"/>
                <a:ea typeface="Calibri" panose="020F0502020204030204" pitchFamily="34" charset="0"/>
              </a:rPr>
              <a:t>Acknowledgements: </a:t>
            </a:r>
            <a:r>
              <a:rPr lang="en-US" sz="2000" i="1" dirty="0" smtClean="0">
                <a:solidFill>
                  <a:schemeClr val="bg1"/>
                </a:solidFill>
                <a:latin typeface="Helvetica" panose="020B0604020202020204" pitchFamily="34" charset="0"/>
                <a:ea typeface="Calibri" panose="020F0502020204030204" pitchFamily="34" charset="0"/>
              </a:rPr>
              <a:t>The </a:t>
            </a:r>
            <a:r>
              <a:rPr lang="en-US" sz="2000" i="1" dirty="0">
                <a:solidFill>
                  <a:schemeClr val="bg1"/>
                </a:solidFill>
                <a:latin typeface="Helvetica" panose="020B0604020202020204" pitchFamily="34" charset="0"/>
                <a:ea typeface="Calibri" panose="020F0502020204030204" pitchFamily="34" charset="0"/>
              </a:rPr>
              <a:t>Nursing Pathways To Higher Education at Anne Arundel Community College has been made possible through the generous support of Nurse Support II Grants from the Maryland Higher Education Commission under the auspices of State of Maryland Health Services Cost Review Commission.</a:t>
            </a:r>
            <a:endParaRPr lang="en-US" sz="2000" dirty="0"/>
          </a:p>
        </p:txBody>
      </p:sp>
      <p:sp>
        <p:nvSpPr>
          <p:cNvPr id="13" name="TextBox 12"/>
          <p:cNvSpPr txBox="1"/>
          <p:nvPr/>
        </p:nvSpPr>
        <p:spPr>
          <a:xfrm>
            <a:off x="1674543" y="6175275"/>
            <a:ext cx="10934700" cy="4401205"/>
          </a:xfrm>
          <a:prstGeom prst="rect">
            <a:avLst/>
          </a:prstGeom>
          <a:noFill/>
        </p:spPr>
        <p:txBody>
          <a:bodyPr wrap="square" rtlCol="0">
            <a:spAutoFit/>
          </a:bodyPr>
          <a:lstStyle/>
          <a:p>
            <a:pPr algn="just"/>
            <a:r>
              <a:rPr lang="en-US" sz="3500" dirty="0" smtClean="0">
                <a:solidFill>
                  <a:schemeClr val="bg1"/>
                </a:solidFill>
              </a:rPr>
              <a:t>Anne Arundel Community College (AACC) </a:t>
            </a:r>
            <a:r>
              <a:rPr lang="en-US" sz="3500" dirty="0">
                <a:solidFill>
                  <a:schemeClr val="bg1"/>
                </a:solidFill>
              </a:rPr>
              <a:t>believes that if the pre-nursing students maintain academic rigor from high school to their pre-nursing studies and throughout the nursing program, by close advisement to monitor and evaluate their academic progression, then the pre-nursing students will come into the nursing program academically strong and will have a smoother academic transition to baccalaureate nursing programs.</a:t>
            </a:r>
          </a:p>
        </p:txBody>
      </p:sp>
      <p:sp>
        <p:nvSpPr>
          <p:cNvPr id="35" name="TextBox 34"/>
          <p:cNvSpPr txBox="1"/>
          <p:nvPr/>
        </p:nvSpPr>
        <p:spPr>
          <a:xfrm>
            <a:off x="1674543" y="18208905"/>
            <a:ext cx="10848270" cy="6163226"/>
          </a:xfrm>
          <a:prstGeom prst="rect">
            <a:avLst/>
          </a:prstGeom>
          <a:noFill/>
        </p:spPr>
        <p:txBody>
          <a:bodyPr wrap="square" rtlCol="0">
            <a:spAutoFit/>
          </a:bodyPr>
          <a:lstStyle/>
          <a:p>
            <a:pPr marL="0" lvl="1" defTabSz="1333500">
              <a:lnSpc>
                <a:spcPct val="90000"/>
              </a:lnSpc>
              <a:spcBef>
                <a:spcPct val="0"/>
              </a:spcBef>
              <a:spcAft>
                <a:spcPct val="15000"/>
              </a:spcAft>
            </a:pPr>
            <a:r>
              <a:rPr lang="en-US" sz="4500" b="1" dirty="0" smtClean="0">
                <a:solidFill>
                  <a:schemeClr val="bg1"/>
                </a:solidFill>
              </a:rPr>
              <a:t>High School Student Outreach Initiatives </a:t>
            </a:r>
            <a:endParaRPr lang="en-US" sz="4500" b="1" dirty="0">
              <a:solidFill>
                <a:schemeClr val="bg1"/>
              </a:solidFill>
            </a:endParaRPr>
          </a:p>
          <a:p>
            <a:pPr lvl="1" indent="-457200" defTabSz="1333500">
              <a:lnSpc>
                <a:spcPct val="90000"/>
              </a:lnSpc>
              <a:spcBef>
                <a:spcPct val="0"/>
              </a:spcBef>
              <a:spcAft>
                <a:spcPct val="15000"/>
              </a:spcAft>
              <a:buFont typeface="Arial" panose="020B0604020202020204" pitchFamily="34" charset="0"/>
              <a:buChar char="•"/>
            </a:pPr>
            <a:r>
              <a:rPr lang="en-US" sz="3500" dirty="0" smtClean="0">
                <a:solidFill>
                  <a:schemeClr val="bg1"/>
                </a:solidFill>
              </a:rPr>
              <a:t>AACC </a:t>
            </a:r>
            <a:r>
              <a:rPr lang="en-US" sz="3500" dirty="0">
                <a:solidFill>
                  <a:schemeClr val="bg1"/>
                </a:solidFill>
              </a:rPr>
              <a:t>School of Health Sciences Open House</a:t>
            </a:r>
          </a:p>
          <a:p>
            <a:pPr lvl="1" indent="-457200" defTabSz="1333500">
              <a:lnSpc>
                <a:spcPct val="90000"/>
              </a:lnSpc>
              <a:spcBef>
                <a:spcPct val="0"/>
              </a:spcBef>
              <a:spcAft>
                <a:spcPct val="15000"/>
              </a:spcAft>
              <a:buFont typeface="Arial" panose="020B0604020202020204" pitchFamily="34" charset="0"/>
              <a:buChar char="•"/>
            </a:pPr>
            <a:r>
              <a:rPr lang="en-US" sz="3500" dirty="0">
                <a:solidFill>
                  <a:schemeClr val="bg1"/>
                </a:solidFill>
              </a:rPr>
              <a:t>AACC Nursing Program Information Sessions</a:t>
            </a:r>
          </a:p>
          <a:p>
            <a:pPr lvl="1" indent="-457200" defTabSz="1333500">
              <a:lnSpc>
                <a:spcPct val="90000"/>
              </a:lnSpc>
              <a:spcBef>
                <a:spcPct val="0"/>
              </a:spcBef>
              <a:spcAft>
                <a:spcPct val="15000"/>
              </a:spcAft>
              <a:buFont typeface="Arial" panose="020B0604020202020204" pitchFamily="34" charset="0"/>
              <a:buChar char="•"/>
            </a:pPr>
            <a:r>
              <a:rPr lang="en-US" sz="3500" dirty="0">
                <a:solidFill>
                  <a:schemeClr val="bg1"/>
                </a:solidFill>
              </a:rPr>
              <a:t>Social Media </a:t>
            </a:r>
            <a:r>
              <a:rPr lang="en-US" sz="3500" dirty="0" smtClean="0">
                <a:solidFill>
                  <a:schemeClr val="bg1"/>
                </a:solidFill>
              </a:rPr>
              <a:t>Engagement</a:t>
            </a:r>
          </a:p>
          <a:p>
            <a:pPr lvl="1" indent="-457200" defTabSz="1333500">
              <a:lnSpc>
                <a:spcPct val="90000"/>
              </a:lnSpc>
              <a:spcBef>
                <a:spcPct val="0"/>
              </a:spcBef>
              <a:spcAft>
                <a:spcPct val="15000"/>
              </a:spcAft>
              <a:buFont typeface="Arial" panose="020B0604020202020204" pitchFamily="34" charset="0"/>
              <a:buChar char="•"/>
            </a:pPr>
            <a:r>
              <a:rPr lang="en-US" sz="3500" dirty="0" smtClean="0">
                <a:solidFill>
                  <a:schemeClr val="bg1"/>
                </a:solidFill>
              </a:rPr>
              <a:t>Nursing </a:t>
            </a:r>
            <a:r>
              <a:rPr lang="en-US" sz="3500" dirty="0">
                <a:solidFill>
                  <a:schemeClr val="bg1"/>
                </a:solidFill>
              </a:rPr>
              <a:t>Focus Interest Groups within the High Schools</a:t>
            </a:r>
          </a:p>
          <a:p>
            <a:pPr lvl="1" indent="-457200" defTabSz="1333500">
              <a:lnSpc>
                <a:spcPct val="90000"/>
              </a:lnSpc>
              <a:spcBef>
                <a:spcPct val="0"/>
              </a:spcBef>
              <a:spcAft>
                <a:spcPct val="15000"/>
              </a:spcAft>
              <a:buFont typeface="Arial" panose="020B0604020202020204" pitchFamily="34" charset="0"/>
              <a:buChar char="•"/>
            </a:pPr>
            <a:r>
              <a:rPr lang="en-US" sz="3500" dirty="0" smtClean="0">
                <a:solidFill>
                  <a:schemeClr val="bg1"/>
                </a:solidFill>
              </a:rPr>
              <a:t>One-on-One Meetings </a:t>
            </a:r>
            <a:r>
              <a:rPr lang="en-US" sz="3500" dirty="0">
                <a:solidFill>
                  <a:schemeClr val="bg1"/>
                </a:solidFill>
              </a:rPr>
              <a:t>with </a:t>
            </a:r>
            <a:r>
              <a:rPr lang="en-US" sz="3500" dirty="0" smtClean="0">
                <a:solidFill>
                  <a:schemeClr val="bg1"/>
                </a:solidFill>
              </a:rPr>
              <a:t>Potential </a:t>
            </a:r>
            <a:r>
              <a:rPr lang="en-US" sz="3500" dirty="0">
                <a:solidFill>
                  <a:schemeClr val="bg1"/>
                </a:solidFill>
              </a:rPr>
              <a:t>S</a:t>
            </a:r>
            <a:r>
              <a:rPr lang="en-US" sz="3500" dirty="0" smtClean="0">
                <a:solidFill>
                  <a:schemeClr val="bg1"/>
                </a:solidFill>
              </a:rPr>
              <a:t>tudents</a:t>
            </a:r>
            <a:endParaRPr lang="en-US" sz="3500" dirty="0">
              <a:solidFill>
                <a:schemeClr val="bg1"/>
              </a:solidFill>
            </a:endParaRPr>
          </a:p>
          <a:p>
            <a:pPr lvl="1" indent="-457200" defTabSz="1333500">
              <a:lnSpc>
                <a:spcPct val="90000"/>
              </a:lnSpc>
              <a:spcBef>
                <a:spcPct val="0"/>
              </a:spcBef>
              <a:spcAft>
                <a:spcPct val="15000"/>
              </a:spcAft>
              <a:buFont typeface="Arial" panose="020B0604020202020204" pitchFamily="34" charset="0"/>
              <a:buChar char="•"/>
            </a:pPr>
            <a:r>
              <a:rPr lang="en-US" sz="3500" dirty="0">
                <a:solidFill>
                  <a:schemeClr val="bg1"/>
                </a:solidFill>
              </a:rPr>
              <a:t>Tailored Academic Pathways</a:t>
            </a:r>
          </a:p>
          <a:p>
            <a:pPr lvl="1" indent="-457200" defTabSz="1333500">
              <a:lnSpc>
                <a:spcPct val="90000"/>
              </a:lnSpc>
              <a:spcBef>
                <a:spcPct val="0"/>
              </a:spcBef>
              <a:spcAft>
                <a:spcPct val="15000"/>
              </a:spcAft>
              <a:buFont typeface="Arial" panose="020B0604020202020204" pitchFamily="34" charset="0"/>
              <a:buChar char="•"/>
            </a:pPr>
            <a:r>
              <a:rPr lang="en-US" sz="3500" dirty="0">
                <a:solidFill>
                  <a:schemeClr val="bg1"/>
                </a:solidFill>
              </a:rPr>
              <a:t>AACC/AACPS Pathway Partnership Monthly Meetings</a:t>
            </a:r>
          </a:p>
          <a:p>
            <a:pPr lvl="1" indent="-457200" defTabSz="1333500">
              <a:lnSpc>
                <a:spcPct val="90000"/>
              </a:lnSpc>
              <a:spcBef>
                <a:spcPct val="0"/>
              </a:spcBef>
              <a:spcAft>
                <a:spcPct val="15000"/>
              </a:spcAft>
              <a:buFont typeface="Arial" panose="020B0604020202020204" pitchFamily="34" charset="0"/>
              <a:buChar char="•"/>
            </a:pPr>
            <a:r>
              <a:rPr lang="en-US" sz="3500" dirty="0">
                <a:solidFill>
                  <a:schemeClr val="bg1"/>
                </a:solidFill>
              </a:rPr>
              <a:t>Updating AACC academic advisors on RN program </a:t>
            </a:r>
            <a:r>
              <a:rPr lang="en-US" sz="3500" dirty="0" smtClean="0">
                <a:solidFill>
                  <a:schemeClr val="bg1"/>
                </a:solidFill>
              </a:rPr>
              <a:t>options</a:t>
            </a:r>
            <a:r>
              <a:rPr lang="en-US" sz="3000" dirty="0" smtClean="0">
                <a:solidFill>
                  <a:schemeClr val="bg1"/>
                </a:solidFill>
              </a:rPr>
              <a:t/>
            </a:r>
            <a:br>
              <a:rPr lang="en-US" sz="3000" dirty="0" smtClean="0">
                <a:solidFill>
                  <a:schemeClr val="bg1"/>
                </a:solidFill>
              </a:rPr>
            </a:br>
            <a:endParaRPr lang="en-US" sz="3000" dirty="0">
              <a:solidFill>
                <a:schemeClr val="bg1"/>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885" y="1366782"/>
            <a:ext cx="3396929" cy="3396929"/>
          </a:xfrm>
          <a:prstGeom prst="rect">
            <a:avLst/>
          </a:prstGeom>
        </p:spPr>
      </p:pic>
      <p:graphicFrame>
        <p:nvGraphicFramePr>
          <p:cNvPr id="38" name="Object 37"/>
          <p:cNvGraphicFramePr>
            <a:graphicFrameLocks noChangeAspect="1"/>
          </p:cNvGraphicFramePr>
          <p:nvPr>
            <p:extLst>
              <p:ext uri="{D42A27DB-BD31-4B8C-83A1-F6EECF244321}">
                <p14:modId xmlns:p14="http://schemas.microsoft.com/office/powerpoint/2010/main" val="2742889316"/>
              </p:ext>
            </p:extLst>
          </p:nvPr>
        </p:nvGraphicFramePr>
        <p:xfrm>
          <a:off x="33376628" y="1722306"/>
          <a:ext cx="5307229" cy="2761925"/>
        </p:xfrm>
        <a:graphic>
          <a:graphicData uri="http://schemas.openxmlformats.org/presentationml/2006/ole">
            <mc:AlternateContent xmlns:mc="http://schemas.openxmlformats.org/markup-compatibility/2006">
              <mc:Choice xmlns:v="urn:schemas-microsoft-com:vml" Requires="v">
                <p:oleObj spid="_x0000_s1112" name="Acrobat Document" r:id="rId5" imgW="2800045" imgH="1457007" progId="AcroExch.Document.DC">
                  <p:embed/>
                </p:oleObj>
              </mc:Choice>
              <mc:Fallback>
                <p:oleObj name="Acrobat Document" r:id="rId5" imgW="2800045" imgH="1457007" progId="AcroExch.Document.DC">
                  <p:embed/>
                  <p:pic>
                    <p:nvPicPr>
                      <p:cNvPr id="0" name=""/>
                      <p:cNvPicPr/>
                      <p:nvPr/>
                    </p:nvPicPr>
                    <p:blipFill>
                      <a:blip r:embed="rId6"/>
                      <a:stretch>
                        <a:fillRect/>
                      </a:stretch>
                    </p:blipFill>
                    <p:spPr>
                      <a:xfrm>
                        <a:off x="33376628" y="1722306"/>
                        <a:ext cx="5307229" cy="2761925"/>
                      </a:xfrm>
                      <a:prstGeom prst="rect">
                        <a:avLst/>
                      </a:prstGeom>
                    </p:spPr>
                  </p:pic>
                </p:oleObj>
              </mc:Fallback>
            </mc:AlternateContent>
          </a:graphicData>
        </a:graphic>
      </p:graphicFrame>
      <p:sp>
        <p:nvSpPr>
          <p:cNvPr id="17" name="Rectangle 16"/>
          <p:cNvSpPr/>
          <p:nvPr/>
        </p:nvSpPr>
        <p:spPr>
          <a:xfrm>
            <a:off x="14517032" y="20145012"/>
            <a:ext cx="12011643" cy="7574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41121" y="23002621"/>
            <a:ext cx="4688648" cy="248054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74550" y="25435325"/>
            <a:ext cx="7957054" cy="1934479"/>
          </a:xfrm>
          <a:prstGeom prst="rect">
            <a:avLst/>
          </a:prstGeom>
        </p:spPr>
      </p:pic>
      <p:sp>
        <p:nvSpPr>
          <p:cNvPr id="18" name="TextBox 17"/>
          <p:cNvSpPr txBox="1"/>
          <p:nvPr/>
        </p:nvSpPr>
        <p:spPr>
          <a:xfrm>
            <a:off x="14517032" y="20446485"/>
            <a:ext cx="12038580" cy="666397"/>
          </a:xfrm>
          <a:prstGeom prst="rect">
            <a:avLst/>
          </a:prstGeom>
          <a:noFill/>
        </p:spPr>
        <p:txBody>
          <a:bodyPr wrap="square" rtlCol="0">
            <a:spAutoFit/>
          </a:bodyPr>
          <a:lstStyle/>
          <a:p>
            <a:pPr algn="ctr"/>
            <a:r>
              <a:rPr lang="en-US" sz="3600" b="1" dirty="0" smtClean="0"/>
              <a:t>Dual-enrollment/Dual-admission University Partnerships</a:t>
            </a:r>
            <a:endParaRPr lang="en-US" sz="3600" b="1"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18933" y="21582271"/>
            <a:ext cx="5561838" cy="1021354"/>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33473" y="23199826"/>
            <a:ext cx="3868114" cy="1758368"/>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487255" y="21363449"/>
            <a:ext cx="5822782" cy="1735433"/>
          </a:xfrm>
          <a:prstGeom prst="rect">
            <a:avLst/>
          </a:prstGeom>
        </p:spPr>
      </p:pic>
      <p:graphicFrame>
        <p:nvGraphicFramePr>
          <p:cNvPr id="21" name="Chart 20"/>
          <p:cNvGraphicFramePr>
            <a:graphicFrameLocks/>
          </p:cNvGraphicFramePr>
          <p:nvPr>
            <p:extLst>
              <p:ext uri="{D42A27DB-BD31-4B8C-83A1-F6EECF244321}">
                <p14:modId xmlns:p14="http://schemas.microsoft.com/office/powerpoint/2010/main" val="3132013205"/>
              </p:ext>
            </p:extLst>
          </p:nvPr>
        </p:nvGraphicFramePr>
        <p:xfrm>
          <a:off x="14334577" y="6047692"/>
          <a:ext cx="12194098" cy="8076497"/>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p:cNvSpPr txBox="1"/>
          <p:nvPr/>
        </p:nvSpPr>
        <p:spPr>
          <a:xfrm>
            <a:off x="14517032" y="14001307"/>
            <a:ext cx="12068155" cy="6017032"/>
          </a:xfrm>
          <a:prstGeom prst="rect">
            <a:avLst/>
          </a:prstGeom>
          <a:noFill/>
        </p:spPr>
        <p:txBody>
          <a:bodyPr wrap="square" rtlCol="0">
            <a:spAutoFit/>
          </a:bodyPr>
          <a:lstStyle/>
          <a:p>
            <a:pPr algn="just"/>
            <a:r>
              <a:rPr lang="en-US" sz="3500" b="1" dirty="0" smtClean="0">
                <a:solidFill>
                  <a:schemeClr val="bg1"/>
                </a:solidFill>
              </a:rPr>
              <a:t>Graph Summary: </a:t>
            </a:r>
            <a:r>
              <a:rPr lang="en-US" sz="3500" dirty="0" smtClean="0">
                <a:solidFill>
                  <a:schemeClr val="bg1"/>
                </a:solidFill>
              </a:rPr>
              <a:t>A comparison of the frequency of pre-nursing and Associate to Bachelor Degree in Nursing advisements per student group between fall and spring semesters of 2018-2019 academic year show a notable increase in the amount of high school students being advised in spring semester. Additionally, there were increases from the pre-nursing, incoming, and first semester groups as well. As the high school outreach becomes the norm for AACC’s nursing program, </a:t>
            </a:r>
            <a:r>
              <a:rPr lang="en-US" sz="3500" dirty="0">
                <a:solidFill>
                  <a:schemeClr val="bg1"/>
                </a:solidFill>
              </a:rPr>
              <a:t>i</a:t>
            </a:r>
            <a:r>
              <a:rPr lang="en-US" sz="3500" dirty="0" smtClean="0">
                <a:solidFill>
                  <a:schemeClr val="bg1"/>
                </a:solidFill>
              </a:rPr>
              <a:t>t is predicted that the frequency of advisements will be towards the high school and pre-nursing student groups to include both pre-nursing and </a:t>
            </a:r>
            <a:r>
              <a:rPr lang="en-US" sz="3500" dirty="0">
                <a:solidFill>
                  <a:schemeClr val="bg1"/>
                </a:solidFill>
              </a:rPr>
              <a:t>Associate to Bachelor Degree in Nursing </a:t>
            </a:r>
            <a:r>
              <a:rPr lang="en-US" sz="3500" dirty="0" smtClean="0">
                <a:solidFill>
                  <a:schemeClr val="bg1"/>
                </a:solidFill>
              </a:rPr>
              <a:t>advisements. </a:t>
            </a:r>
            <a:endParaRPr lang="en-US" sz="3500" dirty="0">
              <a:solidFill>
                <a:schemeClr val="bg1"/>
              </a:solidFill>
            </a:endParaRPr>
          </a:p>
        </p:txBody>
      </p:sp>
      <p:sp>
        <p:nvSpPr>
          <p:cNvPr id="8" name="TextBox 7"/>
          <p:cNvSpPr txBox="1"/>
          <p:nvPr/>
        </p:nvSpPr>
        <p:spPr>
          <a:xfrm>
            <a:off x="28222518" y="6175275"/>
            <a:ext cx="11691619" cy="1477328"/>
          </a:xfrm>
          <a:prstGeom prst="rect">
            <a:avLst/>
          </a:prstGeom>
          <a:noFill/>
        </p:spPr>
        <p:txBody>
          <a:bodyPr wrap="square" rtlCol="0">
            <a:spAutoFit/>
          </a:bodyPr>
          <a:lstStyle/>
          <a:p>
            <a:pPr algn="ctr"/>
            <a:r>
              <a:rPr lang="en-US" sz="4500" b="1" dirty="0">
                <a:solidFill>
                  <a:schemeClr val="bg1"/>
                </a:solidFill>
              </a:rPr>
              <a:t>10</a:t>
            </a:r>
            <a:r>
              <a:rPr lang="en-US" sz="4500" b="1" baseline="30000" dirty="0">
                <a:solidFill>
                  <a:schemeClr val="bg1"/>
                </a:solidFill>
              </a:rPr>
              <a:t>th</a:t>
            </a:r>
            <a:r>
              <a:rPr lang="en-US" sz="4500" b="1" dirty="0">
                <a:solidFill>
                  <a:schemeClr val="bg1"/>
                </a:solidFill>
              </a:rPr>
              <a:t> Grade High School Student’s </a:t>
            </a:r>
            <a:r>
              <a:rPr lang="en-US" sz="4500" b="1" dirty="0" smtClean="0">
                <a:solidFill>
                  <a:schemeClr val="bg1"/>
                </a:solidFill>
              </a:rPr>
              <a:t>Pathway</a:t>
            </a:r>
            <a:r>
              <a:rPr lang="en-US" sz="4500" b="1" dirty="0">
                <a:solidFill>
                  <a:schemeClr val="bg1"/>
                </a:solidFill>
              </a:rPr>
              <a:t/>
            </a:r>
            <a:br>
              <a:rPr lang="en-US" sz="4500" b="1" dirty="0">
                <a:solidFill>
                  <a:schemeClr val="bg1"/>
                </a:solidFill>
              </a:rPr>
            </a:br>
            <a:r>
              <a:rPr lang="en-US" sz="4500" b="1" dirty="0">
                <a:solidFill>
                  <a:schemeClr val="bg1"/>
                </a:solidFill>
              </a:rPr>
              <a:t>AACC Prerequisites &amp; Nursing Curriculum </a:t>
            </a:r>
            <a:r>
              <a:rPr lang="en-US" sz="4500" b="1" dirty="0" smtClean="0">
                <a:solidFill>
                  <a:schemeClr val="bg1"/>
                </a:solidFill>
              </a:rPr>
              <a:t>Plan</a:t>
            </a:r>
            <a:endParaRPr lang="en-US" sz="4500" b="1" dirty="0">
              <a:solidFill>
                <a:schemeClr val="bg1"/>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507417270"/>
              </p:ext>
            </p:extLst>
          </p:nvPr>
        </p:nvGraphicFramePr>
        <p:xfrm>
          <a:off x="28321900" y="7726682"/>
          <a:ext cx="11360263" cy="12704457"/>
        </p:xfrm>
        <a:graphic>
          <a:graphicData uri="http://schemas.openxmlformats.org/drawingml/2006/table">
            <a:tbl>
              <a:tblPr firstRow="1" firstCol="1" bandRow="1"/>
              <a:tblGrid>
                <a:gridCol w="1281799">
                  <a:extLst>
                    <a:ext uri="{9D8B030D-6E8A-4147-A177-3AD203B41FA5}">
                      <a16:colId xmlns:a16="http://schemas.microsoft.com/office/drawing/2014/main" xmlns="" val="3532891511"/>
                    </a:ext>
                  </a:extLst>
                </a:gridCol>
                <a:gridCol w="1266825">
                  <a:extLst>
                    <a:ext uri="{9D8B030D-6E8A-4147-A177-3AD203B41FA5}">
                      <a16:colId xmlns:a16="http://schemas.microsoft.com/office/drawing/2014/main" xmlns="" val="985269630"/>
                    </a:ext>
                  </a:extLst>
                </a:gridCol>
                <a:gridCol w="1114425">
                  <a:extLst>
                    <a:ext uri="{9D8B030D-6E8A-4147-A177-3AD203B41FA5}">
                      <a16:colId xmlns:a16="http://schemas.microsoft.com/office/drawing/2014/main" xmlns="" val="2967114983"/>
                    </a:ext>
                  </a:extLst>
                </a:gridCol>
                <a:gridCol w="1362075">
                  <a:extLst>
                    <a:ext uri="{9D8B030D-6E8A-4147-A177-3AD203B41FA5}">
                      <a16:colId xmlns:a16="http://schemas.microsoft.com/office/drawing/2014/main" xmlns="" val="4058947950"/>
                    </a:ext>
                  </a:extLst>
                </a:gridCol>
                <a:gridCol w="1295400">
                  <a:extLst>
                    <a:ext uri="{9D8B030D-6E8A-4147-A177-3AD203B41FA5}">
                      <a16:colId xmlns:a16="http://schemas.microsoft.com/office/drawing/2014/main" xmlns="" val="1323806541"/>
                    </a:ext>
                  </a:extLst>
                </a:gridCol>
                <a:gridCol w="1257300">
                  <a:extLst>
                    <a:ext uri="{9D8B030D-6E8A-4147-A177-3AD203B41FA5}">
                      <a16:colId xmlns:a16="http://schemas.microsoft.com/office/drawing/2014/main" xmlns="" val="1151223432"/>
                    </a:ext>
                  </a:extLst>
                </a:gridCol>
                <a:gridCol w="1362075">
                  <a:extLst>
                    <a:ext uri="{9D8B030D-6E8A-4147-A177-3AD203B41FA5}">
                      <a16:colId xmlns:a16="http://schemas.microsoft.com/office/drawing/2014/main" xmlns="" val="928047794"/>
                    </a:ext>
                  </a:extLst>
                </a:gridCol>
                <a:gridCol w="1257300">
                  <a:extLst>
                    <a:ext uri="{9D8B030D-6E8A-4147-A177-3AD203B41FA5}">
                      <a16:colId xmlns:a16="http://schemas.microsoft.com/office/drawing/2014/main" xmlns="" val="2226329177"/>
                    </a:ext>
                  </a:extLst>
                </a:gridCol>
                <a:gridCol w="1163064">
                  <a:extLst>
                    <a:ext uri="{9D8B030D-6E8A-4147-A177-3AD203B41FA5}">
                      <a16:colId xmlns:a16="http://schemas.microsoft.com/office/drawing/2014/main" xmlns="" val="2977374590"/>
                    </a:ext>
                  </a:extLst>
                </a:gridCol>
              </a:tblGrid>
              <a:tr h="473400">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Fall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Spring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Fall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Spring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Summer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Fall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Winter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Spring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Summer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626060607"/>
                  </a:ext>
                </a:extLst>
              </a:tr>
              <a:tr h="5122868">
                <a:tc>
                  <a:txBody>
                    <a:bodyPr/>
                    <a:lstStyle/>
                    <a:p>
                      <a:pPr marL="0" marR="0">
                        <a:lnSpc>
                          <a:spcPct val="115000"/>
                        </a:lnSpc>
                        <a:spcBef>
                          <a:spcPts val="0"/>
                        </a:spcBef>
                        <a:spcAft>
                          <a:spcPts val="0"/>
                        </a:spcAft>
                      </a:pPr>
                      <a: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HS </a:t>
                      </a: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coursework</a:t>
                      </a: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CAT-N</a:t>
                      </a:r>
                      <a:r>
                        <a:rPr lang="en-US" sz="1400" u="sng" spc="-25"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courses</a:t>
                      </a: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ECAP: AACC MAT 137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College Algebra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9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HS coursework</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CAT-N</a:t>
                      </a:r>
                      <a:r>
                        <a:rPr lang="en-US" sz="1400" u="sng" spc="-25"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courses</a:t>
                      </a: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ECAP: AACC </a:t>
                      </a: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ENG</a:t>
                      </a:r>
                      <a:r>
                        <a:rPr lang="en-US" sz="1400" u="sng" spc="-25"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u="sng" spc="-25" dirty="0" smtClean="0">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15000"/>
                        </a:lnSpc>
                        <a:spcBef>
                          <a:spcPts val="0"/>
                        </a:spcBef>
                        <a:spcAft>
                          <a:spcPts val="0"/>
                        </a:spcAft>
                        <a:buSzPts val="1000"/>
                        <a:buFont typeface="Symbol" panose="05050102010706020507" pitchFamily="18" charset="2"/>
                        <a:buNone/>
                        <a:tabLst>
                          <a:tab pos="4572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Academic Writing &amp; Research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a:t>
                      </a:r>
                      <a: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HS: Math</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HS: English</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CAT-N: 3 courses</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ECAP: AACC BIO 101</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Fundamentals of Biology</a:t>
                      </a:r>
                      <a:b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w/lab</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4 credits </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b="1"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900" b="1"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HS: Math</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HS: English</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CAT-N: 3 courses</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 awarded for medical terminology)</a:t>
                      </a: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ECAP: AACC BIO 233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Anatomy &amp; Physiology I</a:t>
                      </a:r>
                      <a:b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w/lab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none" strike="noStrike"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Apply for CNA certification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9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i="1" spc="-25"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After </a:t>
                      </a: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a:t>
                      </a:r>
                      <a:r>
                        <a:rPr lang="en-US" sz="1400" i="1" spc="-25"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igh school</a:t>
                      </a:r>
                      <a:r>
                        <a:rPr lang="en-US" sz="1400" i="1" spc="-25" baseline="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graduation</a:t>
                      </a: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i="1" spc="-25"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submit </a:t>
                      </a: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all </a:t>
                      </a:r>
                      <a:r>
                        <a:rPr lang="en-US" sz="1400" i="1" spc="-25"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high </a:t>
                      </a: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1400" i="1" spc="-25"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chool </a:t>
                      </a: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transcripts and AP exam scores. Apply for </a:t>
                      </a:r>
                      <a:r>
                        <a:rPr lang="en-US" sz="1400" i="1" spc="-25"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AACC’s </a:t>
                      </a:r>
                      <a:r>
                        <a:rPr lang="en-US" sz="1400" i="1"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Nursing Program to start spring semester 2022.</a:t>
                      </a: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PSY 111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Psychology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i="1" spc="-25"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BIO 234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Anatomy &amp; Physiology II</a:t>
                      </a:r>
                      <a:b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w/lab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sng"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900" u="sng"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BIO 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Microbiology w/lab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SOC 111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Introduction to Sociology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r>
                      <a:b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r>
                      <a:b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PSY 211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Developmental Psychology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Arts/Hum</a:t>
                      </a:r>
                      <a:r>
                        <a:rPr lang="en-US" sz="1400" u="sng" spc="-25" baseline="300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a:t>
                      </a:r>
                      <a:b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400" spc="-25" dirty="0" smtClean="0">
                          <a:effectLst/>
                          <a:latin typeface="Calibri" panose="020F0502020204030204" pitchFamily="34" charset="0"/>
                          <a:ea typeface="Times New Roman" panose="02020603050405020304" pitchFamily="18" charset="0"/>
                          <a:cs typeface="Times New Roman" panose="02020603050405020304" pitchFamily="18" charset="0"/>
                        </a:rPr>
                        <a:t>Recommended </a:t>
                      </a: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COM111)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AACC Arts/Hum</a:t>
                      </a:r>
                      <a:r>
                        <a:rPr lang="en-US" sz="1400" u="sng" spc="-25" baseline="30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b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spc="-25" dirty="0" smtClean="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Recommended </a:t>
                      </a: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an </a:t>
                      </a:r>
                      <a:r>
                        <a:rPr lang="en-US" sz="1400" spc="-25" dirty="0" err="1">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english</a:t>
                      </a: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course)</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u="none" strike="noStrike" spc="-25"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none" strike="noStrike"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Foundations of Nursing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7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121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Basic Physical Assessment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 credit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122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Nursing Perspectives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 credit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Arts/Hum</a:t>
                      </a:r>
                      <a:r>
                        <a:rPr lang="en-US" sz="1400" u="sng" spc="-25" baseline="300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a:t>
                      </a:r>
                      <a:b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(Recommended for </a:t>
                      </a:r>
                      <a:r>
                        <a:rPr lang="en-US" sz="1400" spc="-25" dirty="0" smtClean="0">
                          <a:effectLst/>
                          <a:latin typeface="Calibri" panose="020F0502020204030204" pitchFamily="34" charset="0"/>
                          <a:ea typeface="Times New Roman" panose="02020603050405020304" pitchFamily="18" charset="0"/>
                          <a:cs typeface="Times New Roman" panose="02020603050405020304" pitchFamily="18" charset="0"/>
                        </a:rPr>
                        <a:t>online, </a:t>
                      </a: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PHI142)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none" strike="noStrike"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AACC CHE 111</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General Chemistry w/lab</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4 credits </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AACC BIO 135</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Principles of Nutrition</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00386391"/>
                  </a:ext>
                </a:extLst>
              </a:tr>
              <a:tr h="255643">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3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7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13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12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7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39672165"/>
                  </a:ext>
                </a:extLst>
              </a:tr>
              <a:tr h="447686">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Fall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Winter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Spring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Summer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Fall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Winter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Spring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Summer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400" b="1" spc="-25"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Fall </a:t>
                      </a:r>
                      <a:r>
                        <a:rPr lang="en-US" sz="1400" b="1" spc="-25"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484520117"/>
                  </a:ext>
                </a:extLst>
              </a:tr>
              <a:tr h="5541281">
                <a:tc>
                  <a:txBody>
                    <a:bodyPr/>
                    <a:lstStyle/>
                    <a:p>
                      <a:pPr marL="0" marR="0">
                        <a:lnSpc>
                          <a:spcPct val="115000"/>
                        </a:lnSpc>
                        <a:spcBef>
                          <a:spcPts val="0"/>
                        </a:spcBef>
                        <a:spcAft>
                          <a:spcPts val="0"/>
                        </a:spcAft>
                      </a:pPr>
                      <a:r>
                        <a:rPr lang="en-US" sz="900" u="sng"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r>
                      <a:br>
                        <a:rPr lang="en-US" sz="900" u="sng"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Nursing of Adult Clients in Health and Illness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5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131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Maternal, Newborn Nursing, and Women’s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a:t>
                      </a:r>
                      <a:r>
                        <a:rPr lang="en-US" sz="1400" u="sng"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u="sng"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AACC MAT 135</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Statistics (Recommended for online)</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none" strike="noStrike"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AACC Arts/Hum</a:t>
                      </a:r>
                      <a:r>
                        <a:rPr lang="en-US" sz="1400" u="sng" spc="-25" baseline="30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b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spc="-25" dirty="0" smtClean="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Recommended </a:t>
                      </a: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 fine arts course)</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u="none" strike="noStrike"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9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220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Nursing of Adult Clients in Health and Illness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5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221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Nursing Care of Children and Families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4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NURS300</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Professional Transitions in Nursing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9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NURS310</a:t>
                      </a:r>
                      <a:r>
                        <a:rPr lang="en-US" sz="14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Assessment, Evaluation, and Clinical Decision Making</a:t>
                      </a:r>
                      <a:br>
                        <a:rPr lang="en-US" sz="14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p>
                    <a:p>
                      <a:pPr marL="0" marR="0">
                        <a:lnSpc>
                          <a:spcPct val="115000"/>
                        </a:lnSpc>
                        <a:spcBef>
                          <a:spcPts val="0"/>
                        </a:spcBef>
                        <a:spcAft>
                          <a:spcPts val="0"/>
                        </a:spcAft>
                      </a:pPr>
                      <a:r>
                        <a:rPr lang="en-US" sz="14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u="sng"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NURS325</a:t>
                      </a:r>
                      <a:r>
                        <a:rPr lang="en-US" sz="14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Integrated Pathophysiology and Clinical pharmacology</a:t>
                      </a:r>
                      <a:br>
                        <a:rPr lang="en-US" sz="14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4 credits</a:t>
                      </a:r>
                    </a:p>
                    <a:p>
                      <a:pPr marL="0" marR="0">
                        <a:lnSpc>
                          <a:spcPct val="115000"/>
                        </a:lnSpc>
                        <a:spcBef>
                          <a:spcPts val="0"/>
                        </a:spcBef>
                        <a:spcAft>
                          <a:spcPts val="0"/>
                        </a:spcAft>
                      </a:pPr>
                      <a:r>
                        <a:rPr lang="en-US" sz="9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230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Nursing </a:t>
                      </a:r>
                      <a:r>
                        <a:rPr lang="en-US" sz="1400" spc="-25" dirty="0" err="1">
                          <a:effectLst/>
                          <a:latin typeface="Calibri" panose="020F0502020204030204" pitchFamily="34" charset="0"/>
                          <a:ea typeface="Times New Roman" panose="02020603050405020304" pitchFamily="18" charset="0"/>
                          <a:cs typeface="Times New Roman" panose="02020603050405020304" pitchFamily="18" charset="0"/>
                        </a:rPr>
                        <a:t>Mgmt</a:t>
                      </a: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 of Clients with Complex Health Problems and Transition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9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none" strike="noStrike"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effectLst/>
                          <a:latin typeface="Calibri" panose="020F0502020204030204" pitchFamily="34" charset="0"/>
                          <a:ea typeface="Times New Roman" panose="02020603050405020304" pitchFamily="18" charset="0"/>
                          <a:cs typeface="Times New Roman" panose="02020603050405020304" pitchFamily="18" charset="0"/>
                        </a:rPr>
                        <a:t>AACC NUR 231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Nursing Perspectives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 credit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t>A.S. Degree Awarded</a:t>
                      </a:r>
                      <a:b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BSN NURS401</a:t>
                      </a:r>
                      <a:br>
                        <a:rPr lang="en-US" sz="1400" u="sng"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Caring for Today’s Veterans </a:t>
                      </a:r>
                      <a:br>
                        <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credits</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b="1" spc="-25" dirty="0">
                          <a:solidFill>
                            <a:srgbClr val="008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NCLEX – 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AACC Arts/Hum</a:t>
                      </a:r>
                      <a:r>
                        <a:rPr lang="en-US" sz="1400" u="sng" spc="-25" baseline="30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b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spc="-25" dirty="0" smtClean="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Recommended a </a:t>
                      </a:r>
                      <a:r>
                        <a:rPr lang="en-US" sz="1400" spc="-25"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history course)</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b="1" spc="-2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900" u="sng"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900" u="sng"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Start New Grad Residency Program (start working as a nurse!)</a:t>
                      </a:r>
                      <a:br>
                        <a:rPr lang="en-US" sz="1400"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NURS350</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Transformational Leadership and Cultures of </a:t>
                      </a:r>
                      <a:r>
                        <a:rPr lang="en-US" sz="1400" spc="-25"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Safety*</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a:t>
                      </a: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NURS400</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Emerging Trends and Scholarship in Nursing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sng"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900" u="sng"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NURS421</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Community Health </a:t>
                      </a:r>
                      <a:r>
                        <a:rPr lang="en-US" sz="1400" spc="-25"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NURS340</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Science of Evidence-Based Practice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u="none" strike="noStrike"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u="none" strike="noStrike" spc="-25"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 498</a:t>
                      </a:r>
                      <a:b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Senior Seminar in Nursing Studies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u="sng"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BSN NURS422</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Community Health </a:t>
                      </a:r>
                      <a:r>
                        <a:rPr lang="en-US" sz="1400" spc="-25"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spc="-25"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b="1" spc="-25" dirty="0">
                          <a:effectLst/>
                          <a:latin typeface="Calibri" panose="020F0502020204030204" pitchFamily="34" charset="0"/>
                          <a:ea typeface="Times New Roman" panose="02020603050405020304" pitchFamily="18" charset="0"/>
                          <a:cs typeface="Times New Roman" panose="02020603050405020304" pitchFamily="18" charset="0"/>
                        </a:rPr>
                        <a:t>B.S. Degree in Nursing awarded upon completion of all degree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r>
                      <a:br>
                        <a:rPr lang="en-US" sz="900"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07232531"/>
                  </a:ext>
                </a:extLst>
              </a:tr>
              <a:tr h="255643">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9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12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7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13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3 credits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6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6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spc="-25" dirty="0">
                          <a:effectLst/>
                          <a:latin typeface="Calibri" panose="020F0502020204030204" pitchFamily="34" charset="0"/>
                          <a:ea typeface="Times New Roman" panose="02020603050405020304" pitchFamily="18" charset="0"/>
                          <a:cs typeface="Times New Roman" panose="02020603050405020304" pitchFamily="18" charset="0"/>
                        </a:rPr>
                        <a:t>6 credits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95134231"/>
                  </a:ext>
                </a:extLst>
              </a:tr>
            </a:tbl>
          </a:graphicData>
        </a:graphic>
      </p:graphicFrame>
      <p:sp>
        <p:nvSpPr>
          <p:cNvPr id="24" name="TextBox 23"/>
          <p:cNvSpPr txBox="1"/>
          <p:nvPr/>
        </p:nvSpPr>
        <p:spPr>
          <a:xfrm>
            <a:off x="28272209" y="20556181"/>
            <a:ext cx="11459646" cy="8710077"/>
          </a:xfrm>
          <a:prstGeom prst="rect">
            <a:avLst/>
          </a:prstGeom>
          <a:noFill/>
        </p:spPr>
        <p:txBody>
          <a:bodyPr wrap="square" rtlCol="0">
            <a:spAutoFit/>
          </a:bodyPr>
          <a:lstStyle/>
          <a:p>
            <a:pPr algn="just"/>
            <a:r>
              <a:rPr lang="en-US" sz="3500" b="1" dirty="0" smtClean="0">
                <a:solidFill>
                  <a:schemeClr val="bg1"/>
                </a:solidFill>
              </a:rPr>
              <a:t>Table Notes: </a:t>
            </a:r>
            <a:r>
              <a:rPr lang="en-US" sz="3500" dirty="0" smtClean="0">
                <a:solidFill>
                  <a:schemeClr val="bg1"/>
                </a:solidFill>
              </a:rPr>
              <a:t>Red </a:t>
            </a:r>
            <a:r>
              <a:rPr lang="en-US" sz="3500" dirty="0">
                <a:solidFill>
                  <a:schemeClr val="bg1"/>
                </a:solidFill>
              </a:rPr>
              <a:t>font denotes important notes throughout the pathway. Blue font denotes courses that are NOT required for AACC’s nursing program but may be required for the BSN program (each </a:t>
            </a:r>
            <a:r>
              <a:rPr lang="en-US" sz="3500" dirty="0" smtClean="0">
                <a:solidFill>
                  <a:schemeClr val="bg1"/>
                </a:solidFill>
              </a:rPr>
              <a:t>BSN program </a:t>
            </a:r>
            <a:r>
              <a:rPr lang="en-US" sz="3500" dirty="0">
                <a:solidFill>
                  <a:schemeClr val="bg1"/>
                </a:solidFill>
              </a:rPr>
              <a:t>requires different courses). </a:t>
            </a:r>
            <a:r>
              <a:rPr lang="en-US" sz="3500" smtClean="0">
                <a:solidFill>
                  <a:schemeClr val="bg1"/>
                </a:solidFill>
              </a:rPr>
              <a:t>Green </a:t>
            </a:r>
            <a:r>
              <a:rPr lang="en-US" sz="3500" dirty="0">
                <a:solidFill>
                  <a:schemeClr val="bg1"/>
                </a:solidFill>
              </a:rPr>
              <a:t>font denotes courses that are one of AACC’s partner universities </a:t>
            </a:r>
            <a:r>
              <a:rPr lang="en-US" sz="3500" dirty="0" smtClean="0">
                <a:solidFill>
                  <a:schemeClr val="bg1"/>
                </a:solidFill>
              </a:rPr>
              <a:t>(ex. American </a:t>
            </a:r>
            <a:r>
              <a:rPr lang="en-US" sz="3500" dirty="0">
                <a:solidFill>
                  <a:schemeClr val="bg1"/>
                </a:solidFill>
              </a:rPr>
              <a:t>Public University Systems) and how the courses can be started while taking AACC nursing courses (this is considered dual-enrollment). </a:t>
            </a:r>
            <a:r>
              <a:rPr lang="en-US" sz="3500" dirty="0" smtClean="0">
                <a:solidFill>
                  <a:schemeClr val="bg1"/>
                </a:solidFill>
              </a:rPr>
              <a:t>*</a:t>
            </a:r>
            <a:r>
              <a:rPr lang="en-US" sz="3500" dirty="0">
                <a:solidFill>
                  <a:schemeClr val="bg1"/>
                </a:solidFill>
              </a:rPr>
              <a:t>These courses have 20 hours each of in-person components, called practicum/clinical hours (60 hours total for the whole program), the rest of the purple courses are all online. Students are encouraged during the summer following their sophomore year to apply to AACC. After they are  accepted, the student will need to submit all transcripts. Students are also highly encouraged to take ACA100 Student Success Seminar (1 credit) during that summer to promote collegiate readiness. </a:t>
            </a: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6039" y="10948244"/>
            <a:ext cx="10898756" cy="6855531"/>
          </a:xfrm>
          <a:prstGeom prst="rect">
            <a:avLst/>
          </a:prstGeom>
        </p:spPr>
      </p:pic>
      <p:sp>
        <p:nvSpPr>
          <p:cNvPr id="9" name="TextBox 8"/>
          <p:cNvSpPr txBox="1"/>
          <p:nvPr/>
        </p:nvSpPr>
        <p:spPr>
          <a:xfrm>
            <a:off x="1765878" y="28435261"/>
            <a:ext cx="10620249" cy="830997"/>
          </a:xfrm>
          <a:prstGeom prst="rect">
            <a:avLst/>
          </a:prstGeom>
          <a:noFill/>
        </p:spPr>
        <p:txBody>
          <a:bodyPr wrap="square" rtlCol="0">
            <a:spAutoFit/>
          </a:bodyPr>
          <a:lstStyle/>
          <a:p>
            <a:pPr algn="just"/>
            <a:r>
              <a:rPr lang="en-US" sz="1200" dirty="0">
                <a:solidFill>
                  <a:schemeClr val="bg1"/>
                </a:solidFill>
              </a:rPr>
              <a:t>Notice of Nondiscrimination: AACC is an equal opportunity, affirmative action, Title IX, ADA Title 504 compliant institution. Call Disability Support Services, 410-777-2306 or Maryland Relay 711, 72 hours in advance to request most accommodations. Requests for sign language interpreters, alternative format books or assistive technology require 30 days’ notice. For information on AACC’s compliance and complaints concerning sexual assault, sexual misconduct, discrimination or harassment, contact the federal compliance officer and Title IX coordinator at 410-777-1239, complianceofficer@aacc.edu or Maryland Relay 711.</a:t>
            </a:r>
          </a:p>
        </p:txBody>
      </p:sp>
      <p:graphicFrame>
        <p:nvGraphicFramePr>
          <p:cNvPr id="25" name="Table 24"/>
          <p:cNvGraphicFramePr>
            <a:graphicFrameLocks noGrp="1"/>
          </p:cNvGraphicFramePr>
          <p:nvPr>
            <p:extLst>
              <p:ext uri="{D42A27DB-BD31-4B8C-83A1-F6EECF244321}">
                <p14:modId xmlns:p14="http://schemas.microsoft.com/office/powerpoint/2010/main" val="2111900906"/>
              </p:ext>
            </p:extLst>
          </p:nvPr>
        </p:nvGraphicFramePr>
        <p:xfrm>
          <a:off x="1765878" y="24277659"/>
          <a:ext cx="10528914" cy="3823129"/>
        </p:xfrm>
        <a:graphic>
          <a:graphicData uri="http://schemas.openxmlformats.org/drawingml/2006/table">
            <a:tbl>
              <a:tblPr>
                <a:tableStyleId>{5C22544A-7EE6-4342-B048-85BDC9FD1C3A}</a:tableStyleId>
              </a:tblPr>
              <a:tblGrid>
                <a:gridCol w="4196611">
                  <a:extLst>
                    <a:ext uri="{9D8B030D-6E8A-4147-A177-3AD203B41FA5}">
                      <a16:colId xmlns:a16="http://schemas.microsoft.com/office/drawing/2014/main" xmlns="" val="1694246049"/>
                    </a:ext>
                  </a:extLst>
                </a:gridCol>
                <a:gridCol w="1038225">
                  <a:extLst>
                    <a:ext uri="{9D8B030D-6E8A-4147-A177-3AD203B41FA5}">
                      <a16:colId xmlns:a16="http://schemas.microsoft.com/office/drawing/2014/main" xmlns="" val="2241031336"/>
                    </a:ext>
                  </a:extLst>
                </a:gridCol>
                <a:gridCol w="1038225">
                  <a:extLst>
                    <a:ext uri="{9D8B030D-6E8A-4147-A177-3AD203B41FA5}">
                      <a16:colId xmlns:a16="http://schemas.microsoft.com/office/drawing/2014/main" xmlns="" val="1035828365"/>
                    </a:ext>
                  </a:extLst>
                </a:gridCol>
                <a:gridCol w="1076325">
                  <a:extLst>
                    <a:ext uri="{9D8B030D-6E8A-4147-A177-3AD203B41FA5}">
                      <a16:colId xmlns:a16="http://schemas.microsoft.com/office/drawing/2014/main" xmlns="" val="3088779661"/>
                    </a:ext>
                  </a:extLst>
                </a:gridCol>
                <a:gridCol w="1144802">
                  <a:extLst>
                    <a:ext uri="{9D8B030D-6E8A-4147-A177-3AD203B41FA5}">
                      <a16:colId xmlns:a16="http://schemas.microsoft.com/office/drawing/2014/main" xmlns="" val="2244824289"/>
                    </a:ext>
                  </a:extLst>
                </a:gridCol>
                <a:gridCol w="1017363">
                  <a:extLst>
                    <a:ext uri="{9D8B030D-6E8A-4147-A177-3AD203B41FA5}">
                      <a16:colId xmlns:a16="http://schemas.microsoft.com/office/drawing/2014/main" xmlns="" val="520054953"/>
                    </a:ext>
                  </a:extLst>
                </a:gridCol>
                <a:gridCol w="1017363">
                  <a:extLst>
                    <a:ext uri="{9D8B030D-6E8A-4147-A177-3AD203B41FA5}">
                      <a16:colId xmlns:a16="http://schemas.microsoft.com/office/drawing/2014/main" xmlns="" val="2169031859"/>
                    </a:ext>
                  </a:extLst>
                </a:gridCol>
              </a:tblGrid>
              <a:tr h="363752">
                <a:tc gridSpan="7">
                  <a:txBody>
                    <a:bodyPr/>
                    <a:lstStyle/>
                    <a:p>
                      <a:pPr algn="ctr" fontAlgn="ctr"/>
                      <a:r>
                        <a:rPr lang="en-US" sz="3500" u="none" strike="noStrike" dirty="0">
                          <a:effectLst/>
                          <a:latin typeface="+mn-lt"/>
                        </a:rPr>
                        <a:t>Nursing Academic Progression Goals &amp; Accomplishments</a:t>
                      </a:r>
                      <a:endParaRPr lang="en-US" sz="35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58538268"/>
                  </a:ext>
                </a:extLst>
              </a:tr>
              <a:tr h="381073">
                <a:tc>
                  <a:txBody>
                    <a:bodyPr/>
                    <a:lstStyle/>
                    <a:p>
                      <a:pPr algn="l" fontAlgn="b"/>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mn-lt"/>
                        </a:rPr>
                        <a:t>FY17</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mn-lt"/>
                        </a:rPr>
                        <a:t>FY18</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mn-lt"/>
                        </a:rPr>
                        <a:t>FY19</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mn-lt"/>
                        </a:rPr>
                        <a:t>FY20</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mn-lt"/>
                        </a:rPr>
                        <a:t>FY21</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mn-lt"/>
                        </a:rPr>
                        <a:t>FY22</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07570117"/>
                  </a:ext>
                </a:extLst>
              </a:tr>
              <a:tr h="821821">
                <a:tc>
                  <a:txBody>
                    <a:bodyPr/>
                    <a:lstStyle/>
                    <a:p>
                      <a:pPr algn="l" fontAlgn="ctr"/>
                      <a:r>
                        <a:rPr lang="en-US" sz="2000" u="none" strike="noStrike" dirty="0">
                          <a:effectLst/>
                          <a:latin typeface="+mn-lt"/>
                        </a:rPr>
                        <a:t>NSP II grant annual goal totals for </a:t>
                      </a:r>
                      <a:r>
                        <a:rPr lang="en-US" sz="2000" u="none" strike="noStrike" dirty="0" smtClean="0">
                          <a:effectLst/>
                          <a:latin typeface="+mn-lt"/>
                        </a:rPr>
                        <a:t>students initiating dual-enrollment </a:t>
                      </a:r>
                      <a:r>
                        <a:rPr lang="en-US" sz="2000" u="none" strike="noStrike" dirty="0">
                          <a:effectLst/>
                          <a:latin typeface="+mn-lt"/>
                        </a:rPr>
                        <a:t>&amp; RN to BSN/MSN </a:t>
                      </a:r>
                      <a:r>
                        <a:rPr lang="en-US" sz="2000" u="none" strike="noStrike" dirty="0" smtClean="0">
                          <a:effectLst/>
                          <a:latin typeface="+mn-lt"/>
                        </a:rPr>
                        <a:t>programs per FY year</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rPr>
                        <a:t>30</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rPr>
                        <a:t>40</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rPr>
                        <a:t>50</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rPr>
                        <a:t>60</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rPr>
                        <a:t>75</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rPr>
                        <a:t>75</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00343150"/>
                  </a:ext>
                </a:extLst>
              </a:tr>
              <a:tr h="819150">
                <a:tc>
                  <a:txBody>
                    <a:bodyPr/>
                    <a:lstStyle/>
                    <a:p>
                      <a:pPr algn="l" fontAlgn="ctr"/>
                      <a:r>
                        <a:rPr lang="en-US" sz="2000" u="none" strike="noStrike" dirty="0">
                          <a:effectLst/>
                          <a:latin typeface="+mn-lt"/>
                        </a:rPr>
                        <a:t>Nursing graduates enrolled in RN to BSN/MSN Programs after 1 </a:t>
                      </a:r>
                      <a:r>
                        <a:rPr lang="en-US" sz="2000" u="none" strike="noStrike" dirty="0" smtClean="0">
                          <a:effectLst/>
                          <a:latin typeface="+mn-lt"/>
                        </a:rPr>
                        <a:t>year</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rPr>
                        <a:t>35</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a:effectLst/>
                          <a:latin typeface="+mn-lt"/>
                        </a:rPr>
                        <a:t>18*</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a:effectLst/>
                          <a:latin typeface="+mn-lt"/>
                        </a:rPr>
                        <a:t> </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602333488"/>
                  </a:ext>
                </a:extLst>
              </a:tr>
              <a:tr h="809625">
                <a:tc>
                  <a:txBody>
                    <a:bodyPr/>
                    <a:lstStyle/>
                    <a:p>
                      <a:pPr algn="l" fontAlgn="ctr"/>
                      <a:r>
                        <a:rPr lang="en-US" sz="2000" u="none" strike="noStrike" dirty="0" smtClean="0">
                          <a:effectLst/>
                          <a:latin typeface="+mn-lt"/>
                        </a:rPr>
                        <a:t>Nursing</a:t>
                      </a:r>
                      <a:r>
                        <a:rPr lang="en-US" sz="2000" u="none" strike="noStrike" baseline="0" dirty="0" smtClean="0">
                          <a:effectLst/>
                          <a:latin typeface="+mn-lt"/>
                        </a:rPr>
                        <a:t> students </a:t>
                      </a:r>
                      <a:r>
                        <a:rPr lang="en-US" sz="2000" u="none" strike="noStrike" dirty="0" smtClean="0">
                          <a:effectLst/>
                          <a:latin typeface="+mn-lt"/>
                        </a:rPr>
                        <a:t>that</a:t>
                      </a:r>
                      <a:r>
                        <a:rPr lang="en-US" sz="2000" u="none" strike="noStrike" baseline="0" dirty="0" smtClean="0">
                          <a:effectLst/>
                          <a:latin typeface="+mn-lt"/>
                        </a:rPr>
                        <a:t> initiated </a:t>
                      </a:r>
                      <a:r>
                        <a:rPr lang="en-US" sz="2000" u="none" strike="noStrike" dirty="0" smtClean="0">
                          <a:effectLst/>
                          <a:latin typeface="+mn-lt"/>
                        </a:rPr>
                        <a:t>dual-enrollment/dual-admission programs</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rPr>
                        <a:t> </a:t>
                      </a:r>
                      <a:r>
                        <a:rPr lang="en-US" sz="2000" u="none" strike="noStrike" dirty="0" smtClean="0">
                          <a:effectLst/>
                          <a:latin typeface="+mn-lt"/>
                        </a:rPr>
                        <a:t>4</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smtClean="0">
                          <a:effectLst/>
                          <a:latin typeface="+mn-lt"/>
                        </a:rPr>
                        <a:t>12</a:t>
                      </a: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smtClean="0">
                          <a:effectLst/>
                          <a:latin typeface="+mn-lt"/>
                        </a:rPr>
                        <a:t>9</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a:effectLst/>
                          <a:latin typeface="+mn-lt"/>
                        </a:rPr>
                        <a:t> </a:t>
                      </a:r>
                      <a:endParaRPr lang="en-US" sz="20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546600229"/>
                  </a:ext>
                </a:extLst>
              </a:tr>
              <a:tr h="346431">
                <a:tc>
                  <a:txBody>
                    <a:bodyPr/>
                    <a:lstStyle/>
                    <a:p>
                      <a:pPr algn="l" fontAlgn="b"/>
                      <a:endParaRPr lang="en-US" sz="11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l" fontAlgn="b"/>
                      <a:r>
                        <a:rPr lang="en-US" sz="1400" u="none" strike="noStrike" dirty="0">
                          <a:effectLst/>
                          <a:latin typeface="+mn-lt"/>
                        </a:rPr>
                        <a:t>*Only includes December </a:t>
                      </a:r>
                      <a:r>
                        <a:rPr lang="en-US" sz="1400" u="none" strike="noStrike" dirty="0" smtClean="0">
                          <a:effectLst/>
                          <a:latin typeface="+mn-lt"/>
                        </a:rPr>
                        <a:t>graduates</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09397879"/>
                  </a:ext>
                </a:extLst>
              </a:tr>
            </a:tbl>
          </a:graphicData>
        </a:graphic>
      </p:graphicFrame>
    </p:spTree>
    <p:extLst>
      <p:ext uri="{BB962C8B-B14F-4D97-AF65-F5344CB8AC3E}">
        <p14:creationId xmlns:p14="http://schemas.microsoft.com/office/powerpoint/2010/main" val="4206053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2398</TotalTime>
  <Words>665</Words>
  <Application>Microsoft Office PowerPoint</Application>
  <PresentationFormat>Custom</PresentationFormat>
  <Paragraphs>204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Acrobat Document</vt:lpstr>
      <vt:lpstr>PowerPoint Presentation</vt:lpstr>
    </vt:vector>
  </TitlesOfParts>
  <Company>Anne Arundel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Rump, Kaycee, L</dc:creator>
  <cp:lastModifiedBy>Kimberly Ford</cp:lastModifiedBy>
  <cp:revision>54</cp:revision>
  <cp:lastPrinted>2019-05-15T19:33:26Z</cp:lastPrinted>
  <dcterms:created xsi:type="dcterms:W3CDTF">2019-05-13T17:45:03Z</dcterms:created>
  <dcterms:modified xsi:type="dcterms:W3CDTF">2019-07-16T18:07:23Z</dcterms:modified>
</cp:coreProperties>
</file>