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256" r:id="rId2"/>
    <p:sldId id="263" r:id="rId3"/>
    <p:sldId id="264" r:id="rId4"/>
    <p:sldId id="267" r:id="rId5"/>
    <p:sldId id="268" r:id="rId6"/>
    <p:sldId id="265" r:id="rId7"/>
    <p:sldId id="266" r:id="rId8"/>
    <p:sldId id="270" r:id="rId9"/>
    <p:sldId id="261" r:id="rId10"/>
  </p:sldIdLst>
  <p:sldSz cx="12192000" cy="6858000"/>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156" autoAdjust="0"/>
  </p:normalViewPr>
  <p:slideViewPr>
    <p:cSldViewPr snapToObjects="1">
      <p:cViewPr>
        <p:scale>
          <a:sx n="106" d="100"/>
          <a:sy n="106" d="100"/>
        </p:scale>
        <p:origin x="-108" y="-13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NLN JST</c:v>
                </c:pt>
              </c:strCache>
            </c:strRef>
          </c:tx>
          <c:invertIfNegative val="0"/>
          <c:cat>
            <c:strRef>
              <c:f>Sheet1!$A$2:$A$4</c:f>
              <c:strCache>
                <c:ptCount val="3"/>
                <c:pt idx="0">
                  <c:v>Pre- TtT</c:v>
                </c:pt>
                <c:pt idx="1">
                  <c:v>SEL I</c:v>
                </c:pt>
                <c:pt idx="2">
                  <c:v>SEL II</c:v>
                </c:pt>
              </c:strCache>
            </c:strRef>
          </c:cat>
          <c:val>
            <c:numRef>
              <c:f>Sheet1!$B$2:$B$4</c:f>
              <c:numCache>
                <c:formatCode>0%</c:formatCode>
                <c:ptCount val="3"/>
                <c:pt idx="0">
                  <c:v>0.33</c:v>
                </c:pt>
                <c:pt idx="1">
                  <c:v>0.71</c:v>
                </c:pt>
                <c:pt idx="2">
                  <c:v>0.65</c:v>
                </c:pt>
              </c:numCache>
            </c:numRef>
          </c:val>
          <c:extLst xmlns:c16r2="http://schemas.microsoft.com/office/drawing/2015/06/chart">
            <c:ext xmlns:c16="http://schemas.microsoft.com/office/drawing/2014/chart" uri="{C3380CC4-5D6E-409C-BE32-E72D297353CC}">
              <c16:uniqueId val="{00000000-1502-456A-B63A-9628BB1476C8}"/>
            </c:ext>
          </c:extLst>
        </c:ser>
        <c:ser>
          <c:idx val="1"/>
          <c:order val="1"/>
          <c:tx>
            <c:strRef>
              <c:f>Sheet1!$C$1</c:f>
              <c:strCache>
                <c:ptCount val="1"/>
                <c:pt idx="0">
                  <c:v>INACSL SOBP</c:v>
                </c:pt>
              </c:strCache>
            </c:strRef>
          </c:tx>
          <c:invertIfNegative val="0"/>
          <c:cat>
            <c:strRef>
              <c:f>Sheet1!$A$2:$A$4</c:f>
              <c:strCache>
                <c:ptCount val="3"/>
                <c:pt idx="0">
                  <c:v>Pre- TtT</c:v>
                </c:pt>
                <c:pt idx="1">
                  <c:v>SEL I</c:v>
                </c:pt>
                <c:pt idx="2">
                  <c:v>SEL II</c:v>
                </c:pt>
              </c:strCache>
            </c:strRef>
          </c:cat>
          <c:val>
            <c:numRef>
              <c:f>Sheet1!$C$2:$C$4</c:f>
              <c:numCache>
                <c:formatCode>0%</c:formatCode>
                <c:ptCount val="3"/>
                <c:pt idx="0">
                  <c:v>0.62</c:v>
                </c:pt>
                <c:pt idx="1">
                  <c:v>0.88</c:v>
                </c:pt>
                <c:pt idx="2">
                  <c:v>0.86</c:v>
                </c:pt>
              </c:numCache>
            </c:numRef>
          </c:val>
          <c:extLst xmlns:c16r2="http://schemas.microsoft.com/office/drawing/2015/06/chart">
            <c:ext xmlns:c16="http://schemas.microsoft.com/office/drawing/2014/chart" uri="{C3380CC4-5D6E-409C-BE32-E72D297353CC}">
              <c16:uniqueId val="{00000001-1502-456A-B63A-9628BB1476C8}"/>
            </c:ext>
          </c:extLst>
        </c:ser>
        <c:ser>
          <c:idx val="2"/>
          <c:order val="2"/>
          <c:tx>
            <c:strRef>
              <c:f>Sheet1!$D$1</c:f>
              <c:strCache>
                <c:ptCount val="1"/>
                <c:pt idx="0">
                  <c:v>TB Debriefing Method</c:v>
                </c:pt>
              </c:strCache>
            </c:strRef>
          </c:tx>
          <c:invertIfNegative val="0"/>
          <c:cat>
            <c:strRef>
              <c:f>Sheet1!$A$2:$A$4</c:f>
              <c:strCache>
                <c:ptCount val="3"/>
                <c:pt idx="0">
                  <c:v>Pre- TtT</c:v>
                </c:pt>
                <c:pt idx="1">
                  <c:v>SEL I</c:v>
                </c:pt>
                <c:pt idx="2">
                  <c:v>SEL II</c:v>
                </c:pt>
              </c:strCache>
            </c:strRef>
          </c:cat>
          <c:val>
            <c:numRef>
              <c:f>Sheet1!$D$2:$D$4</c:f>
              <c:numCache>
                <c:formatCode>0%</c:formatCode>
                <c:ptCount val="3"/>
                <c:pt idx="0">
                  <c:v>0.37</c:v>
                </c:pt>
                <c:pt idx="1">
                  <c:v>0.85</c:v>
                </c:pt>
                <c:pt idx="2">
                  <c:v>0.8</c:v>
                </c:pt>
              </c:numCache>
            </c:numRef>
          </c:val>
          <c:extLst xmlns:c16r2="http://schemas.microsoft.com/office/drawing/2015/06/chart">
            <c:ext xmlns:c16="http://schemas.microsoft.com/office/drawing/2014/chart" uri="{C3380CC4-5D6E-409C-BE32-E72D297353CC}">
              <c16:uniqueId val="{00000002-1502-456A-B63A-9628BB1476C8}"/>
            </c:ext>
          </c:extLst>
        </c:ser>
        <c:dLbls>
          <c:showLegendKey val="0"/>
          <c:showVal val="0"/>
          <c:showCatName val="0"/>
          <c:showSerName val="0"/>
          <c:showPercent val="0"/>
          <c:showBubbleSize val="0"/>
        </c:dLbls>
        <c:gapWidth val="150"/>
        <c:axId val="39682048"/>
        <c:axId val="39683584"/>
      </c:barChart>
      <c:catAx>
        <c:axId val="39682048"/>
        <c:scaling>
          <c:orientation val="minMax"/>
        </c:scaling>
        <c:delete val="0"/>
        <c:axPos val="b"/>
        <c:numFmt formatCode="General" sourceLinked="0"/>
        <c:majorTickMark val="out"/>
        <c:minorTickMark val="none"/>
        <c:tickLblPos val="nextTo"/>
        <c:crossAx val="39683584"/>
        <c:crosses val="autoZero"/>
        <c:auto val="1"/>
        <c:lblAlgn val="ctr"/>
        <c:lblOffset val="100"/>
        <c:noMultiLvlLbl val="0"/>
      </c:catAx>
      <c:valAx>
        <c:axId val="39683584"/>
        <c:scaling>
          <c:orientation val="minMax"/>
        </c:scaling>
        <c:delete val="0"/>
        <c:axPos val="l"/>
        <c:majorGridlines/>
        <c:numFmt formatCode="0%" sourceLinked="1"/>
        <c:majorTickMark val="out"/>
        <c:minorTickMark val="none"/>
        <c:tickLblPos val="nextTo"/>
        <c:spPr>
          <a:ln>
            <a:solidFill>
              <a:schemeClr val="accent5"/>
            </a:solidFill>
          </a:ln>
        </c:spPr>
        <c:crossAx val="39682048"/>
        <c:crosses val="autoZero"/>
        <c:crossBetween val="between"/>
      </c:valAx>
    </c:plotArea>
    <c:legend>
      <c:legendPos val="r"/>
      <c:layout/>
      <c:overlay val="0"/>
    </c:legend>
    <c:plotVisOnly val="1"/>
    <c:dispBlanksAs val="gap"/>
    <c:showDLblsOverMax val="0"/>
  </c:chart>
  <c:spPr>
    <a:ln>
      <a:solidFill>
        <a:schemeClr val="accent5"/>
      </a:solidFill>
    </a:ln>
  </c:spPr>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9780"/>
          </a:xfrm>
          <a:prstGeom prst="rect">
            <a:avLst/>
          </a:prstGeom>
        </p:spPr>
        <p:txBody>
          <a:bodyPr vert="horz" lIns="93936" tIns="46968" rIns="93936" bIns="46968" rtlCol="0"/>
          <a:lstStyle>
            <a:lvl1pPr algn="r">
              <a:defRPr sz="1200"/>
            </a:lvl1pPr>
          </a:lstStyle>
          <a:p>
            <a:fld id="{38B16E45-A0C6-6543-9E11-BDE171AC269C}" type="datetimeFigureOut">
              <a:rPr lang="en-US" smtClean="0"/>
              <a:t>6/26/2018</a:t>
            </a:fld>
            <a:endParaRPr lang="en-US"/>
          </a:p>
        </p:txBody>
      </p:sp>
      <p:sp>
        <p:nvSpPr>
          <p:cNvPr id="4" name="Footer Placeholder 3"/>
          <p:cNvSpPr>
            <a:spLocks noGrp="1"/>
          </p:cNvSpPr>
          <p:nvPr>
            <p:ph type="ftr" sz="quarter" idx="2"/>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3297"/>
            <a:ext cx="3066733" cy="469779"/>
          </a:xfrm>
          <a:prstGeom prst="rect">
            <a:avLst/>
          </a:prstGeom>
        </p:spPr>
        <p:txBody>
          <a:bodyPr vert="horz" lIns="93936" tIns="46968" rIns="93936" bIns="46968" rtlCol="0" anchor="b"/>
          <a:lstStyle>
            <a:lvl1pPr algn="r">
              <a:defRPr sz="1200"/>
            </a:lvl1pPr>
          </a:lstStyle>
          <a:p>
            <a:fld id="{BCCF72BA-561D-EA45-B7B6-DFAF7FF35A09}" type="slidenum">
              <a:rPr lang="en-US" smtClean="0"/>
              <a:t>‹#›</a:t>
            </a:fld>
            <a:endParaRPr lang="en-US"/>
          </a:p>
        </p:txBody>
      </p:sp>
    </p:spTree>
    <p:extLst>
      <p:ext uri="{BB962C8B-B14F-4D97-AF65-F5344CB8AC3E}">
        <p14:creationId xmlns:p14="http://schemas.microsoft.com/office/powerpoint/2010/main" val="631526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9780"/>
          </a:xfrm>
          <a:prstGeom prst="rect">
            <a:avLst/>
          </a:prstGeom>
        </p:spPr>
        <p:txBody>
          <a:bodyPr vert="horz" lIns="93936" tIns="46968" rIns="93936" bIns="46968" rtlCol="0"/>
          <a:lstStyle>
            <a:lvl1pPr algn="r">
              <a:defRPr sz="1200"/>
            </a:lvl1pPr>
          </a:lstStyle>
          <a:p>
            <a:fld id="{FAE4AA19-6C1C-954E-AD4F-CFD4C50EDB73}" type="datetimeFigureOut">
              <a:rPr lang="en-US" smtClean="0"/>
              <a:t>6/26/2018</a:t>
            </a:fld>
            <a:endParaRPr lang="en-US"/>
          </a:p>
        </p:txBody>
      </p:sp>
      <p:sp>
        <p:nvSpPr>
          <p:cNvPr id="4" name="Slide Image Placeholder 3"/>
          <p:cNvSpPr>
            <a:spLocks noGrp="1" noRot="1" noChangeAspect="1"/>
          </p:cNvSpPr>
          <p:nvPr>
            <p:ph type="sldImg" idx="2"/>
          </p:nvPr>
        </p:nvSpPr>
        <p:spPr>
          <a:xfrm>
            <a:off x="728663" y="1169988"/>
            <a:ext cx="5619750" cy="3160712"/>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505980"/>
            <a:ext cx="5661660" cy="3686711"/>
          </a:xfrm>
          <a:prstGeom prst="rect">
            <a:avLst/>
          </a:prstGeom>
        </p:spPr>
        <p:txBody>
          <a:bodyPr vert="horz" lIns="93936" tIns="46968" rIns="93936" bIns="4696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9779"/>
          </a:xfrm>
          <a:prstGeom prst="rect">
            <a:avLst/>
          </a:prstGeom>
        </p:spPr>
        <p:txBody>
          <a:bodyPr vert="horz" lIns="93936" tIns="46968" rIns="93936" bIns="46968" rtlCol="0" anchor="b"/>
          <a:lstStyle>
            <a:lvl1pPr algn="r">
              <a:defRPr sz="1200"/>
            </a:lvl1pPr>
          </a:lstStyle>
          <a:p>
            <a:fld id="{5A5E59C1-4BEE-E045-9D10-DDC44A376757}" type="slidenum">
              <a:rPr lang="en-US" smtClean="0"/>
              <a:t>‹#›</a:t>
            </a:fld>
            <a:endParaRPr lang="en-US"/>
          </a:p>
        </p:txBody>
      </p:sp>
    </p:spTree>
    <p:extLst>
      <p:ext uri="{BB962C8B-B14F-4D97-AF65-F5344CB8AC3E}">
        <p14:creationId xmlns:p14="http://schemas.microsoft.com/office/powerpoint/2010/main" val="1939889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hifmc.org/"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5E59C1-4BEE-E045-9D10-DDC44A376757}" type="slidenum">
              <a:rPr lang="en-US" smtClean="0"/>
              <a:t>1</a:t>
            </a:fld>
            <a:endParaRPr lang="en-US"/>
          </a:p>
        </p:txBody>
      </p:sp>
    </p:spTree>
    <p:extLst>
      <p:ext uri="{BB962C8B-B14F-4D97-AF65-F5344CB8AC3E}">
        <p14:creationId xmlns:p14="http://schemas.microsoft.com/office/powerpoint/2010/main" val="759669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webkit-standard"/>
              </a:rPr>
              <a:t>The Montgomery College Health Sciences Advisor (Counseling and Advising) met regularly with the Nursing Academic Progression Manager to discuss the Dual Admission program.  The Counseling and Advising offices were provided information about the Dual Admission program and kept abreast of any changes or updates to pre-requisite course requirements.  Campus counselors also reached out directly to the Nursing Academic Progression Manager to refer interested pre-nursing students to the program.  In addition, the ADN to BSN Pathway program participated in the Counseling and Advising majors fair events to promote the Nursing program and pathways to the BSN.</a:t>
            </a:r>
          </a:p>
          <a:p>
            <a:endParaRPr lang="en-US" b="0" i="0" dirty="0">
              <a:solidFill>
                <a:srgbClr val="000000"/>
              </a:solidFill>
              <a:effectLst/>
              <a:latin typeface="-webkit-standard"/>
            </a:endParaRPr>
          </a:p>
          <a:p>
            <a:endParaRPr lang="en-US" dirty="0">
              <a:effectLst/>
            </a:endParaRPr>
          </a:p>
          <a:p>
            <a:r>
              <a:rPr lang="en-US" dirty="0">
                <a:effectLst/>
              </a:rPr>
              <a:t>The Director of the Nursing Program and the Nursing Academic Progression Manager met on a regular basis to evaluate progress of the program and discuss program strategies.  The Nursing Academic Progression </a:t>
            </a:r>
            <a:r>
              <a:rPr lang="en-US" dirty="0" smtClean="0">
                <a:effectLst/>
              </a:rPr>
              <a:t>Manager and an</a:t>
            </a:r>
            <a:r>
              <a:rPr lang="en-US" baseline="0" dirty="0" smtClean="0">
                <a:effectLst/>
              </a:rPr>
              <a:t> ADN to BSN Pathway faculty presented at the National Institute for the Study of Transfer Students in Atlanta this past February to share progress of program.  </a:t>
            </a:r>
            <a:endParaRPr lang="en-US" dirty="0"/>
          </a:p>
        </p:txBody>
      </p:sp>
      <p:sp>
        <p:nvSpPr>
          <p:cNvPr id="4" name="Slide Number Placeholder 3"/>
          <p:cNvSpPr>
            <a:spLocks noGrp="1"/>
          </p:cNvSpPr>
          <p:nvPr>
            <p:ph type="sldNum" sz="quarter" idx="10"/>
          </p:nvPr>
        </p:nvSpPr>
        <p:spPr/>
        <p:txBody>
          <a:bodyPr/>
          <a:lstStyle/>
          <a:p>
            <a:fld id="{5A5E59C1-4BEE-E045-9D10-DDC44A376757}" type="slidenum">
              <a:rPr lang="en-US" smtClean="0"/>
              <a:t>2</a:t>
            </a:fld>
            <a:endParaRPr lang="en-US"/>
          </a:p>
        </p:txBody>
      </p:sp>
    </p:spTree>
    <p:extLst>
      <p:ext uri="{BB962C8B-B14F-4D97-AF65-F5344CB8AC3E}">
        <p14:creationId xmlns:p14="http://schemas.microsoft.com/office/powerpoint/2010/main" val="35831284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5E59C1-4BEE-E045-9D10-DDC44A376757}" type="slidenum">
              <a:rPr lang="en-US" smtClean="0"/>
              <a:t>3</a:t>
            </a:fld>
            <a:endParaRPr lang="en-US"/>
          </a:p>
        </p:txBody>
      </p:sp>
    </p:spTree>
    <p:extLst>
      <p:ext uri="{BB962C8B-B14F-4D97-AF65-F5344CB8AC3E}">
        <p14:creationId xmlns:p14="http://schemas.microsoft.com/office/powerpoint/2010/main" val="7021845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5E59C1-4BEE-E045-9D10-DDC44A376757}" type="slidenum">
              <a:rPr lang="en-US" smtClean="0"/>
              <a:t>4</a:t>
            </a:fld>
            <a:endParaRPr lang="en-US" dirty="0"/>
          </a:p>
        </p:txBody>
      </p:sp>
    </p:spTree>
    <p:extLst>
      <p:ext uri="{BB962C8B-B14F-4D97-AF65-F5344CB8AC3E}">
        <p14:creationId xmlns:p14="http://schemas.microsoft.com/office/powerpoint/2010/main" val="951828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5E59C1-4BEE-E045-9D10-DDC44A376757}" type="slidenum">
              <a:rPr lang="en-US" smtClean="0"/>
              <a:t>5</a:t>
            </a:fld>
            <a:endParaRPr lang="en-US" dirty="0"/>
          </a:p>
        </p:txBody>
      </p:sp>
    </p:spTree>
    <p:extLst>
      <p:ext uri="{BB962C8B-B14F-4D97-AF65-F5344CB8AC3E}">
        <p14:creationId xmlns:p14="http://schemas.microsoft.com/office/powerpoint/2010/main" val="38705734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363">
              <a:defRPr/>
            </a:pPr>
            <a:r>
              <a:rPr lang="en-US" dirty="0"/>
              <a:t>The number of SEL I participants increased between 2017 and 2018 from 60% to 70% respectively. The number of SEL II participants remained stable at 17 (2017) and 18 (2018). The breakdown of facility participation is Community College (SEL I=25, SEL II=9), University (SEL I=11, SEL II=7 ), and Hospital (SEL I=6, SEL II=2).</a:t>
            </a:r>
          </a:p>
          <a:p>
            <a:endParaRPr lang="en-US" dirty="0"/>
          </a:p>
          <a:p>
            <a:r>
              <a:rPr lang="en-US" dirty="0"/>
              <a:t>A survey was completed by the 2016-17 or 2017-18 SEL I and II cohorts returning to progress in the SEL Hybrid program. The survey measured progress in simulation centers 6-18 months following completion of their last Train the Trainer session. The quantitative and qualitative data found important and significant changes in simulation programs </a:t>
            </a:r>
          </a:p>
          <a:p>
            <a:endParaRPr lang="en-US" dirty="0"/>
          </a:p>
          <a:p>
            <a:pPr defTabSz="939363">
              <a:defRPr/>
            </a:pPr>
            <a:r>
              <a:rPr lang="en-US" dirty="0"/>
              <a:t>The MCSRC received a Resource Grant to cover the 2017-2018 program. SEL I and II participants from the 2016 and 2017 Train the Trainer cohorts were invited to the program. We had 75 eligible to return to advance in the program in the Fall 2017 with a 60% return rate. We had 57 eligible to return in the Summer 2018 with a 51% return rate. There is a total of 74 returning over 2017-2018 with 26 returning in the fall and summer. There were 27 SEL I </a:t>
            </a:r>
            <a:r>
              <a:rPr lang="en-US" dirty="0">
                <a:sym typeface="Wingdings" panose="05000000000000000000" pitchFamily="2" charset="2"/>
              </a:rPr>
              <a:t></a:t>
            </a:r>
            <a:r>
              <a:rPr lang="en-US" dirty="0"/>
              <a:t> II participants (Fall 2017) and 47 SEL II </a:t>
            </a:r>
            <a:r>
              <a:rPr lang="en-US" dirty="0">
                <a:sym typeface="Wingdings" panose="05000000000000000000" pitchFamily="2" charset="2"/>
              </a:rPr>
              <a:t></a:t>
            </a:r>
            <a:r>
              <a:rPr lang="en-US" dirty="0"/>
              <a:t>  III participants (Fall and Summer). The breakdown of facility participation is Community College (SEL I</a:t>
            </a:r>
            <a:r>
              <a:rPr lang="en-US" dirty="0">
                <a:sym typeface="Wingdings" panose="05000000000000000000" pitchFamily="2" charset="2"/>
              </a:rPr>
              <a:t></a:t>
            </a:r>
            <a:r>
              <a:rPr lang="en-US" dirty="0"/>
              <a:t> II=13, SEL II </a:t>
            </a:r>
            <a:r>
              <a:rPr lang="en-US" dirty="0">
                <a:sym typeface="Wingdings" panose="05000000000000000000" pitchFamily="2" charset="2"/>
              </a:rPr>
              <a:t></a:t>
            </a:r>
            <a:r>
              <a:rPr lang="en-US" dirty="0"/>
              <a:t> III=19), University (SEL I </a:t>
            </a:r>
            <a:r>
              <a:rPr lang="en-US" dirty="0">
                <a:sym typeface="Wingdings" panose="05000000000000000000" pitchFamily="2" charset="2"/>
              </a:rPr>
              <a:t></a:t>
            </a:r>
            <a:r>
              <a:rPr lang="en-US" dirty="0"/>
              <a:t> II=5, SEL II </a:t>
            </a:r>
            <a:r>
              <a:rPr lang="en-US" dirty="0">
                <a:sym typeface="Wingdings" panose="05000000000000000000" pitchFamily="2" charset="2"/>
              </a:rPr>
              <a:t></a:t>
            </a:r>
            <a:r>
              <a:rPr lang="en-US" dirty="0"/>
              <a:t> III=13), and Hospital (SEL I </a:t>
            </a:r>
            <a:r>
              <a:rPr lang="en-US" dirty="0">
                <a:sym typeface="Wingdings" panose="05000000000000000000" pitchFamily="2" charset="2"/>
              </a:rPr>
              <a:t></a:t>
            </a:r>
            <a:r>
              <a:rPr lang="en-US" dirty="0"/>
              <a:t> II=9, SEL II </a:t>
            </a:r>
            <a:r>
              <a:rPr lang="en-US" dirty="0">
                <a:sym typeface="Wingdings" panose="05000000000000000000" pitchFamily="2" charset="2"/>
              </a:rPr>
              <a:t></a:t>
            </a:r>
            <a:r>
              <a:rPr lang="en-US" dirty="0"/>
              <a:t> III=15).</a:t>
            </a:r>
          </a:p>
          <a:p>
            <a:pPr defTabSz="939363">
              <a:defRPr/>
            </a:pPr>
            <a:endParaRPr lang="en-US" dirty="0"/>
          </a:p>
          <a:p>
            <a:pPr defTabSz="939363">
              <a:defRPr/>
            </a:pPr>
            <a:r>
              <a:rPr lang="en-US" dirty="0"/>
              <a:t>Beroz, S., </a:t>
            </a:r>
            <a:r>
              <a:rPr lang="en-US" dirty="0" err="1"/>
              <a:t>Schneidereith</a:t>
            </a:r>
            <a:r>
              <a:rPr lang="en-US" dirty="0"/>
              <a:t>, T., Farina, C.L., </a:t>
            </a:r>
            <a:r>
              <a:rPr lang="en-US" dirty="0" err="1"/>
              <a:t>Watties</a:t>
            </a:r>
            <a:r>
              <a:rPr lang="en-US" dirty="0"/>
              <a:t>-Daniels, D., Dawson, L., Daniels, A., &amp; Sullivan, N. (in review). A statewide curriculum model for teaching simulation education leaders, </a:t>
            </a:r>
            <a:r>
              <a:rPr lang="en-US" i="1" dirty="0"/>
              <a:t>Clinical Simulation in Nursing.</a:t>
            </a:r>
            <a:endParaRPr lang="en-US" dirty="0"/>
          </a:p>
          <a:p>
            <a:pPr defTabSz="939363">
              <a:defRPr/>
            </a:pPr>
            <a:endParaRPr lang="en-US" dirty="0"/>
          </a:p>
          <a:p>
            <a:endParaRPr lang="en-US" dirty="0"/>
          </a:p>
        </p:txBody>
      </p:sp>
      <p:sp>
        <p:nvSpPr>
          <p:cNvPr id="4" name="Slide Number Placeholder 3"/>
          <p:cNvSpPr>
            <a:spLocks noGrp="1"/>
          </p:cNvSpPr>
          <p:nvPr>
            <p:ph type="sldNum" sz="quarter" idx="10"/>
          </p:nvPr>
        </p:nvSpPr>
        <p:spPr/>
        <p:txBody>
          <a:bodyPr/>
          <a:lstStyle/>
          <a:p>
            <a:fld id="{5A5E59C1-4BEE-E045-9D10-DDC44A376757}" type="slidenum">
              <a:rPr lang="en-US" smtClean="0"/>
              <a:t>6</a:t>
            </a:fld>
            <a:endParaRPr lang="en-US"/>
          </a:p>
        </p:txBody>
      </p:sp>
    </p:spTree>
    <p:extLst>
      <p:ext uri="{BB962C8B-B14F-4D97-AF65-F5344CB8AC3E}">
        <p14:creationId xmlns:p14="http://schemas.microsoft.com/office/powerpoint/2010/main" val="19048314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MCSRC Simulation Equipment &amp; Material Resources 2017-18</a:t>
            </a:r>
            <a:endParaRPr lang="en-US" dirty="0"/>
          </a:p>
          <a:p>
            <a:r>
              <a:rPr lang="en-US" dirty="0"/>
              <a:t>Each Pre-Licensure Nursing program in Maryland State completed MCSRC’s Benchmark, allowing strategic identification of colleges and universities in greatest need.  Eighteen schools submitted applications and completed full processing, including ranking component of anonymous External Reviewers, Benchmark data considerations and the consortium’s in-depth view of school status resulting from full engagement.</a:t>
            </a:r>
          </a:p>
          <a:p>
            <a:endParaRPr lang="en-US" dirty="0"/>
          </a:p>
          <a:p>
            <a:r>
              <a:rPr lang="en-US" b="1" dirty="0"/>
              <a:t>Montgomery College Nursing Simulation Scenario Library</a:t>
            </a:r>
          </a:p>
          <a:p>
            <a:r>
              <a:rPr lang="en-US" b="1" dirty="0"/>
              <a:t>MCSRC Funded Projects 2017-18</a:t>
            </a:r>
            <a:endParaRPr lang="en-US" dirty="0"/>
          </a:p>
          <a:p>
            <a:r>
              <a:rPr lang="en-US" dirty="0"/>
              <a:t>The Nursing Simulation Scenario Library is a resource for nursing educators in all settings and made possible by the generosity of the </a:t>
            </a:r>
            <a:r>
              <a:rPr lang="en-US" u="sng" dirty="0">
                <a:hlinkClick r:id="rId3"/>
              </a:rPr>
              <a:t>Healthcare Initiative Foundation</a:t>
            </a:r>
            <a:r>
              <a:rPr lang="en-US" dirty="0"/>
              <a:t>. The library is being expanded through the support of the Nurse Support Program (NSPII) funded by the Maryland Health Services Cost Review Commission (HSCRC).</a:t>
            </a:r>
          </a:p>
          <a:p>
            <a:endParaRPr lang="en-US" dirty="0"/>
          </a:p>
        </p:txBody>
      </p:sp>
      <p:sp>
        <p:nvSpPr>
          <p:cNvPr id="4" name="Slide Number Placeholder 3"/>
          <p:cNvSpPr>
            <a:spLocks noGrp="1"/>
          </p:cNvSpPr>
          <p:nvPr>
            <p:ph type="sldNum" sz="quarter" idx="10"/>
          </p:nvPr>
        </p:nvSpPr>
        <p:spPr/>
        <p:txBody>
          <a:bodyPr/>
          <a:lstStyle/>
          <a:p>
            <a:fld id="{5A5E59C1-4BEE-E045-9D10-DDC44A376757}" type="slidenum">
              <a:rPr lang="en-US" smtClean="0"/>
              <a:t>7</a:t>
            </a:fld>
            <a:endParaRPr lang="en-US"/>
          </a:p>
        </p:txBody>
      </p:sp>
    </p:spTree>
    <p:extLst>
      <p:ext uri="{BB962C8B-B14F-4D97-AF65-F5344CB8AC3E}">
        <p14:creationId xmlns:p14="http://schemas.microsoft.com/office/powerpoint/2010/main" val="7708191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5E59C1-4BEE-E045-9D10-DDC44A376757}" type="slidenum">
              <a:rPr lang="en-US" smtClean="0"/>
              <a:t>8</a:t>
            </a:fld>
            <a:endParaRPr lang="en-US"/>
          </a:p>
        </p:txBody>
      </p:sp>
    </p:spTree>
    <p:extLst>
      <p:ext uri="{BB962C8B-B14F-4D97-AF65-F5344CB8AC3E}">
        <p14:creationId xmlns:p14="http://schemas.microsoft.com/office/powerpoint/2010/main" val="42516418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5E59C1-4BEE-E045-9D10-DDC44A376757}" type="slidenum">
              <a:rPr lang="en-US" smtClean="0"/>
              <a:t>9</a:t>
            </a:fld>
            <a:endParaRPr lang="en-US"/>
          </a:p>
        </p:txBody>
      </p:sp>
    </p:spTree>
    <p:extLst>
      <p:ext uri="{BB962C8B-B14F-4D97-AF65-F5344CB8AC3E}">
        <p14:creationId xmlns:p14="http://schemas.microsoft.com/office/powerpoint/2010/main" val="27102946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6/26/2018</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6/26/2018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6/26/2018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6/26/2018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6/26/2018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6/26/2018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6/26/2018</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6/26/2018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6/26/2018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6/26/2018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6/26/2018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6/26/2018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6/26/2018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6/26/2018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6/26/2018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6/26/2018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6/26/2018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6/26/2018</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video" Target="https://www.youtube.com/embed/K4kaB34jSm8" TargetMode="External"/><Relationship Id="rId5" Type="http://schemas.openxmlformats.org/officeDocument/2006/relationships/image" Target="../media/image3.emf"/><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Monique.Davis@montgomerycollege.edu"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mailto:Monique.Thomas@montgomerycollege.edu" TargetMode="External"/><Relationship Id="rId5" Type="http://schemas.openxmlformats.org/officeDocument/2006/relationships/hyperlink" Target="mailto:Michele.Harrell@montgomerycollege.edu" TargetMode="External"/><Relationship Id="rId4" Type="http://schemas.openxmlformats.org/officeDocument/2006/relationships/hyperlink" Target="mailto:Laurie.Williams@montgomerycollege.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Montgomery College Nursing Program </a:t>
            </a:r>
          </a:p>
        </p:txBody>
      </p:sp>
      <p:sp>
        <p:nvSpPr>
          <p:cNvPr id="3" name="Subtitle 2"/>
          <p:cNvSpPr>
            <a:spLocks noGrp="1"/>
          </p:cNvSpPr>
          <p:nvPr>
            <p:ph type="subTitle" idx="1"/>
          </p:nvPr>
        </p:nvSpPr>
        <p:spPr/>
        <p:txBody>
          <a:bodyPr>
            <a:normAutofit/>
          </a:bodyPr>
          <a:lstStyle/>
          <a:p>
            <a:r>
              <a:rPr lang="en-US" sz="2700" dirty="0"/>
              <a:t>NSP 2 Updates – </a:t>
            </a:r>
            <a:r>
              <a:rPr lang="en-US" sz="2700" dirty="0" smtClean="0"/>
              <a:t>June 14, 2018</a:t>
            </a:r>
            <a:endParaRPr lang="en-US" sz="2700" dirty="0"/>
          </a:p>
        </p:txBody>
      </p:sp>
    </p:spTree>
    <p:extLst>
      <p:ext uri="{BB962C8B-B14F-4D97-AF65-F5344CB8AC3E}">
        <p14:creationId xmlns:p14="http://schemas.microsoft.com/office/powerpoint/2010/main" val="696351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ADN to BSN Pathway</a:t>
            </a:r>
          </a:p>
        </p:txBody>
      </p:sp>
      <p:sp>
        <p:nvSpPr>
          <p:cNvPr id="3" name="Content Placeholder 2"/>
          <p:cNvSpPr>
            <a:spLocks noGrp="1"/>
          </p:cNvSpPr>
          <p:nvPr>
            <p:ph idx="1"/>
          </p:nvPr>
        </p:nvSpPr>
        <p:spPr>
          <a:xfrm>
            <a:off x="371260" y="2402878"/>
            <a:ext cx="11529690" cy="4268271"/>
          </a:xfrm>
          <a:ln>
            <a:solidFill>
              <a:srgbClr val="7030A0"/>
            </a:solidFill>
          </a:ln>
        </p:spPr>
        <p:txBody>
          <a:bodyPr>
            <a:noAutofit/>
          </a:bodyPr>
          <a:lstStyle/>
          <a:p>
            <a:r>
              <a:rPr lang="en-US" sz="1400" b="1" dirty="0" smtClean="0">
                <a:solidFill>
                  <a:schemeClr val="tx1"/>
                </a:solidFill>
              </a:rPr>
              <a:t>DUAL ADMISSION PROGRAM- Montgomery College and the University of Maryland School of Nursing</a:t>
            </a:r>
          </a:p>
          <a:p>
            <a:pPr lvl="1"/>
            <a:r>
              <a:rPr lang="en-US" sz="1400" b="1" dirty="0" smtClean="0">
                <a:solidFill>
                  <a:schemeClr val="tx1"/>
                </a:solidFill>
              </a:rPr>
              <a:t>Total </a:t>
            </a:r>
            <a:r>
              <a:rPr lang="en-US" sz="1400" b="1" dirty="0">
                <a:solidFill>
                  <a:schemeClr val="tx1"/>
                </a:solidFill>
              </a:rPr>
              <a:t>of </a:t>
            </a:r>
            <a:r>
              <a:rPr lang="en-US" sz="1400" b="1" dirty="0" smtClean="0">
                <a:solidFill>
                  <a:schemeClr val="tx1"/>
                </a:solidFill>
              </a:rPr>
              <a:t>50 </a:t>
            </a:r>
            <a:r>
              <a:rPr lang="en-US" sz="1400" b="1" dirty="0">
                <a:solidFill>
                  <a:schemeClr val="tx1"/>
                </a:solidFill>
              </a:rPr>
              <a:t>students admitted to the Dual </a:t>
            </a:r>
            <a:r>
              <a:rPr lang="en-US" sz="1400" b="1" dirty="0" smtClean="0">
                <a:solidFill>
                  <a:schemeClr val="tx1"/>
                </a:solidFill>
              </a:rPr>
              <a:t>Admission </a:t>
            </a:r>
            <a:r>
              <a:rPr lang="en-US" sz="1400" b="1" dirty="0">
                <a:solidFill>
                  <a:schemeClr val="tx1"/>
                </a:solidFill>
              </a:rPr>
              <a:t>program since 2016. </a:t>
            </a:r>
            <a:endParaRPr lang="en-US" sz="1400" b="1" dirty="0" smtClean="0">
              <a:solidFill>
                <a:schemeClr val="tx1"/>
              </a:solidFill>
            </a:endParaRPr>
          </a:p>
          <a:p>
            <a:pPr lvl="1"/>
            <a:r>
              <a:rPr lang="en-US" sz="1400" b="1" dirty="0" smtClean="0">
                <a:solidFill>
                  <a:schemeClr val="tx1"/>
                </a:solidFill>
              </a:rPr>
              <a:t>24 MC Nursing students were in the Dual Admission program in Spring 2018.</a:t>
            </a:r>
          </a:p>
          <a:p>
            <a:pPr lvl="1"/>
            <a:r>
              <a:rPr lang="en-US" sz="1400" b="1" dirty="0" smtClean="0">
                <a:solidFill>
                  <a:schemeClr val="tx1"/>
                </a:solidFill>
              </a:rPr>
              <a:t>7 Dual Admission </a:t>
            </a:r>
            <a:r>
              <a:rPr lang="en-US" sz="1400" b="1" dirty="0">
                <a:solidFill>
                  <a:schemeClr val="tx1"/>
                </a:solidFill>
              </a:rPr>
              <a:t>students are currently dually enrolled and </a:t>
            </a:r>
            <a:r>
              <a:rPr lang="en-US" sz="1400" b="1" dirty="0" smtClean="0">
                <a:solidFill>
                  <a:schemeClr val="tx1"/>
                </a:solidFill>
              </a:rPr>
              <a:t>taking summer </a:t>
            </a:r>
            <a:r>
              <a:rPr lang="en-US" sz="1400" b="1" dirty="0">
                <a:solidFill>
                  <a:schemeClr val="tx1"/>
                </a:solidFill>
              </a:rPr>
              <a:t>classes at UMSON</a:t>
            </a:r>
            <a:r>
              <a:rPr lang="en-US" sz="1400" b="1" dirty="0" smtClean="0">
                <a:solidFill>
                  <a:schemeClr val="tx1"/>
                </a:solidFill>
              </a:rPr>
              <a:t>.</a:t>
            </a:r>
          </a:p>
          <a:p>
            <a:pPr lvl="1"/>
            <a:r>
              <a:rPr lang="en-US" sz="1400" b="1" dirty="0" smtClean="0">
                <a:solidFill>
                  <a:schemeClr val="tx1"/>
                </a:solidFill>
              </a:rPr>
              <a:t>Since 2016, 19 Dual Admission students have received Healthcare Initiative Foundation scholarships. </a:t>
            </a:r>
          </a:p>
          <a:p>
            <a:pPr lvl="1"/>
            <a:r>
              <a:rPr lang="en-US" sz="1400" b="1" dirty="0" smtClean="0">
                <a:solidFill>
                  <a:schemeClr val="tx1"/>
                </a:solidFill>
              </a:rPr>
              <a:t>Students meet with </a:t>
            </a:r>
            <a:r>
              <a:rPr lang="en-US" sz="1400" b="1" dirty="0">
                <a:solidFill>
                  <a:schemeClr val="tx1"/>
                </a:solidFill>
              </a:rPr>
              <a:t>the UMSON RN-to-BSN program </a:t>
            </a:r>
            <a:r>
              <a:rPr lang="en-US" sz="1400" b="1" dirty="0" smtClean="0">
                <a:solidFill>
                  <a:schemeClr val="tx1"/>
                </a:solidFill>
              </a:rPr>
              <a:t>director every semester through Meet and Greet events.</a:t>
            </a:r>
          </a:p>
          <a:p>
            <a:pPr lvl="1"/>
            <a:r>
              <a:rPr lang="en-US" sz="1400" b="1" dirty="0" smtClean="0">
                <a:solidFill>
                  <a:schemeClr val="tx1"/>
                </a:solidFill>
              </a:rPr>
              <a:t>To date, 26 MC Dual Admission students have matriculated to UMSON. </a:t>
            </a:r>
          </a:p>
          <a:p>
            <a:pPr lvl="2"/>
            <a:r>
              <a:rPr lang="en-US" b="1" dirty="0" smtClean="0">
                <a:solidFill>
                  <a:schemeClr val="tx1"/>
                </a:solidFill>
              </a:rPr>
              <a:t>A total of 9 students from MC have completed their BSN degree through the Dual Admission program.</a:t>
            </a:r>
            <a:endParaRPr lang="en-US" b="1" dirty="0">
              <a:solidFill>
                <a:schemeClr val="tx1"/>
              </a:solidFill>
            </a:endParaRPr>
          </a:p>
          <a:p>
            <a:r>
              <a:rPr lang="en-US" sz="1400" b="1" dirty="0" smtClean="0">
                <a:solidFill>
                  <a:schemeClr val="tx1"/>
                </a:solidFill>
              </a:rPr>
              <a:t>UNIVERSITY PARTNERSHIPS</a:t>
            </a:r>
            <a:endParaRPr lang="en-US" sz="1400" b="1" dirty="0">
              <a:solidFill>
                <a:schemeClr val="tx1"/>
              </a:solidFill>
            </a:endParaRPr>
          </a:p>
          <a:p>
            <a:pPr lvl="1"/>
            <a:r>
              <a:rPr lang="en-US" sz="1400" b="1" dirty="0">
                <a:solidFill>
                  <a:schemeClr val="tx1"/>
                </a:solidFill>
              </a:rPr>
              <a:t>Nursing Transfer event held during Welcome </a:t>
            </a:r>
            <a:r>
              <a:rPr lang="en-US" sz="1400" b="1" dirty="0" smtClean="0">
                <a:solidFill>
                  <a:schemeClr val="tx1"/>
                </a:solidFill>
              </a:rPr>
              <a:t>Forums </a:t>
            </a:r>
            <a:r>
              <a:rPr lang="en-US" sz="1400" b="1" dirty="0">
                <a:solidFill>
                  <a:schemeClr val="tx1"/>
                </a:solidFill>
              </a:rPr>
              <a:t>for all Nursing students.  11 universities participated.</a:t>
            </a:r>
          </a:p>
          <a:p>
            <a:pPr lvl="1"/>
            <a:r>
              <a:rPr lang="en-US" sz="1400" b="1" dirty="0" smtClean="0">
                <a:solidFill>
                  <a:schemeClr val="tx1"/>
                </a:solidFill>
              </a:rPr>
              <a:t>University visits occurred throughout the academic year and included tabling events; chat and chew events; and instant admission days.</a:t>
            </a:r>
            <a:endParaRPr lang="en-US" sz="1400" b="1" dirty="0">
              <a:solidFill>
                <a:schemeClr val="tx1"/>
              </a:solidFill>
            </a:endParaRPr>
          </a:p>
          <a:p>
            <a:pPr lvl="1"/>
            <a:r>
              <a:rPr lang="en-US" sz="1400" b="1" dirty="0" smtClean="0">
                <a:solidFill>
                  <a:schemeClr val="tx1"/>
                </a:solidFill>
              </a:rPr>
              <a:t>Articulation agreements continue to be initiated and updated in collaboration with the MC TRANSFERmation office.</a:t>
            </a:r>
            <a:endParaRPr lang="en-US" sz="1100" b="1" dirty="0">
              <a:solidFill>
                <a:schemeClr val="tx1"/>
              </a:solidFill>
            </a:endParaRPr>
          </a:p>
          <a:p>
            <a:pPr lvl="1"/>
            <a:endParaRPr lang="en-US" sz="1100" b="1" dirty="0"/>
          </a:p>
          <a:p>
            <a:pPr lvl="1"/>
            <a:endParaRPr lang="en-US" sz="1100" b="1" dirty="0"/>
          </a:p>
          <a:p>
            <a:pPr marL="0" indent="0">
              <a:buNone/>
            </a:pPr>
            <a:endParaRPr lang="en-US" sz="1100" b="1" dirty="0"/>
          </a:p>
        </p:txBody>
      </p:sp>
    </p:spTree>
    <p:extLst>
      <p:ext uri="{BB962C8B-B14F-4D97-AF65-F5344CB8AC3E}">
        <p14:creationId xmlns:p14="http://schemas.microsoft.com/office/powerpoint/2010/main" val="2100065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ADN to BSN Pathway</a:t>
            </a:r>
          </a:p>
        </p:txBody>
      </p:sp>
      <p:sp>
        <p:nvSpPr>
          <p:cNvPr id="3" name="Content Placeholder 2"/>
          <p:cNvSpPr>
            <a:spLocks noGrp="1"/>
          </p:cNvSpPr>
          <p:nvPr>
            <p:ph idx="1"/>
          </p:nvPr>
        </p:nvSpPr>
        <p:spPr>
          <a:xfrm>
            <a:off x="371260" y="2402878"/>
            <a:ext cx="11529690" cy="4268271"/>
          </a:xfrm>
          <a:ln>
            <a:solidFill>
              <a:srgbClr val="7030A0"/>
            </a:solidFill>
          </a:ln>
        </p:spPr>
        <p:txBody>
          <a:bodyPr>
            <a:noAutofit/>
          </a:bodyPr>
          <a:lstStyle/>
          <a:p>
            <a:endParaRPr lang="en-US" sz="1400" b="1" dirty="0"/>
          </a:p>
          <a:p>
            <a:r>
              <a:rPr lang="en-US" sz="1400" b="1" dirty="0" smtClean="0">
                <a:solidFill>
                  <a:schemeClr val="tx1"/>
                </a:solidFill>
              </a:rPr>
              <a:t>PRE-NURSING STUDENTS</a:t>
            </a:r>
            <a:endParaRPr lang="en-US" sz="1400" b="1" dirty="0">
              <a:solidFill>
                <a:schemeClr val="tx1"/>
              </a:solidFill>
            </a:endParaRPr>
          </a:p>
          <a:p>
            <a:pPr lvl="1"/>
            <a:r>
              <a:rPr lang="en-US" sz="1400" b="1" dirty="0">
                <a:solidFill>
                  <a:schemeClr val="tx1"/>
                </a:solidFill>
              </a:rPr>
              <a:t>Nursing Immersion </a:t>
            </a:r>
            <a:r>
              <a:rPr lang="en-US" sz="1400" b="1" dirty="0" smtClean="0">
                <a:solidFill>
                  <a:schemeClr val="tx1"/>
                </a:solidFill>
              </a:rPr>
              <a:t>programs </a:t>
            </a:r>
            <a:r>
              <a:rPr lang="en-US" sz="1400" b="1" dirty="0">
                <a:solidFill>
                  <a:schemeClr val="tx1"/>
                </a:solidFill>
              </a:rPr>
              <a:t>were held on Rockville, </a:t>
            </a:r>
            <a:r>
              <a:rPr lang="en-US" sz="1400" b="1" dirty="0" smtClean="0">
                <a:solidFill>
                  <a:schemeClr val="tx1"/>
                </a:solidFill>
              </a:rPr>
              <a:t>Germantown, </a:t>
            </a:r>
            <a:r>
              <a:rPr lang="en-US" sz="1400" b="1" dirty="0">
                <a:solidFill>
                  <a:schemeClr val="tx1"/>
                </a:solidFill>
              </a:rPr>
              <a:t>and Takoma Park/Silver Spring campuses in 2017/18.</a:t>
            </a:r>
          </a:p>
          <a:p>
            <a:pPr lvl="1"/>
            <a:r>
              <a:rPr lang="en-US" sz="1400" b="1" dirty="0">
                <a:solidFill>
                  <a:schemeClr val="tx1"/>
                </a:solidFill>
              </a:rPr>
              <a:t>Summer immersion program is planned for June 26 and 27.</a:t>
            </a:r>
          </a:p>
          <a:p>
            <a:pPr lvl="1"/>
            <a:r>
              <a:rPr lang="en-US" sz="1400" b="1" dirty="0" smtClean="0">
                <a:solidFill>
                  <a:schemeClr val="tx1"/>
                </a:solidFill>
              </a:rPr>
              <a:t>The Nursing </a:t>
            </a:r>
            <a:r>
              <a:rPr lang="en-US" sz="1400" b="1" dirty="0">
                <a:solidFill>
                  <a:schemeClr val="tx1"/>
                </a:solidFill>
              </a:rPr>
              <a:t>Academic Progression Manager meets with pre-nursing students during Nursing information sessions and on an individual basis</a:t>
            </a:r>
            <a:r>
              <a:rPr lang="en-US" sz="1400" b="1" dirty="0" smtClean="0">
                <a:solidFill>
                  <a:schemeClr val="tx1"/>
                </a:solidFill>
              </a:rPr>
              <a:t>.</a:t>
            </a:r>
          </a:p>
          <a:p>
            <a:pPr marL="457200" lvl="1" indent="0">
              <a:buNone/>
            </a:pPr>
            <a:endParaRPr lang="en-US" sz="1400" b="1" dirty="0" smtClean="0">
              <a:solidFill>
                <a:schemeClr val="tx1"/>
              </a:solidFill>
            </a:endParaRPr>
          </a:p>
          <a:p>
            <a:r>
              <a:rPr lang="en-US" sz="1400" b="1" dirty="0" smtClean="0">
                <a:solidFill>
                  <a:schemeClr val="tx1"/>
                </a:solidFill>
              </a:rPr>
              <a:t>OUTREACH TO PROSPECTIVE STUDENTS</a:t>
            </a:r>
            <a:endParaRPr lang="en-US" sz="1400" b="1" dirty="0">
              <a:solidFill>
                <a:schemeClr val="tx1"/>
              </a:solidFill>
            </a:endParaRPr>
          </a:p>
          <a:p>
            <a:pPr lvl="1"/>
            <a:r>
              <a:rPr lang="en-US" sz="1400" b="1" dirty="0" smtClean="0">
                <a:solidFill>
                  <a:schemeClr val="tx1"/>
                </a:solidFill>
              </a:rPr>
              <a:t>2 Nursing </a:t>
            </a:r>
            <a:r>
              <a:rPr lang="en-US" sz="1400" b="1" dirty="0">
                <a:solidFill>
                  <a:schemeClr val="tx1"/>
                </a:solidFill>
              </a:rPr>
              <a:t>Open </a:t>
            </a:r>
            <a:r>
              <a:rPr lang="en-US" sz="1400" b="1" dirty="0" smtClean="0">
                <a:solidFill>
                  <a:schemeClr val="tx1"/>
                </a:solidFill>
              </a:rPr>
              <a:t>House events were held this academic year with over 60 participants in attendance.</a:t>
            </a:r>
          </a:p>
          <a:p>
            <a:pPr lvl="1"/>
            <a:r>
              <a:rPr lang="en-US" sz="1400" b="1" dirty="0" smtClean="0">
                <a:solidFill>
                  <a:schemeClr val="tx1"/>
                </a:solidFill>
              </a:rPr>
              <a:t>In April, the ADN to BSN Pathway program participated in MC’s Raptor Rising program, an outreach to high school seniors at 3 Montgomery County schools.  250 students and teachers visited the Nursing table.</a:t>
            </a:r>
          </a:p>
          <a:p>
            <a:pPr lvl="1"/>
            <a:r>
              <a:rPr lang="en-US" sz="1400" b="1" dirty="0" smtClean="0">
                <a:solidFill>
                  <a:schemeClr val="tx1"/>
                </a:solidFill>
              </a:rPr>
              <a:t>In May, the ADN to BSN Pathway program organized a visit to the Health Sciences Center for Thomas Edison High School students.</a:t>
            </a:r>
          </a:p>
          <a:p>
            <a:pPr lvl="1"/>
            <a:endParaRPr lang="en-US" sz="1400" b="1" dirty="0" smtClean="0"/>
          </a:p>
          <a:p>
            <a:pPr lvl="1"/>
            <a:endParaRPr lang="en-US" sz="1400" b="1" dirty="0" smtClean="0"/>
          </a:p>
          <a:p>
            <a:pPr lvl="1"/>
            <a:endParaRPr lang="en-US" sz="1400" b="1" dirty="0" smtClean="0"/>
          </a:p>
          <a:p>
            <a:pPr lvl="1"/>
            <a:endParaRPr lang="en-US" sz="1100" dirty="0">
              <a:solidFill>
                <a:srgbClr val="000000"/>
              </a:solidFill>
            </a:endParaRPr>
          </a:p>
          <a:p>
            <a:pPr marL="457200" lvl="1" indent="0">
              <a:buNone/>
            </a:pPr>
            <a:endParaRPr lang="en-US" sz="1100" b="1" dirty="0"/>
          </a:p>
          <a:p>
            <a:pPr lvl="1"/>
            <a:endParaRPr lang="en-US" sz="1100" b="1" dirty="0"/>
          </a:p>
          <a:p>
            <a:pPr lvl="1"/>
            <a:endParaRPr lang="en-US" sz="1100" b="1" dirty="0"/>
          </a:p>
          <a:p>
            <a:pPr lvl="1"/>
            <a:endParaRPr lang="en-US" sz="1100" b="1" dirty="0"/>
          </a:p>
          <a:p>
            <a:pPr marL="0" indent="0">
              <a:buNone/>
            </a:pPr>
            <a:endParaRPr lang="en-US" sz="1100" b="1" dirty="0"/>
          </a:p>
        </p:txBody>
      </p:sp>
    </p:spTree>
    <p:extLst>
      <p:ext uri="{BB962C8B-B14F-4D97-AF65-F5344CB8AC3E}">
        <p14:creationId xmlns:p14="http://schemas.microsoft.com/office/powerpoint/2010/main" val="1106683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M2ADN	</a:t>
            </a:r>
          </a:p>
        </p:txBody>
      </p:sp>
      <p:sp>
        <p:nvSpPr>
          <p:cNvPr id="3" name="Content Placeholder 2"/>
          <p:cNvSpPr>
            <a:spLocks noGrp="1"/>
          </p:cNvSpPr>
          <p:nvPr>
            <p:ph idx="1"/>
          </p:nvPr>
        </p:nvSpPr>
        <p:spPr>
          <a:xfrm>
            <a:off x="304800" y="2362200"/>
            <a:ext cx="11684382" cy="4240846"/>
          </a:xfrm>
          <a:ln>
            <a:solidFill>
              <a:srgbClr val="7030A0"/>
            </a:solidFill>
          </a:ln>
        </p:spPr>
        <p:txBody>
          <a:bodyPr>
            <a:normAutofit/>
          </a:bodyPr>
          <a:lstStyle/>
          <a:p>
            <a:r>
              <a:rPr lang="en-US" b="1" dirty="0" smtClean="0"/>
              <a:t>Professor Harrell Presented at the Non –Clinical officer Professional Development sessions at Walter Reed September, October, November, December, January, February, March and April 2017 – 2018</a:t>
            </a:r>
          </a:p>
          <a:p>
            <a:r>
              <a:rPr lang="en-US" b="1" dirty="0" smtClean="0"/>
              <a:t>Five active duty service members, 4 reservists are in the Summer 2018 cohort as a result this is an 80% increase of military students</a:t>
            </a:r>
            <a:endParaRPr lang="en-US" b="1" dirty="0"/>
          </a:p>
          <a:p>
            <a:r>
              <a:rPr lang="en-US" b="1" dirty="0" smtClean="0"/>
              <a:t>Prof. Bilal worked with the Montgomery County Fire Department and began recruitment of paramedics and one was admitted</a:t>
            </a:r>
          </a:p>
          <a:p>
            <a:r>
              <a:rPr lang="en-US" b="1" dirty="0" smtClean="0"/>
              <a:t>Prof</a:t>
            </a:r>
            <a:r>
              <a:rPr lang="en-US" b="1" dirty="0"/>
              <a:t>. </a:t>
            </a:r>
            <a:r>
              <a:rPr lang="en-US" b="1" dirty="0" smtClean="0"/>
              <a:t>Bilal and Professor Harrell worked to streamline pharmacology into the curriculum, ATI has also been integrated into the curriculum to increase retention efforts</a:t>
            </a:r>
            <a:endParaRPr lang="en-US" b="1" dirty="0"/>
          </a:p>
          <a:p>
            <a:r>
              <a:rPr lang="en-US" b="1" dirty="0"/>
              <a:t>Prof. Harrell, communicates regularly with the WRNMMC nursing department and discusses the program with medics.  </a:t>
            </a:r>
            <a:endParaRPr lang="en-US" b="1" dirty="0" smtClean="0"/>
          </a:p>
          <a:p>
            <a:r>
              <a:rPr lang="en-US" b="1" dirty="0" smtClean="0"/>
              <a:t>Prof</a:t>
            </a:r>
            <a:r>
              <a:rPr lang="en-US" b="1" dirty="0"/>
              <a:t>. Harrell </a:t>
            </a:r>
            <a:r>
              <a:rPr lang="en-US" b="1" dirty="0" smtClean="0"/>
              <a:t>provided a training session for Montgomery College faculty on unique needs of service members who are students</a:t>
            </a:r>
            <a:endParaRPr lang="en-US" b="1" dirty="0"/>
          </a:p>
          <a:p>
            <a:endParaRPr lang="en-US" b="1" dirty="0"/>
          </a:p>
        </p:txBody>
      </p:sp>
    </p:spTree>
    <p:extLst>
      <p:ext uri="{BB962C8B-B14F-4D97-AF65-F5344CB8AC3E}">
        <p14:creationId xmlns:p14="http://schemas.microsoft.com/office/powerpoint/2010/main" val="71325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M2ADN	</a:t>
            </a:r>
          </a:p>
        </p:txBody>
      </p:sp>
      <p:sp>
        <p:nvSpPr>
          <p:cNvPr id="3" name="Content Placeholder 2"/>
          <p:cNvSpPr>
            <a:spLocks noGrp="1"/>
          </p:cNvSpPr>
          <p:nvPr>
            <p:ph idx="1"/>
          </p:nvPr>
        </p:nvSpPr>
        <p:spPr>
          <a:xfrm>
            <a:off x="304800" y="2438400"/>
            <a:ext cx="11684382" cy="4164646"/>
          </a:xfrm>
          <a:ln>
            <a:solidFill>
              <a:srgbClr val="7030A0"/>
            </a:solidFill>
          </a:ln>
        </p:spPr>
        <p:txBody>
          <a:bodyPr>
            <a:normAutofit/>
          </a:bodyPr>
          <a:lstStyle/>
          <a:p>
            <a:r>
              <a:rPr lang="en-US" sz="2000" b="1" dirty="0"/>
              <a:t>Prof. Bilal organized an academic and professional forum at Montgomery College which was attended by Senior Enlisted Members from Walter Reed and military students present and future</a:t>
            </a:r>
          </a:p>
          <a:p>
            <a:r>
              <a:rPr lang="en-US" sz="2000" b="1" dirty="0" smtClean="0"/>
              <a:t>Professor Harrell worked with WRNMMC and the clinical partnership has been re-established</a:t>
            </a:r>
            <a:endParaRPr lang="en-US" sz="2000" dirty="0" smtClean="0"/>
          </a:p>
          <a:p>
            <a:r>
              <a:rPr lang="en-US" sz="2000" b="1" dirty="0" smtClean="0"/>
              <a:t>Professor </a:t>
            </a:r>
            <a:r>
              <a:rPr lang="en-US" sz="2000" b="1" dirty="0"/>
              <a:t>Bilal </a:t>
            </a:r>
            <a:r>
              <a:rPr lang="en-US" sz="2000" b="1" dirty="0" smtClean="0"/>
              <a:t>presented at the OADN Convention in 2017</a:t>
            </a:r>
          </a:p>
          <a:p>
            <a:r>
              <a:rPr lang="en-US" sz="2000" b="1" dirty="0" smtClean="0"/>
              <a:t>Professor Harrell presented at the Nurse Education Research Conference in  April 2018</a:t>
            </a:r>
            <a:endParaRPr lang="en-US" sz="2000" b="1" dirty="0"/>
          </a:p>
          <a:p>
            <a:r>
              <a:rPr lang="en-US" sz="2000" b="1" dirty="0" smtClean="0"/>
              <a:t>Professor Bilal is establishing relationships with Fort Meade and Andrews Airforce Base</a:t>
            </a:r>
            <a:endParaRPr lang="en-US" sz="2000" b="1" dirty="0"/>
          </a:p>
          <a:p>
            <a:endParaRPr lang="en-US" b="1" dirty="0"/>
          </a:p>
        </p:txBody>
      </p:sp>
    </p:spTree>
    <p:extLst>
      <p:ext uri="{BB962C8B-B14F-4D97-AF65-F5344CB8AC3E}">
        <p14:creationId xmlns:p14="http://schemas.microsoft.com/office/powerpoint/2010/main" val="431094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A68083-C598-44D4-8C3F-2C2459DD7C75}"/>
              </a:ext>
            </a:extLst>
          </p:cNvPr>
          <p:cNvSpPr>
            <a:spLocks noGrp="1"/>
          </p:cNvSpPr>
          <p:nvPr>
            <p:ph type="title"/>
          </p:nvPr>
        </p:nvSpPr>
        <p:spPr/>
        <p:txBody>
          <a:bodyPr/>
          <a:lstStyle/>
          <a:p>
            <a:pPr algn="ctr"/>
            <a:r>
              <a:rPr lang="en-US" dirty="0"/>
              <a:t>MCSRC Train the Trainer and ASEL Programs </a:t>
            </a:r>
          </a:p>
        </p:txBody>
      </p:sp>
      <p:sp>
        <p:nvSpPr>
          <p:cNvPr id="3" name="Content Placeholder 2">
            <a:extLst>
              <a:ext uri="{FF2B5EF4-FFF2-40B4-BE49-F238E27FC236}">
                <a16:creationId xmlns:a16="http://schemas.microsoft.com/office/drawing/2014/main" xmlns="" id="{BEE5DE59-FEE0-4D85-8727-D25D7EC12E09}"/>
              </a:ext>
            </a:extLst>
          </p:cNvPr>
          <p:cNvSpPr>
            <a:spLocks noGrp="1"/>
          </p:cNvSpPr>
          <p:nvPr>
            <p:ph idx="1"/>
          </p:nvPr>
        </p:nvSpPr>
        <p:spPr>
          <a:xfrm>
            <a:off x="762000" y="2603500"/>
            <a:ext cx="4953001" cy="3873500"/>
          </a:xfrm>
          <a:ln>
            <a:solidFill>
              <a:schemeClr val="accent5"/>
            </a:solidFill>
          </a:ln>
        </p:spPr>
        <p:txBody>
          <a:bodyPr>
            <a:normAutofit fontScale="92500" lnSpcReduction="20000"/>
          </a:bodyPr>
          <a:lstStyle/>
          <a:p>
            <a:r>
              <a:rPr lang="en-US" dirty="0">
                <a:solidFill>
                  <a:schemeClr val="tx1"/>
                </a:solidFill>
              </a:rPr>
              <a:t>Total of 60 SEL Train the Trainer participants.</a:t>
            </a:r>
          </a:p>
          <a:p>
            <a:pPr lvl="1"/>
            <a:r>
              <a:rPr lang="en-US" dirty="0">
                <a:solidFill>
                  <a:schemeClr val="tx1"/>
                </a:solidFill>
              </a:rPr>
              <a:t>SEL I participants (N=42) and SEL II participants (N=18). </a:t>
            </a:r>
          </a:p>
          <a:p>
            <a:r>
              <a:rPr lang="en-US" dirty="0">
                <a:solidFill>
                  <a:schemeClr val="tx1"/>
                </a:solidFill>
              </a:rPr>
              <a:t>Fall ASEL Participants: SEL I </a:t>
            </a:r>
            <a:r>
              <a:rPr lang="en-US" dirty="0">
                <a:solidFill>
                  <a:schemeClr val="tx1"/>
                </a:solidFill>
                <a:sym typeface="Wingdings" panose="05000000000000000000" pitchFamily="2" charset="2"/>
              </a:rPr>
              <a:t> II (N=27); SEL II  SEL III (N=18).</a:t>
            </a:r>
          </a:p>
          <a:p>
            <a:r>
              <a:rPr lang="en-US" dirty="0">
                <a:solidFill>
                  <a:schemeClr val="tx1"/>
                </a:solidFill>
                <a:sym typeface="Wingdings" panose="05000000000000000000" pitchFamily="2" charset="2"/>
              </a:rPr>
              <a:t>Summer ASEL Participants: SEL II  III (N=29).</a:t>
            </a:r>
          </a:p>
          <a:p>
            <a:r>
              <a:rPr lang="en-US" dirty="0">
                <a:solidFill>
                  <a:schemeClr val="tx1"/>
                </a:solidFill>
                <a:sym typeface="Wingdings" panose="05000000000000000000" pitchFamily="2" charset="2"/>
              </a:rPr>
              <a:t>Dissemination of MCSRC at IMSH, GWU and  INACSL.</a:t>
            </a:r>
          </a:p>
          <a:p>
            <a:r>
              <a:rPr lang="en-US" dirty="0">
                <a:solidFill>
                  <a:schemeClr val="tx1"/>
                </a:solidFill>
                <a:sym typeface="Wingdings" panose="05000000000000000000" pitchFamily="2" charset="2"/>
              </a:rPr>
              <a:t>Scholarship for SEL IIIs: SIM-Talks, SIM-N-AR and SIM-Teach.</a:t>
            </a:r>
          </a:p>
          <a:p>
            <a:r>
              <a:rPr lang="en-US" dirty="0">
                <a:solidFill>
                  <a:schemeClr val="tx1"/>
                </a:solidFill>
                <a:sym typeface="Wingdings" panose="05000000000000000000" pitchFamily="2" charset="2"/>
              </a:rPr>
              <a:t>Publication in review on the MCSRC Curriculum Model.</a:t>
            </a:r>
            <a:endParaRPr lang="en-US" dirty="0">
              <a:solidFill>
                <a:schemeClr val="tx1"/>
              </a:solidFill>
            </a:endParaRPr>
          </a:p>
          <a:p>
            <a:pPr marL="457200" lvl="1" indent="0">
              <a:buNone/>
            </a:pPr>
            <a:endParaRPr lang="en-US" dirty="0"/>
          </a:p>
          <a:p>
            <a:endParaRPr lang="en-US" dirty="0"/>
          </a:p>
        </p:txBody>
      </p:sp>
      <p:graphicFrame>
        <p:nvGraphicFramePr>
          <p:cNvPr id="5" name="Chart 4">
            <a:extLst>
              <a:ext uri="{FF2B5EF4-FFF2-40B4-BE49-F238E27FC236}">
                <a16:creationId xmlns:a16="http://schemas.microsoft.com/office/drawing/2014/main" xmlns="" id="{61449EF6-839C-4745-81EF-4D2839BA4A9B}"/>
              </a:ext>
            </a:extLst>
          </p:cNvPr>
          <p:cNvGraphicFramePr/>
          <p:nvPr>
            <p:extLst>
              <p:ext uri="{D42A27DB-BD31-4B8C-83A1-F6EECF244321}">
                <p14:modId xmlns:p14="http://schemas.microsoft.com/office/powerpoint/2010/main" val="294817303"/>
              </p:ext>
            </p:extLst>
          </p:nvPr>
        </p:nvGraphicFramePr>
        <p:xfrm>
          <a:off x="6477000" y="2782570"/>
          <a:ext cx="5486400" cy="346583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69399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MCSRC Equipment/Material Awards &amp; </a:t>
            </a:r>
            <a:br>
              <a:rPr lang="en-US" dirty="0"/>
            </a:br>
            <a:r>
              <a:rPr lang="en-US" dirty="0"/>
              <a:t>Nursing Simulation Scenario Library</a:t>
            </a:r>
            <a:br>
              <a:rPr lang="en-US" dirty="0"/>
            </a:br>
            <a:r>
              <a:rPr lang="en-US" dirty="0"/>
              <a:t>Resources 2017-18</a:t>
            </a:r>
          </a:p>
        </p:txBody>
      </p:sp>
      <p:pic>
        <p:nvPicPr>
          <p:cNvPr id="16" name="K4kaB34jSm8"/>
          <p:cNvPicPr>
            <a:picLocks noGrp="1" noRot="1" noChangeAspect="1"/>
          </p:cNvPicPr>
          <p:nvPr>
            <p:ph sz="half" idx="2"/>
            <a:videoFile r:link="rId1"/>
          </p:nvPr>
        </p:nvPicPr>
        <p:blipFill>
          <a:blip r:embed="rId4"/>
          <a:stretch>
            <a:fillRect/>
          </a:stretch>
        </p:blipFill>
        <p:spPr>
          <a:xfrm>
            <a:off x="8530683" y="3064115"/>
            <a:ext cx="3352800" cy="2460625"/>
          </a:xfrm>
          <a:prstGeom prst="rect">
            <a:avLst/>
          </a:prstGeom>
        </p:spPr>
      </p:pic>
      <p:sp>
        <p:nvSpPr>
          <p:cNvPr id="15" name="TextBox 14"/>
          <p:cNvSpPr txBox="1"/>
          <p:nvPr/>
        </p:nvSpPr>
        <p:spPr>
          <a:xfrm>
            <a:off x="5638800" y="2855495"/>
            <a:ext cx="2895600" cy="2646943"/>
          </a:xfrm>
          <a:prstGeom prst="rect">
            <a:avLst/>
          </a:prstGeom>
          <a:noFill/>
        </p:spPr>
        <p:txBody>
          <a:bodyPr wrap="square" rtlCol="0">
            <a:spAutoFit/>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MC Nursing             Simulation Library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Wingdings 3" panose="05040102010807070707" pitchFamily="18" charset="2"/>
              <a:buChar char=""/>
              <a:tabLst>
                <a:tab pos="457200" algn="l"/>
              </a:tabLst>
            </a:pPr>
            <a:r>
              <a:rPr lang="en-US" b="1" dirty="0">
                <a:latin typeface="Calibri" panose="020F0502020204030204" pitchFamily="34" charset="0"/>
                <a:ea typeface="Calibri" panose="020F0502020204030204" pitchFamily="34" charset="0"/>
                <a:cs typeface="Times New Roman" panose="02020603050405020304" pitchFamily="18" charset="0"/>
              </a:rPr>
              <a:t>Opioid Withdrawal</a:t>
            </a:r>
          </a:p>
          <a:p>
            <a:pPr marR="0" lvl="0">
              <a:lnSpc>
                <a:spcPct val="107000"/>
              </a:lnSpc>
              <a:spcBef>
                <a:spcPts val="0"/>
              </a:spcBef>
              <a:spcAft>
                <a:spcPts val="800"/>
              </a:spcAft>
              <a:tabLst>
                <a:tab pos="457200" algn="l"/>
              </a:tabLst>
            </a:pPr>
            <a:r>
              <a:rPr lang="en-US" sz="1600" dirty="0">
                <a:latin typeface="Calibri" panose="020F0502020204030204" pitchFamily="34" charset="0"/>
                <a:ea typeface="Calibri" panose="020F0502020204030204" pitchFamily="34" charset="0"/>
                <a:cs typeface="Times New Roman" panose="02020603050405020304" pitchFamily="18" charset="0"/>
              </a:rPr>
              <a:t>        (click video to view)</a:t>
            </a:r>
          </a:p>
          <a:p>
            <a:pPr marL="342900" marR="0" lvl="0" indent="-342900">
              <a:lnSpc>
                <a:spcPct val="107000"/>
              </a:lnSpc>
              <a:spcBef>
                <a:spcPts val="0"/>
              </a:spcBef>
              <a:spcAft>
                <a:spcPts val="800"/>
              </a:spcAft>
              <a:buFont typeface="Wingdings 3" panose="05040102010807070707" pitchFamily="18" charset="2"/>
              <a:buChar char=""/>
              <a:tabLst>
                <a:tab pos="457200" algn="l"/>
              </a:tabLst>
            </a:pPr>
            <a:r>
              <a:rPr lang="en-US" b="1" dirty="0">
                <a:latin typeface="Calibri" panose="020F0502020204030204" pitchFamily="34" charset="0"/>
                <a:ea typeface="Calibri" panose="020F0502020204030204" pitchFamily="34" charset="0"/>
                <a:cs typeface="Times New Roman" panose="02020603050405020304" pitchFamily="18" charset="0"/>
              </a:rPr>
              <a:t>Sepsis: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      Production May 2018</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      Video available Fall 2018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8" name="Content Placeholder 17"/>
          <p:cNvPicPr>
            <a:picLocks noGrp="1" noChangeAspect="1"/>
          </p:cNvPicPr>
          <p:nvPr>
            <p:ph sz="half" idx="1"/>
          </p:nvPr>
        </p:nvPicPr>
        <p:blipFill>
          <a:blip r:embed="rId5"/>
          <a:stretch>
            <a:fillRect/>
          </a:stretch>
        </p:blipFill>
        <p:spPr>
          <a:xfrm>
            <a:off x="152400" y="2286000"/>
            <a:ext cx="7239000" cy="4363656"/>
          </a:xfrm>
          <a:prstGeom prst="rect">
            <a:avLst/>
          </a:prstGeom>
        </p:spPr>
      </p:pic>
    </p:spTree>
    <p:extLst>
      <p:ext uri="{BB962C8B-B14F-4D97-AF65-F5344CB8AC3E}">
        <p14:creationId xmlns:p14="http://schemas.microsoft.com/office/powerpoint/2010/main" val="977321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Seamless Academic to Practice </a:t>
            </a:r>
            <a:endParaRPr lang="en-US" dirty="0"/>
          </a:p>
        </p:txBody>
      </p:sp>
      <p:sp>
        <p:nvSpPr>
          <p:cNvPr id="3" name="Content Placeholder 2"/>
          <p:cNvSpPr>
            <a:spLocks noGrp="1"/>
          </p:cNvSpPr>
          <p:nvPr>
            <p:ph idx="1"/>
          </p:nvPr>
        </p:nvSpPr>
        <p:spPr>
          <a:ln>
            <a:solidFill>
              <a:schemeClr val="tx2">
                <a:lumMod val="60000"/>
                <a:lumOff val="40000"/>
              </a:schemeClr>
            </a:solidFill>
          </a:ln>
        </p:spPr>
        <p:txBody>
          <a:bodyPr/>
          <a:lstStyle/>
          <a:p>
            <a:r>
              <a:rPr lang="en-US" dirty="0" smtClean="0">
                <a:solidFill>
                  <a:schemeClr val="tx1"/>
                </a:solidFill>
              </a:rPr>
              <a:t>One year planning grant</a:t>
            </a:r>
          </a:p>
          <a:p>
            <a:r>
              <a:rPr lang="en-US" dirty="0" smtClean="0">
                <a:solidFill>
                  <a:schemeClr val="tx1"/>
                </a:solidFill>
              </a:rPr>
              <a:t>Collaboration with Notre Dame University of Maryland and The Maryland Nurse Residency Collaborative</a:t>
            </a:r>
          </a:p>
          <a:p>
            <a:r>
              <a:rPr lang="en-US" dirty="0" smtClean="0">
                <a:solidFill>
                  <a:schemeClr val="tx1"/>
                </a:solidFill>
              </a:rPr>
              <a:t>Hosted 4 forums: Notre Dame, Peninsula Hospital, Doctors’ Hospital, and </a:t>
            </a:r>
            <a:r>
              <a:rPr lang="en-US" dirty="0" err="1" smtClean="0">
                <a:solidFill>
                  <a:schemeClr val="tx1"/>
                </a:solidFill>
              </a:rPr>
              <a:t>Meritus</a:t>
            </a:r>
            <a:r>
              <a:rPr lang="en-US" dirty="0" smtClean="0">
                <a:solidFill>
                  <a:schemeClr val="tx1"/>
                </a:solidFill>
              </a:rPr>
              <a:t> Hospital</a:t>
            </a:r>
            <a:r>
              <a:rPr lang="en-US" dirty="0">
                <a:solidFill>
                  <a:schemeClr val="tx1"/>
                </a:solidFill>
              </a:rPr>
              <a:t> </a:t>
            </a:r>
            <a:r>
              <a:rPr lang="en-US" dirty="0" smtClean="0">
                <a:solidFill>
                  <a:schemeClr val="tx1"/>
                </a:solidFill>
              </a:rPr>
              <a:t>with academic/ practice partners</a:t>
            </a:r>
          </a:p>
          <a:p>
            <a:r>
              <a:rPr lang="en-US" dirty="0" smtClean="0">
                <a:solidFill>
                  <a:schemeClr val="tx1"/>
                </a:solidFill>
              </a:rPr>
              <a:t>10 participants from academia attended the </a:t>
            </a:r>
            <a:r>
              <a:rPr lang="en-US" dirty="0" err="1" smtClean="0">
                <a:solidFill>
                  <a:schemeClr val="tx1"/>
                </a:solidFill>
              </a:rPr>
              <a:t>Vizient</a:t>
            </a:r>
            <a:r>
              <a:rPr lang="en-US" dirty="0" smtClean="0">
                <a:solidFill>
                  <a:schemeClr val="tx1"/>
                </a:solidFill>
              </a:rPr>
              <a:t> Nurse Residency Conference</a:t>
            </a:r>
          </a:p>
          <a:p>
            <a:r>
              <a:rPr lang="en-US" dirty="0" smtClean="0">
                <a:solidFill>
                  <a:schemeClr val="tx1"/>
                </a:solidFill>
              </a:rPr>
              <a:t>Recommendations will be shared during the next academic year through the Maryland Nurse Residency Collaborative. </a:t>
            </a:r>
            <a:endParaRPr lang="en-US" dirty="0">
              <a:solidFill>
                <a:schemeClr val="tx1"/>
              </a:solidFill>
            </a:endParaRPr>
          </a:p>
        </p:txBody>
      </p:sp>
    </p:spTree>
    <p:extLst>
      <p:ext uri="{BB962C8B-B14F-4D97-AF65-F5344CB8AC3E}">
        <p14:creationId xmlns:p14="http://schemas.microsoft.com/office/powerpoint/2010/main" val="702724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Information	</a:t>
            </a:r>
          </a:p>
        </p:txBody>
      </p:sp>
      <p:sp>
        <p:nvSpPr>
          <p:cNvPr id="3" name="Content Placeholder 2"/>
          <p:cNvSpPr>
            <a:spLocks noGrp="1"/>
          </p:cNvSpPr>
          <p:nvPr>
            <p:ph idx="1"/>
          </p:nvPr>
        </p:nvSpPr>
        <p:spPr>
          <a:xfrm>
            <a:off x="474388" y="2320376"/>
            <a:ext cx="11354373" cy="4331368"/>
          </a:xfrm>
          <a:ln>
            <a:solidFill>
              <a:srgbClr val="7030A0"/>
            </a:solidFill>
          </a:ln>
        </p:spPr>
        <p:txBody>
          <a:bodyPr>
            <a:normAutofit fontScale="92500" lnSpcReduction="20000"/>
          </a:bodyPr>
          <a:lstStyle/>
          <a:p>
            <a:r>
              <a:rPr lang="en-US" sz="2600" b="1" dirty="0"/>
              <a:t>Montgomery College Nursing Program: Dr. Monique Davis</a:t>
            </a:r>
          </a:p>
          <a:p>
            <a:pPr lvl="1"/>
            <a:r>
              <a:rPr lang="en-US" sz="2200" b="1" dirty="0" smtClean="0">
                <a:hlinkClick r:id="rId3"/>
              </a:rPr>
              <a:t>Monique.Davis@montgomerycollege.edu</a:t>
            </a:r>
            <a:endParaRPr lang="en-US" sz="2200" b="1" dirty="0" smtClean="0"/>
          </a:p>
          <a:p>
            <a:pPr lvl="1"/>
            <a:endParaRPr lang="en-US" sz="2200" b="1" dirty="0"/>
          </a:p>
          <a:p>
            <a:r>
              <a:rPr lang="en-US" sz="2600" b="1" dirty="0"/>
              <a:t>ADN to BSN: Laurie Williams</a:t>
            </a:r>
          </a:p>
          <a:p>
            <a:pPr lvl="1"/>
            <a:r>
              <a:rPr lang="en-US" sz="2200" b="1" dirty="0" smtClean="0">
                <a:hlinkClick r:id="rId4"/>
              </a:rPr>
              <a:t>Laurie.Williams@montgomerycollege.edu</a:t>
            </a:r>
            <a:endParaRPr lang="en-US" sz="2200" b="1" dirty="0" smtClean="0"/>
          </a:p>
          <a:p>
            <a:pPr lvl="1"/>
            <a:endParaRPr lang="en-US" sz="2200" b="1" dirty="0"/>
          </a:p>
          <a:p>
            <a:r>
              <a:rPr lang="en-US" sz="2600" b="1" dirty="0"/>
              <a:t> M2ADN: Michele Harrell </a:t>
            </a:r>
            <a:endParaRPr lang="en-US" sz="2200" b="1" dirty="0">
              <a:hlinkClick r:id="rId5"/>
            </a:endParaRPr>
          </a:p>
          <a:p>
            <a:pPr lvl="1"/>
            <a:r>
              <a:rPr lang="en-US" sz="2200" b="1" dirty="0" smtClean="0">
                <a:hlinkClick r:id="rId5"/>
              </a:rPr>
              <a:t>Michele.Harrell@montgomerycollege.edu</a:t>
            </a:r>
            <a:endParaRPr lang="en-US" sz="2200" b="1" dirty="0" smtClean="0"/>
          </a:p>
          <a:p>
            <a:pPr marL="457200" lvl="1" indent="0">
              <a:buNone/>
            </a:pPr>
            <a:endParaRPr lang="en-US" sz="2200" b="1" dirty="0" smtClean="0"/>
          </a:p>
          <a:p>
            <a:r>
              <a:rPr lang="en-US" sz="2200" b="1" dirty="0" smtClean="0"/>
              <a:t>MSCRC: Monica Thomas</a:t>
            </a:r>
          </a:p>
          <a:p>
            <a:pPr lvl="1"/>
            <a:r>
              <a:rPr lang="en-US" sz="2200" b="1" dirty="0" smtClean="0">
                <a:hlinkClick r:id="rId6"/>
              </a:rPr>
              <a:t>Monique.Thomas@montgomerycollege.edu</a:t>
            </a:r>
            <a:endParaRPr lang="en-US" sz="2200" b="1" dirty="0" smtClean="0"/>
          </a:p>
          <a:p>
            <a:pPr marL="457200" lvl="1" indent="0">
              <a:buNone/>
            </a:pPr>
            <a:endParaRPr lang="en-US" sz="2400" b="1" dirty="0"/>
          </a:p>
        </p:txBody>
      </p:sp>
    </p:spTree>
    <p:extLst>
      <p:ext uri="{BB962C8B-B14F-4D97-AF65-F5344CB8AC3E}">
        <p14:creationId xmlns:p14="http://schemas.microsoft.com/office/powerpoint/2010/main" val="15406424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{19E6029D-C4F2-0B42-9588-42305E08DEEF}tf16392438</Template>
  <TotalTime>612</TotalTime>
  <Words>1193</Words>
  <Application>Microsoft Office PowerPoint</Application>
  <PresentationFormat>Custom</PresentationFormat>
  <Paragraphs>106</Paragraphs>
  <Slides>9</Slides>
  <Notes>9</Notes>
  <HiddenSlides>0</HiddenSlides>
  <MMClips>1</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Ion Boardroom</vt:lpstr>
      <vt:lpstr>Montgomery College Nursing Program </vt:lpstr>
      <vt:lpstr>ADN to BSN Pathway</vt:lpstr>
      <vt:lpstr>ADN to BSN Pathway</vt:lpstr>
      <vt:lpstr>M2ADN </vt:lpstr>
      <vt:lpstr>M2ADN </vt:lpstr>
      <vt:lpstr>MCSRC Train the Trainer and ASEL Programs </vt:lpstr>
      <vt:lpstr>MCSRC Equipment/Material Awards &amp;  Nursing Simulation Scenario Library Resources 2017-18</vt:lpstr>
      <vt:lpstr>Seamless Academic to Practice </vt:lpstr>
      <vt:lpstr>Contact Information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Monique Davis</dc:creator>
  <cp:lastModifiedBy>Kimberly Ford</cp:lastModifiedBy>
  <cp:revision>49</cp:revision>
  <cp:lastPrinted>2018-06-12T20:19:22Z</cp:lastPrinted>
  <dcterms:created xsi:type="dcterms:W3CDTF">2016-12-01T22:33:28Z</dcterms:created>
  <dcterms:modified xsi:type="dcterms:W3CDTF">2018-06-26T21:20:59Z</dcterms:modified>
</cp:coreProperties>
</file>