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12"/>
  </p:notesMasterIdLst>
  <p:handoutMasterIdLst>
    <p:handoutMasterId r:id="rId13"/>
  </p:handoutMasterIdLst>
  <p:sldIdLst>
    <p:sldId id="267" r:id="rId5"/>
    <p:sldId id="279" r:id="rId6"/>
    <p:sldId id="280" r:id="rId7"/>
    <p:sldId id="295" r:id="rId8"/>
    <p:sldId id="294" r:id="rId9"/>
    <p:sldId id="296" r:id="rId10"/>
    <p:sldId id="269"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6715" autoAdjust="0"/>
  </p:normalViewPr>
  <p:slideViewPr>
    <p:cSldViewPr>
      <p:cViewPr>
        <p:scale>
          <a:sx n="107" d="100"/>
          <a:sy n="107" d="100"/>
        </p:scale>
        <p:origin x="-102" y="-216"/>
      </p:cViewPr>
      <p:guideLst>
        <p:guide orient="horz" pos="2160"/>
        <p:guide pos="3839"/>
      </p:guideLst>
    </p:cSldViewPr>
  </p:slideViewPr>
  <p:outlineViewPr>
    <p:cViewPr>
      <p:scale>
        <a:sx n="33" d="100"/>
        <a:sy n="33" d="100"/>
      </p:scale>
      <p:origin x="0" y="-7308"/>
    </p:cViewPr>
  </p:outlineViewPr>
  <p:notesTextViewPr>
    <p:cViewPr>
      <p:scale>
        <a:sx n="100" d="100"/>
        <a:sy n="100" d="100"/>
      </p:scale>
      <p:origin x="0" y="0"/>
    </p:cViewPr>
  </p:notesTextViewPr>
  <p:notesViewPr>
    <p:cSldViewPr showGuides="1">
      <p:cViewPr varScale="1">
        <p:scale>
          <a:sx n="57" d="100"/>
          <a:sy n="57" d="100"/>
        </p:scale>
        <p:origin x="280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6/19/2018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6/19/2018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goal was to continue strengthening the infrastructure of the Nursing Undergraduate and Graduate Programs of Nursing at the Morgan State University</a:t>
            </a:r>
          </a:p>
        </p:txBody>
      </p:sp>
      <p:sp>
        <p:nvSpPr>
          <p:cNvPr id="4" name="Slide Number Placeholder 3"/>
          <p:cNvSpPr>
            <a:spLocks noGrp="1"/>
          </p:cNvSpPr>
          <p:nvPr>
            <p:ph type="sldNum" sz="quarter" idx="10"/>
          </p:nvPr>
        </p:nvSpPr>
        <p:spPr/>
        <p:txBody>
          <a:bodyPr/>
          <a:lstStyle/>
          <a:p>
            <a:fld id="{C6074690-7256-4BB9-AC0F-97AEAE8CDEC2}" type="slidenum">
              <a:rPr lang="en-US" smtClean="0"/>
              <a:t>2</a:t>
            </a:fld>
            <a:endParaRPr lang="en-US"/>
          </a:p>
        </p:txBody>
      </p:sp>
    </p:spTree>
    <p:extLst>
      <p:ext uri="{BB962C8B-B14F-4D97-AF65-F5344CB8AC3E}">
        <p14:creationId xmlns:p14="http://schemas.microsoft.com/office/powerpoint/2010/main" val="57918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There are various reasons why, we are interested in students involvement with extracurricular activities.  According to Ballard (1993), involvement refers to the amount of physical and psychosocial energy students spend on academic experience. According to this theoretical framework, involved students spend a lot of time on campus actively participating in student organization and frequently interacts with faculty and fellow students. Five basic assumptions have been formulated regarding involvement: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Involvement incudes the amount of physical and psychosocial energy and time spent in different subjects;</a:t>
            </a:r>
          </a:p>
          <a:p>
            <a:pPr lvl="0"/>
            <a:r>
              <a:rPr lang="en-US" sz="1200" kern="1200" dirty="0">
                <a:solidFill>
                  <a:schemeClr val="tx1"/>
                </a:solidFill>
                <a:effectLst/>
                <a:latin typeface="+mn-lt"/>
                <a:ea typeface="+mn-ea"/>
                <a:cs typeface="+mn-cs"/>
              </a:rPr>
              <a:t>Students manifest varying degrees of involvement at different times.  Involvement can be measured in terms of hours spent studying and whether they understood the content;</a:t>
            </a:r>
          </a:p>
          <a:p>
            <a:pPr lvl="0"/>
            <a:r>
              <a:rPr lang="en-US" sz="1200" kern="1200" dirty="0">
                <a:solidFill>
                  <a:schemeClr val="tx1"/>
                </a:solidFill>
                <a:effectLst/>
                <a:latin typeface="+mn-lt"/>
                <a:ea typeface="+mn-ea"/>
                <a:cs typeface="+mn-cs"/>
              </a:rPr>
              <a:t>The amount of involvement depends on the quality and quantity of student involvement;</a:t>
            </a:r>
          </a:p>
          <a:p>
            <a:pPr lvl="0"/>
            <a:r>
              <a:rPr lang="en-US" sz="1200" kern="1200" dirty="0">
                <a:solidFill>
                  <a:schemeClr val="tx1"/>
                </a:solidFill>
                <a:effectLst/>
                <a:latin typeface="+mn-lt"/>
                <a:ea typeface="+mn-ea"/>
                <a:cs typeface="+mn-cs"/>
              </a:rPr>
              <a:t>The ability of an educational policy/practice to influence the student is related to increased involvement;</a:t>
            </a:r>
          </a:p>
          <a:p>
            <a:pPr lvl="0"/>
            <a:r>
              <a:rPr lang="en-US" sz="1200" kern="1200" dirty="0">
                <a:solidFill>
                  <a:schemeClr val="tx1"/>
                </a:solidFill>
                <a:effectLst/>
                <a:latin typeface="+mn-lt"/>
                <a:ea typeface="+mn-ea"/>
                <a:cs typeface="+mn-cs"/>
              </a:rPr>
              <a:t>Students time is an important resource; and </a:t>
            </a:r>
          </a:p>
          <a:p>
            <a:pPr lvl="0"/>
            <a:r>
              <a:rPr lang="en-US" sz="1200" kern="1200" dirty="0">
                <a:solidFill>
                  <a:schemeClr val="tx1"/>
                </a:solidFill>
                <a:effectLst/>
                <a:latin typeface="+mn-lt"/>
                <a:ea typeface="+mn-ea"/>
                <a:cs typeface="+mn-cs"/>
              </a:rPr>
              <a:t>The extent to which the students achieve a particular developmental goal dependent on the amount of time spent on activities designed to achieve these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3</a:t>
            </a:fld>
            <a:endParaRPr lang="en-US"/>
          </a:p>
        </p:txBody>
      </p:sp>
    </p:spTree>
    <p:extLst>
      <p:ext uri="{BB962C8B-B14F-4D97-AF65-F5344CB8AC3E}">
        <p14:creationId xmlns:p14="http://schemas.microsoft.com/office/powerpoint/2010/main" val="343490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There are various reasons why, we are interested in students involvement with extracurricular activities.  According to Ballard (1993), involvement refers to the amount of physical and psychosocial energy students spend on academic experience. According to this theoretical framework, involved students spend a lot of time on campus actively participating in student organization and frequently interacts with faculty and fellow students. Five basic assumptions have been formulated regarding involvement: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Involvement incudes the amount of physical and psychosocial energy and time spent in different subjects;</a:t>
            </a:r>
          </a:p>
          <a:p>
            <a:pPr lvl="0"/>
            <a:r>
              <a:rPr lang="en-US" sz="1200" kern="1200" dirty="0">
                <a:solidFill>
                  <a:schemeClr val="tx1"/>
                </a:solidFill>
                <a:effectLst/>
                <a:latin typeface="+mn-lt"/>
                <a:ea typeface="+mn-ea"/>
                <a:cs typeface="+mn-cs"/>
              </a:rPr>
              <a:t>Students manifest varying degrees of involvement at different times.  Involvement can be measured in terms of hours spent studying and whether they understood the content;</a:t>
            </a:r>
          </a:p>
          <a:p>
            <a:pPr lvl="0"/>
            <a:r>
              <a:rPr lang="en-US" sz="1200" kern="1200" dirty="0">
                <a:solidFill>
                  <a:schemeClr val="tx1"/>
                </a:solidFill>
                <a:effectLst/>
                <a:latin typeface="+mn-lt"/>
                <a:ea typeface="+mn-ea"/>
                <a:cs typeface="+mn-cs"/>
              </a:rPr>
              <a:t>The amount of involvement depends on the quality and quantity of student involvement;</a:t>
            </a:r>
          </a:p>
          <a:p>
            <a:pPr lvl="0"/>
            <a:r>
              <a:rPr lang="en-US" sz="1200" kern="1200" dirty="0">
                <a:solidFill>
                  <a:schemeClr val="tx1"/>
                </a:solidFill>
                <a:effectLst/>
                <a:latin typeface="+mn-lt"/>
                <a:ea typeface="+mn-ea"/>
                <a:cs typeface="+mn-cs"/>
              </a:rPr>
              <a:t>The ability of an educational policy/practice to influence the student is related to increased involvement;</a:t>
            </a:r>
          </a:p>
          <a:p>
            <a:pPr lvl="0"/>
            <a:r>
              <a:rPr lang="en-US" sz="1200" kern="1200" dirty="0">
                <a:solidFill>
                  <a:schemeClr val="tx1"/>
                </a:solidFill>
                <a:effectLst/>
                <a:latin typeface="+mn-lt"/>
                <a:ea typeface="+mn-ea"/>
                <a:cs typeface="+mn-cs"/>
              </a:rPr>
              <a:t>Students time is an important resource; and </a:t>
            </a:r>
          </a:p>
          <a:p>
            <a:pPr lvl="0"/>
            <a:r>
              <a:rPr lang="en-US" sz="1200" kern="1200" dirty="0">
                <a:solidFill>
                  <a:schemeClr val="tx1"/>
                </a:solidFill>
                <a:effectLst/>
                <a:latin typeface="+mn-lt"/>
                <a:ea typeface="+mn-ea"/>
                <a:cs typeface="+mn-cs"/>
              </a:rPr>
              <a:t>The extent to which the students achieve a particular developmental goal dependent on the amount of time spent on activities designed to achieve these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4</a:t>
            </a:fld>
            <a:endParaRPr lang="en-US"/>
          </a:p>
        </p:txBody>
      </p:sp>
    </p:spTree>
    <p:extLst>
      <p:ext uri="{BB962C8B-B14F-4D97-AF65-F5344CB8AC3E}">
        <p14:creationId xmlns:p14="http://schemas.microsoft.com/office/powerpoint/2010/main" val="151425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There are various reasons why, we are interested in students involvement with extracurricular activities.  According to Ballard (1993), involvement refers to the amount of physical and psychosocial energy students spend on academic experience. According to this theoretical framework, involved students spend a lot of time on campus actively participating in student organization and frequently interacts with faculty and fellow students. Five basic assumptions have been formulated regarding involvement: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Involvement incudes the amount of physical and psychosocial energy and time spent in different subjects;</a:t>
            </a:r>
          </a:p>
          <a:p>
            <a:pPr lvl="0"/>
            <a:r>
              <a:rPr lang="en-US" sz="1200" kern="1200" dirty="0">
                <a:solidFill>
                  <a:schemeClr val="tx1"/>
                </a:solidFill>
                <a:effectLst/>
                <a:latin typeface="+mn-lt"/>
                <a:ea typeface="+mn-ea"/>
                <a:cs typeface="+mn-cs"/>
              </a:rPr>
              <a:t>Students manifest varying degrees of involvement at different times.  Involvement can be measured in terms of hours spent studying and whether they understood the content;</a:t>
            </a:r>
          </a:p>
          <a:p>
            <a:pPr lvl="0"/>
            <a:r>
              <a:rPr lang="en-US" sz="1200" kern="1200" dirty="0">
                <a:solidFill>
                  <a:schemeClr val="tx1"/>
                </a:solidFill>
                <a:effectLst/>
                <a:latin typeface="+mn-lt"/>
                <a:ea typeface="+mn-ea"/>
                <a:cs typeface="+mn-cs"/>
              </a:rPr>
              <a:t>The amount of involvement depends on the quality and quantity of student involvement;</a:t>
            </a:r>
          </a:p>
          <a:p>
            <a:pPr lvl="0"/>
            <a:r>
              <a:rPr lang="en-US" sz="1200" kern="1200" dirty="0">
                <a:solidFill>
                  <a:schemeClr val="tx1"/>
                </a:solidFill>
                <a:effectLst/>
                <a:latin typeface="+mn-lt"/>
                <a:ea typeface="+mn-ea"/>
                <a:cs typeface="+mn-cs"/>
              </a:rPr>
              <a:t>The ability of an educational policy/practice to influence the student is related to increased involvement;</a:t>
            </a:r>
          </a:p>
          <a:p>
            <a:pPr lvl="0"/>
            <a:r>
              <a:rPr lang="en-US" sz="1200" kern="1200" dirty="0">
                <a:solidFill>
                  <a:schemeClr val="tx1"/>
                </a:solidFill>
                <a:effectLst/>
                <a:latin typeface="+mn-lt"/>
                <a:ea typeface="+mn-ea"/>
                <a:cs typeface="+mn-cs"/>
              </a:rPr>
              <a:t>Students time is an important resource; and </a:t>
            </a:r>
          </a:p>
          <a:p>
            <a:pPr lvl="0"/>
            <a:r>
              <a:rPr lang="en-US" sz="1200" kern="1200" dirty="0">
                <a:solidFill>
                  <a:schemeClr val="tx1"/>
                </a:solidFill>
                <a:effectLst/>
                <a:latin typeface="+mn-lt"/>
                <a:ea typeface="+mn-ea"/>
                <a:cs typeface="+mn-cs"/>
              </a:rPr>
              <a:t>The extent to which the students achieve a particular developmental goal dependent on the amount of time spent on activities designed to achieve these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5</a:t>
            </a:fld>
            <a:endParaRPr lang="en-US"/>
          </a:p>
        </p:txBody>
      </p:sp>
    </p:spTree>
    <p:extLst>
      <p:ext uri="{BB962C8B-B14F-4D97-AF65-F5344CB8AC3E}">
        <p14:creationId xmlns:p14="http://schemas.microsoft.com/office/powerpoint/2010/main" val="402586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6</a:t>
            </a:fld>
            <a:endParaRPr lang="en-US"/>
          </a:p>
        </p:txBody>
      </p:sp>
    </p:spTree>
    <p:extLst>
      <p:ext uri="{BB962C8B-B14F-4D97-AF65-F5344CB8AC3E}">
        <p14:creationId xmlns:p14="http://schemas.microsoft.com/office/powerpoint/2010/main" val="317246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7</a:t>
            </a:fld>
            <a:endParaRPr lang="en-US"/>
          </a:p>
        </p:txBody>
      </p:sp>
    </p:spTree>
    <p:extLst>
      <p:ext uri="{BB962C8B-B14F-4D97-AF65-F5344CB8AC3E}">
        <p14:creationId xmlns:p14="http://schemas.microsoft.com/office/powerpoint/2010/main" val="39974071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594" y="134694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594" y="429969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594" y="1484779"/>
            <a:ext cx="1022033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6702" y="4068923"/>
            <a:ext cx="1080623"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286" y="1432223"/>
            <a:ext cx="9964364" cy="3035808"/>
          </a:xfrm>
        </p:spPr>
        <p:txBody>
          <a:bodyPr anchor="ctr">
            <a:noAutofit/>
          </a:bodyPr>
          <a:lstStyle>
            <a:lvl1pPr algn="l">
              <a:lnSpc>
                <a:spcPct val="80000"/>
              </a:lnSpc>
              <a:defRPr sz="9597"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569" y="4389120"/>
            <a:ext cx="7889217" cy="1069848"/>
          </a:xfrm>
        </p:spPr>
        <p:txBody>
          <a:bodyPr>
            <a:normAutofit/>
          </a:bodyPr>
          <a:lstStyle>
            <a:lvl1pPr marL="0" indent="0" algn="l">
              <a:buNone/>
              <a:defRPr sz="2199">
                <a:solidFill>
                  <a:schemeClr val="tx1"/>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0235" y="4289334"/>
            <a:ext cx="1193557" cy="640080"/>
          </a:xfrm>
        </p:spPr>
        <p:txBody>
          <a:bodyPr/>
          <a:lstStyle>
            <a:lvl1pPr>
              <a:defRPr sz="2799"/>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4030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46135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533400"/>
            <a:ext cx="255203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522" y="533400"/>
            <a:ext cx="750374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2923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38270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88825"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6564" y="1225296"/>
            <a:ext cx="9278743" cy="3520440"/>
          </a:xfrm>
        </p:spPr>
        <p:txBody>
          <a:bodyPr anchor="ctr">
            <a:normAutofit/>
          </a:bodyPr>
          <a:lstStyle>
            <a:lvl1pPr>
              <a:lnSpc>
                <a:spcPct val="80000"/>
              </a:lnSpc>
              <a:defRPr sz="7998" b="0"/>
            </a:lvl1pPr>
          </a:lstStyle>
          <a:p>
            <a:r>
              <a:rPr lang="en-US"/>
              <a:t>Click to edit Master title style</a:t>
            </a:r>
            <a:endParaRPr lang="en-US" dirty="0"/>
          </a:p>
        </p:txBody>
      </p:sp>
      <p:sp>
        <p:nvSpPr>
          <p:cNvPr id="3" name="Text Placeholder 2"/>
          <p:cNvSpPr>
            <a:spLocks noGrp="1"/>
          </p:cNvSpPr>
          <p:nvPr>
            <p:ph type="body" idx="1"/>
          </p:nvPr>
        </p:nvSpPr>
        <p:spPr>
          <a:xfrm>
            <a:off x="2165210" y="5020056"/>
            <a:ext cx="9050203" cy="1066800"/>
          </a:xfrm>
        </p:spPr>
        <p:txBody>
          <a:bodyPr anchor="t">
            <a:normAutofit/>
          </a:bodyPr>
          <a:lstStyle>
            <a:lvl1pPr marL="0" indent="0">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1430" y="6272785"/>
            <a:ext cx="2643620" cy="365125"/>
          </a:xfrm>
        </p:spPr>
        <p:txBody>
          <a:bodyPr/>
          <a:lstStyle/>
          <a:p>
            <a:fld id="{8E36636D-D922-432D-A958-524484B5923D}" type="datetimeFigureOut">
              <a:rPr lang="en-US" smtClean="0"/>
              <a:pPr/>
              <a:t>6/19/2018</a:t>
            </a:fld>
            <a:endParaRPr lang="en-US"/>
          </a:p>
        </p:txBody>
      </p:sp>
      <p:sp>
        <p:nvSpPr>
          <p:cNvPr id="5" name="Footer Placeholder 4"/>
          <p:cNvSpPr>
            <a:spLocks noGrp="1"/>
          </p:cNvSpPr>
          <p:nvPr>
            <p:ph type="ftr" sz="quarter" idx="11"/>
          </p:nvPr>
        </p:nvSpPr>
        <p:spPr>
          <a:xfrm>
            <a:off x="2182140" y="6272785"/>
            <a:ext cx="6326000" cy="365125"/>
          </a:xfrm>
        </p:spPr>
        <p:txBody>
          <a:bodyPr/>
          <a:lstStyle/>
          <a:p>
            <a:endParaRPr lang="en-US"/>
          </a:p>
        </p:txBody>
      </p:sp>
      <p:grpSp>
        <p:nvGrpSpPr>
          <p:cNvPr id="8" name="Group 7"/>
          <p:cNvGrpSpPr/>
          <p:nvPr/>
        </p:nvGrpSpPr>
        <p:grpSpPr>
          <a:xfrm>
            <a:off x="897165" y="2325848"/>
            <a:ext cx="1080623"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482" y="2506133"/>
            <a:ext cx="1187989" cy="720332"/>
          </a:xfrm>
        </p:spPr>
        <p:txBody>
          <a:bodyPr/>
          <a:lstStyle>
            <a:lvl1pPr>
              <a:defRPr sz="2799"/>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4719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569"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2567"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5989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522"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569"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2567"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2567"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19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87886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01914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Content Placeholder 2"/>
          <p:cNvSpPr>
            <a:spLocks noGrp="1"/>
          </p:cNvSpPr>
          <p:nvPr>
            <p:ph idx="1"/>
          </p:nvPr>
        </p:nvSpPr>
        <p:spPr>
          <a:xfrm>
            <a:off x="837982" y="685800"/>
            <a:ext cx="6709948" cy="5020056"/>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6/19/2018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398756" y="6229681"/>
            <a:ext cx="457081"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57854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1578" cy="6858000"/>
          </a:xfrm>
          <a:solidFill>
            <a:schemeClr val="tx2">
              <a:lumMod val="20000"/>
              <a:lumOff val="80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6/19/2018</a:t>
            </a:fld>
            <a:endParaRPr lang="en-US"/>
          </a:p>
        </p:txBody>
      </p:sp>
      <p:grpSp>
        <p:nvGrpSpPr>
          <p:cNvPr id="8" name="Group 7"/>
          <p:cNvGrpSpPr>
            <a:grpSpLocks noChangeAspect="1"/>
          </p:cNvGrpSpPr>
          <p:nvPr/>
        </p:nvGrpSpPr>
        <p:grpSpPr>
          <a:xfrm>
            <a:off x="11398756" y="6229681"/>
            <a:ext cx="457081"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15412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569" y="484632"/>
            <a:ext cx="10055781"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569" y="2121408"/>
            <a:ext cx="10055781"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2350" y="6272785"/>
            <a:ext cx="3272700" cy="365125"/>
          </a:xfrm>
          <a:prstGeom prst="rect">
            <a:avLst/>
          </a:prstGeom>
        </p:spPr>
        <p:txBody>
          <a:bodyPr vert="horz" lIns="91440" tIns="45720" rIns="91440" bIns="45720" rtlCol="0" anchor="ctr"/>
          <a:lstStyle>
            <a:lvl1pPr algn="r">
              <a:defRPr sz="1100">
                <a:solidFill>
                  <a:schemeClr val="tx2"/>
                </a:solidFill>
              </a:defRPr>
            </a:lvl1pPr>
          </a:lstStyle>
          <a:p>
            <a:fld id="{8E36636D-D922-432D-A958-524484B5923D}" type="datetimeFigureOut">
              <a:rPr lang="en-US" smtClean="0"/>
              <a:pPr/>
              <a:t>6/19/2018</a:t>
            </a:fld>
            <a:endParaRPr lang="en-US"/>
          </a:p>
        </p:txBody>
      </p:sp>
      <p:sp>
        <p:nvSpPr>
          <p:cNvPr id="5" name="Footer Placeholder 4"/>
          <p:cNvSpPr>
            <a:spLocks noGrp="1"/>
          </p:cNvSpPr>
          <p:nvPr>
            <p:ph type="ftr" sz="quarter" idx="3"/>
          </p:nvPr>
        </p:nvSpPr>
        <p:spPr>
          <a:xfrm>
            <a:off x="1087853" y="6272785"/>
            <a:ext cx="6326000"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398756" y="6229681"/>
            <a:ext cx="457081"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08183" y="6272785"/>
            <a:ext cx="639913"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14121948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lumMod val="75000"/>
          </a:schemeClr>
        </a:buClr>
        <a:buSzPct val="85000"/>
        <a:buFont typeface="Wingdings" pitchFamily="2" charset="2"/>
        <a:buChar char="§"/>
        <a:defRPr sz="1999" kern="1200">
          <a:solidFill>
            <a:schemeClr val="tx1"/>
          </a:solidFill>
          <a:latin typeface="+mn-lt"/>
          <a:ea typeface="+mn-ea"/>
          <a:cs typeface="+mn-cs"/>
        </a:defRPr>
      </a:lvl1pPr>
      <a:lvl2pPr marL="457063"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538"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79776"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52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43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34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25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286" y="1432223"/>
            <a:ext cx="9964364" cy="2834977"/>
          </a:xfrm>
        </p:spPr>
        <p:txBody>
          <a:bodyPr/>
          <a:lstStyle/>
          <a:p>
            <a:pPr algn="ctr"/>
            <a:r>
              <a:rPr lang="en-US" sz="4800" dirty="0"/>
              <a:t>Improving outcomes in Minority Nursing Students at an </a:t>
            </a:r>
            <a:r>
              <a:rPr lang="en-US" sz="4800" dirty="0" err="1"/>
              <a:t>hbcu</a:t>
            </a:r>
            <a:r>
              <a:rPr lang="en-US" sz="4800" dirty="0"/>
              <a:t> – Version 2.0</a:t>
            </a:r>
          </a:p>
        </p:txBody>
      </p:sp>
      <p:sp>
        <p:nvSpPr>
          <p:cNvPr id="3" name="Subtitle 2"/>
          <p:cNvSpPr>
            <a:spLocks noGrp="1"/>
          </p:cNvSpPr>
          <p:nvPr>
            <p:ph type="subTitle" idx="1"/>
          </p:nvPr>
        </p:nvSpPr>
        <p:spPr/>
        <p:txBody>
          <a:bodyPr>
            <a:normAutofit/>
          </a:bodyPr>
          <a:lstStyle/>
          <a:p>
            <a:r>
              <a:rPr lang="en-US" dirty="0"/>
              <a:t>Initiatives supported by NSP II 16-115 &amp; 17-108</a:t>
            </a:r>
          </a:p>
        </p:txBody>
      </p:sp>
      <p:pic>
        <p:nvPicPr>
          <p:cNvPr id="4" name="Picture 3"/>
          <p:cNvPicPr>
            <a:picLocks noChangeAspect="1"/>
          </p:cNvPicPr>
          <p:nvPr/>
        </p:nvPicPr>
        <p:blipFill>
          <a:blip r:embed="rId2"/>
          <a:stretch>
            <a:fillRect/>
          </a:stretch>
        </p:blipFill>
        <p:spPr>
          <a:xfrm>
            <a:off x="-274" y="32048"/>
            <a:ext cx="2103120" cy="2075832"/>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Goals and Objectives</a:t>
            </a:r>
          </a:p>
        </p:txBody>
      </p:sp>
      <p:sp>
        <p:nvSpPr>
          <p:cNvPr id="3" name="Content Placeholder 2"/>
          <p:cNvSpPr>
            <a:spLocks noGrp="1"/>
          </p:cNvSpPr>
          <p:nvPr>
            <p:ph idx="1"/>
          </p:nvPr>
        </p:nvSpPr>
        <p:spPr>
          <a:xfrm>
            <a:off x="1085470" y="1981200"/>
            <a:ext cx="10055781" cy="4050792"/>
          </a:xfrm>
        </p:spPr>
        <p:txBody>
          <a:bodyPr/>
          <a:lstStyle/>
          <a:p>
            <a:endParaRPr lang="en-US" sz="2400" dirty="0"/>
          </a:p>
          <a:p>
            <a:pPr lvl="1"/>
            <a:r>
              <a:rPr lang="en-US" sz="2400" dirty="0"/>
              <a:t>Increase the NCLEX-RN® first-time and overall pass rates </a:t>
            </a:r>
          </a:p>
          <a:p>
            <a:pPr lvl="2"/>
            <a:r>
              <a:rPr lang="en-US" sz="1800" dirty="0"/>
              <a:t>85% of candidates from May 2017 cohort will pass the NCLEX-RN first time</a:t>
            </a:r>
          </a:p>
          <a:p>
            <a:pPr lvl="2"/>
            <a:r>
              <a:rPr lang="en-US" sz="1800" dirty="0"/>
              <a:t>85% of candidates from May 2017 cohort will pass the NCLEX-RN overall</a:t>
            </a:r>
          </a:p>
          <a:p>
            <a:pPr marL="548476" lvl="2" indent="0">
              <a:buNone/>
            </a:pPr>
            <a:endParaRPr lang="en-US" sz="1801" dirty="0"/>
          </a:p>
          <a:p>
            <a:pPr lvl="1"/>
            <a:r>
              <a:rPr lang="en-US" sz="2400" dirty="0"/>
              <a:t>Achieving initial accreditation for the undergraduate nursing program from CCNE</a:t>
            </a:r>
          </a:p>
          <a:p>
            <a:pPr lvl="2"/>
            <a:r>
              <a:rPr lang="en-US" sz="1800" dirty="0"/>
              <a:t>Nursing faculty and administration will submit the completed self- study to CCNE by September 2017</a:t>
            </a:r>
          </a:p>
          <a:p>
            <a:pPr lvl="2"/>
            <a:r>
              <a:rPr lang="en-US" sz="1800" dirty="0"/>
              <a:t>CCNE site visit will be successfully completed by October 2017</a:t>
            </a:r>
          </a:p>
          <a:p>
            <a:pPr lvl="2"/>
            <a:r>
              <a:rPr lang="en-US" sz="1800" dirty="0"/>
              <a:t>CCNE will confer accreditation on the BSN Program by March 2018</a:t>
            </a:r>
          </a:p>
          <a:p>
            <a:pPr marL="274238" lvl="1" indent="0">
              <a:buNone/>
            </a:pPr>
            <a:endParaRPr lang="en-US" dirty="0"/>
          </a:p>
        </p:txBody>
      </p:sp>
      <p:pic>
        <p:nvPicPr>
          <p:cNvPr id="4" name="Picture 3"/>
          <p:cNvPicPr>
            <a:picLocks noChangeAspect="1"/>
          </p:cNvPicPr>
          <p:nvPr/>
        </p:nvPicPr>
        <p:blipFill>
          <a:blip r:embed="rId3"/>
          <a:stretch>
            <a:fillRect/>
          </a:stretch>
        </p:blipFill>
        <p:spPr>
          <a:xfrm>
            <a:off x="33819" y="15060"/>
            <a:ext cx="2103302" cy="2078916"/>
          </a:xfrm>
          <a:prstGeom prst="rect">
            <a:avLst/>
          </a:prstGeom>
        </p:spPr>
      </p:pic>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Objectives</a:t>
            </a:r>
          </a:p>
        </p:txBody>
      </p:sp>
      <p:sp>
        <p:nvSpPr>
          <p:cNvPr id="5" name="Content Placeholder 4"/>
          <p:cNvSpPr>
            <a:spLocks noGrp="1"/>
          </p:cNvSpPr>
          <p:nvPr>
            <p:ph idx="1"/>
          </p:nvPr>
        </p:nvSpPr>
        <p:spPr>
          <a:xfrm>
            <a:off x="1064233" y="2093976"/>
            <a:ext cx="10055781" cy="4050792"/>
          </a:xfrm>
        </p:spPr>
        <p:txBody>
          <a:bodyPr>
            <a:normAutofit lnSpcReduction="10000"/>
          </a:bodyPr>
          <a:lstStyle/>
          <a:p>
            <a:pPr marL="0" indent="0">
              <a:buNone/>
            </a:pPr>
            <a:endParaRPr lang="en-US" dirty="0"/>
          </a:p>
          <a:p>
            <a:pPr lvl="1"/>
            <a:r>
              <a:rPr lang="en-US" sz="2400" dirty="0"/>
              <a:t>Increase the NCLEX-RN® first-time and overall pass rates </a:t>
            </a:r>
          </a:p>
          <a:p>
            <a:pPr lvl="2"/>
            <a:r>
              <a:rPr lang="en-US" sz="1800" dirty="0"/>
              <a:t>85% of candidates from May 2017 cohort will pass the NCLEX-RN first time:</a:t>
            </a:r>
          </a:p>
          <a:p>
            <a:pPr lvl="3"/>
            <a:r>
              <a:rPr lang="en-US" sz="1800" dirty="0"/>
              <a:t>71% First time pass rate for the May 2017 cohort (5/7)</a:t>
            </a:r>
          </a:p>
          <a:p>
            <a:pPr lvl="3"/>
            <a:r>
              <a:rPr lang="en-US" sz="1800" dirty="0"/>
              <a:t>Drill down on the two students who didn’t pass the first time</a:t>
            </a:r>
          </a:p>
          <a:p>
            <a:pPr lvl="3"/>
            <a:r>
              <a:rPr lang="en-US" sz="1800" dirty="0"/>
              <a:t>Candidate #1 – Tracked in as needing additional time for testing during matriculation; failed to get reasonable accommodations</a:t>
            </a:r>
          </a:p>
          <a:p>
            <a:pPr lvl="3"/>
            <a:r>
              <a:rPr lang="en-US" sz="1800" dirty="0"/>
              <a:t>Candidate #2 – Repeating student; did not follow NCLEX-RN® review plan; lost to follow up</a:t>
            </a:r>
          </a:p>
          <a:p>
            <a:pPr lvl="3"/>
            <a:r>
              <a:rPr lang="en-US" sz="1800" dirty="0"/>
              <a:t>First time pass rate for calendar 2017 was 75% (6/8). One remaining student from May 2016 cohort tested in calendar year 2017</a:t>
            </a:r>
          </a:p>
          <a:p>
            <a:pPr lvl="2"/>
            <a:r>
              <a:rPr lang="en-US" sz="1800" dirty="0"/>
              <a:t>85% of candidates from May 2017 cohort will pass the NCLEX-RN overall</a:t>
            </a:r>
          </a:p>
          <a:p>
            <a:pPr lvl="3"/>
            <a:r>
              <a:rPr lang="en-US" sz="1800" dirty="0"/>
              <a:t>Overall pass rate is 100% (7/7) have passed</a:t>
            </a:r>
          </a:p>
          <a:p>
            <a:pPr marL="274238" lvl="1" indent="0">
              <a:buNone/>
            </a:pPr>
            <a:endParaRPr lang="en-US" dirty="0"/>
          </a:p>
          <a:p>
            <a:pPr lvl="1"/>
            <a:endParaRPr lang="en-US" dirty="0"/>
          </a:p>
          <a:p>
            <a:pPr lvl="1"/>
            <a:endParaRPr lang="en-US" dirty="0"/>
          </a:p>
          <a:p>
            <a:pPr lvl="1"/>
            <a:endParaRPr lang="en-US" dirty="0"/>
          </a:p>
          <a:p>
            <a:pPr marL="274238" lvl="1" indent="0">
              <a:buNone/>
            </a:pPr>
            <a:endParaRPr lang="en-US" dirty="0"/>
          </a:p>
          <a:p>
            <a:pPr marL="274238" lvl="1" indent="0">
              <a:buNone/>
            </a:pPr>
            <a:endParaRPr lang="en-US" dirty="0"/>
          </a:p>
          <a:p>
            <a:pPr lvl="1"/>
            <a:endParaRPr lang="en-US" dirty="0"/>
          </a:p>
        </p:txBody>
      </p:sp>
      <p:pic>
        <p:nvPicPr>
          <p:cNvPr id="6" name="Picture 5"/>
          <p:cNvPicPr>
            <a:picLocks noChangeAspect="1"/>
          </p:cNvPicPr>
          <p:nvPr/>
        </p:nvPicPr>
        <p:blipFill>
          <a:blip r:embed="rId3"/>
          <a:stretch>
            <a:fillRect/>
          </a:stretch>
        </p:blipFill>
        <p:spPr>
          <a:xfrm>
            <a:off x="12582" y="45189"/>
            <a:ext cx="2103302" cy="2085013"/>
          </a:xfrm>
          <a:prstGeom prst="rect">
            <a:avLst/>
          </a:prstGeom>
        </p:spPr>
      </p:pic>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Continuing Activities Supporting Increased NCLEX pass rates</a:t>
            </a:r>
          </a:p>
        </p:txBody>
      </p:sp>
      <p:sp>
        <p:nvSpPr>
          <p:cNvPr id="5" name="Content Placeholder 4"/>
          <p:cNvSpPr>
            <a:spLocks noGrp="1"/>
          </p:cNvSpPr>
          <p:nvPr>
            <p:ph idx="1"/>
          </p:nvPr>
        </p:nvSpPr>
        <p:spPr/>
        <p:txBody>
          <a:bodyPr>
            <a:normAutofit lnSpcReduction="10000"/>
          </a:bodyPr>
          <a:lstStyle/>
          <a:p>
            <a:pPr marL="0" indent="0">
              <a:buNone/>
            </a:pPr>
            <a:r>
              <a:rPr lang="en-US" sz="2400" dirty="0"/>
              <a:t>May 2018 Cohort</a:t>
            </a:r>
          </a:p>
          <a:p>
            <a:r>
              <a:rPr lang="en-US" sz="1800" dirty="0"/>
              <a:t>Mandatory NCLEX activities associated with grade</a:t>
            </a:r>
          </a:p>
          <a:p>
            <a:r>
              <a:rPr lang="en-US" sz="1800" dirty="0"/>
              <a:t>Utilizing assessment exam scores to benchmark progress</a:t>
            </a:r>
          </a:p>
          <a:p>
            <a:r>
              <a:rPr lang="en-US" sz="1800" dirty="0"/>
              <a:t>Kaplan Review</a:t>
            </a:r>
          </a:p>
          <a:p>
            <a:r>
              <a:rPr lang="en-US" sz="1800" dirty="0"/>
              <a:t>Financial incentive for licensure fees. Students registered early; initial fees paid. To receive incentive money if they pass the first time</a:t>
            </a:r>
          </a:p>
          <a:p>
            <a:r>
              <a:rPr lang="en-US" sz="1800" dirty="0"/>
              <a:t>As part of their Transitions Course (NCLEX Prep), students were given extra credit if they completed their MBON application and registered for </a:t>
            </a:r>
            <a:r>
              <a:rPr lang="en-US" sz="1800" dirty="0" err="1"/>
              <a:t>PearsonVue</a:t>
            </a:r>
            <a:endParaRPr lang="en-US" sz="1800" dirty="0"/>
          </a:p>
          <a:p>
            <a:pPr lvl="2"/>
            <a:r>
              <a:rPr lang="en-US" sz="1800" dirty="0"/>
              <a:t>100% completion by the end of April</a:t>
            </a:r>
          </a:p>
          <a:p>
            <a:pPr lvl="2"/>
            <a:r>
              <a:rPr lang="en-US" sz="1800" dirty="0"/>
              <a:t>All students cleared the exit exam score of 90% or higher – Early May</a:t>
            </a:r>
          </a:p>
          <a:p>
            <a:pPr lvl="2"/>
            <a:r>
              <a:rPr lang="en-US" sz="1800" dirty="0"/>
              <a:t>13/14 candidates were cleared late May</a:t>
            </a:r>
          </a:p>
          <a:p>
            <a:pPr lvl="2"/>
            <a:r>
              <a:rPr lang="en-US" sz="1800" dirty="0"/>
              <a:t>13/14 candidates have set testing dates for June or July</a:t>
            </a:r>
          </a:p>
          <a:p>
            <a:pPr marL="0" indent="0">
              <a:buNone/>
            </a:pPr>
            <a:endParaRPr lang="en-US" sz="2400" dirty="0"/>
          </a:p>
        </p:txBody>
      </p:sp>
      <p:pic>
        <p:nvPicPr>
          <p:cNvPr id="6" name="Picture 5"/>
          <p:cNvPicPr>
            <a:picLocks noChangeAspect="1"/>
          </p:cNvPicPr>
          <p:nvPr/>
        </p:nvPicPr>
        <p:blipFill>
          <a:blip r:embed="rId3"/>
          <a:stretch>
            <a:fillRect/>
          </a:stretch>
        </p:blipFill>
        <p:spPr>
          <a:xfrm>
            <a:off x="12582" y="45189"/>
            <a:ext cx="2103302" cy="2085013"/>
          </a:xfrm>
          <a:prstGeom prst="rect">
            <a:avLst/>
          </a:prstGeom>
        </p:spPr>
      </p:pic>
    </p:spTree>
    <p:extLst>
      <p:ext uri="{BB962C8B-B14F-4D97-AF65-F5344CB8AC3E}">
        <p14:creationId xmlns:p14="http://schemas.microsoft.com/office/powerpoint/2010/main" val="4633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Accreditation </a:t>
            </a:r>
          </a:p>
        </p:txBody>
      </p:sp>
      <p:sp>
        <p:nvSpPr>
          <p:cNvPr id="5" name="Content Placeholder 4"/>
          <p:cNvSpPr>
            <a:spLocks noGrp="1"/>
          </p:cNvSpPr>
          <p:nvPr>
            <p:ph idx="1"/>
          </p:nvPr>
        </p:nvSpPr>
        <p:spPr>
          <a:xfrm>
            <a:off x="1064233" y="2093976"/>
            <a:ext cx="10055781" cy="4050792"/>
          </a:xfrm>
        </p:spPr>
        <p:txBody>
          <a:bodyPr>
            <a:normAutofit/>
          </a:bodyPr>
          <a:lstStyle/>
          <a:p>
            <a:pPr marL="0" indent="0">
              <a:buNone/>
            </a:pPr>
            <a:endParaRPr lang="en-US" dirty="0"/>
          </a:p>
          <a:p>
            <a:pPr marL="274238" lvl="1" indent="0">
              <a:buNone/>
            </a:pPr>
            <a:endParaRPr lang="en-US" dirty="0"/>
          </a:p>
          <a:p>
            <a:pPr lvl="1"/>
            <a:endParaRPr lang="en-US" dirty="0"/>
          </a:p>
          <a:p>
            <a:pPr lvl="1"/>
            <a:endParaRPr lang="en-US" dirty="0"/>
          </a:p>
          <a:p>
            <a:pPr lvl="1"/>
            <a:endParaRPr lang="en-US" dirty="0"/>
          </a:p>
          <a:p>
            <a:pPr marL="274238" lvl="1" indent="0">
              <a:buNone/>
            </a:pPr>
            <a:endParaRPr lang="en-US" dirty="0"/>
          </a:p>
          <a:p>
            <a:pPr marL="274238" lvl="1" indent="0">
              <a:buNone/>
            </a:pPr>
            <a:endParaRPr lang="en-US" dirty="0"/>
          </a:p>
          <a:p>
            <a:pPr lvl="1"/>
            <a:endParaRPr lang="en-US" dirty="0"/>
          </a:p>
        </p:txBody>
      </p:sp>
      <p:pic>
        <p:nvPicPr>
          <p:cNvPr id="6" name="Picture 5"/>
          <p:cNvPicPr>
            <a:picLocks noChangeAspect="1"/>
          </p:cNvPicPr>
          <p:nvPr/>
        </p:nvPicPr>
        <p:blipFill>
          <a:blip r:embed="rId3"/>
          <a:stretch>
            <a:fillRect/>
          </a:stretch>
        </p:blipFill>
        <p:spPr>
          <a:xfrm>
            <a:off x="12582" y="45189"/>
            <a:ext cx="2103302" cy="2085013"/>
          </a:xfrm>
          <a:prstGeom prst="rect">
            <a:avLst/>
          </a:prstGeom>
        </p:spPr>
      </p:pic>
      <p:pic>
        <p:nvPicPr>
          <p:cNvPr id="3" name="Picture 2">
            <a:extLst>
              <a:ext uri="{FF2B5EF4-FFF2-40B4-BE49-F238E27FC236}">
                <a16:creationId xmlns:a16="http://schemas.microsoft.com/office/drawing/2014/main" xmlns="" id="{EA9813DA-2017-4477-A46D-80C85075C695}"/>
              </a:ext>
            </a:extLst>
          </p:cNvPr>
          <p:cNvPicPr>
            <a:picLocks noChangeAspect="1"/>
          </p:cNvPicPr>
          <p:nvPr/>
        </p:nvPicPr>
        <p:blipFill>
          <a:blip r:embed="rId4"/>
          <a:stretch>
            <a:fillRect/>
          </a:stretch>
        </p:blipFill>
        <p:spPr>
          <a:xfrm>
            <a:off x="3579812" y="1938528"/>
            <a:ext cx="5541748" cy="4206240"/>
          </a:xfrm>
          <a:prstGeom prst="rect">
            <a:avLst/>
          </a:prstGeom>
        </p:spPr>
      </p:pic>
    </p:spTree>
    <p:extLst>
      <p:ext uri="{BB962C8B-B14F-4D97-AF65-F5344CB8AC3E}">
        <p14:creationId xmlns:p14="http://schemas.microsoft.com/office/powerpoint/2010/main" val="388510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r"/>
            <a:r>
              <a:rPr lang="en-US" dirty="0"/>
              <a:t>           Sustaining Success</a:t>
            </a:r>
          </a:p>
        </p:txBody>
      </p:sp>
      <p:sp>
        <p:nvSpPr>
          <p:cNvPr id="2" name="Content Placeholder 1"/>
          <p:cNvSpPr>
            <a:spLocks noGrp="1"/>
          </p:cNvSpPr>
          <p:nvPr>
            <p:ph idx="1"/>
          </p:nvPr>
        </p:nvSpPr>
        <p:spPr>
          <a:xfrm>
            <a:off x="1217611" y="2539964"/>
            <a:ext cx="10055781" cy="4050792"/>
          </a:xfrm>
        </p:spPr>
        <p:txBody>
          <a:bodyPr/>
          <a:lstStyle/>
          <a:p>
            <a:r>
              <a:rPr lang="en-US" sz="2400" dirty="0"/>
              <a:t>Implementing Program Consultant’s recommendations</a:t>
            </a:r>
          </a:p>
          <a:p>
            <a:pPr lvl="1"/>
            <a:r>
              <a:rPr lang="en-US" sz="2200" dirty="0"/>
              <a:t>Major curriculum revision to be rolled out in the next 24 months</a:t>
            </a:r>
          </a:p>
          <a:p>
            <a:pPr marL="274238" lvl="1" indent="0">
              <a:buNone/>
            </a:pPr>
            <a:r>
              <a:rPr lang="en-US" sz="2200" dirty="0"/>
              <a:t>	Eliminating “2+2” curriculum; spreading curriculum out over 4 years</a:t>
            </a:r>
          </a:p>
          <a:p>
            <a:pPr marL="274238" lvl="1" indent="0">
              <a:buNone/>
            </a:pPr>
            <a:r>
              <a:rPr lang="en-US" sz="2200" dirty="0"/>
              <a:t>	Looking at how to incorporate “Co-op” Model into the curriculum</a:t>
            </a:r>
          </a:p>
          <a:p>
            <a:pPr lvl="1"/>
            <a:r>
              <a:rPr lang="en-US" sz="2200" dirty="0"/>
              <a:t>Mandatory Pre-Learning Academy for incoming cohorts until the new curriculum is rolled out</a:t>
            </a:r>
          </a:p>
          <a:p>
            <a:pPr lvl="1"/>
            <a:r>
              <a:rPr lang="en-US" sz="2200" dirty="0"/>
              <a:t>Continuing to offer tutoring for students once they enter the </a:t>
            </a:r>
          </a:p>
          <a:p>
            <a:pPr marL="274238" lvl="1" indent="0">
              <a:buNone/>
            </a:pPr>
            <a:r>
              <a:rPr lang="en-US" sz="2200" dirty="0"/>
              <a:t>   program</a:t>
            </a:r>
          </a:p>
          <a:p>
            <a:pPr lvl="1"/>
            <a:r>
              <a:rPr lang="en-US" sz="2200" dirty="0"/>
              <a:t>Faculty development activities continue</a:t>
            </a:r>
          </a:p>
          <a:p>
            <a:pPr lvl="1"/>
            <a:endParaRPr lang="en-US" sz="1800" dirty="0"/>
          </a:p>
          <a:p>
            <a:pPr marL="274238" lvl="1" indent="0">
              <a:buNone/>
            </a:pPr>
            <a:endParaRPr lang="en-US" dirty="0"/>
          </a:p>
        </p:txBody>
      </p:sp>
      <p:pic>
        <p:nvPicPr>
          <p:cNvPr id="3" name="Picture 2"/>
          <p:cNvPicPr>
            <a:picLocks noChangeAspect="1"/>
          </p:cNvPicPr>
          <p:nvPr/>
        </p:nvPicPr>
        <p:blipFill>
          <a:blip r:embed="rId3"/>
          <a:stretch>
            <a:fillRect/>
          </a:stretch>
        </p:blipFill>
        <p:spPr>
          <a:xfrm>
            <a:off x="0" y="0"/>
            <a:ext cx="2103302" cy="2085013"/>
          </a:xfrm>
          <a:prstGeom prst="rect">
            <a:avLst/>
          </a:prstGeom>
        </p:spPr>
      </p:pic>
      <p:pic>
        <p:nvPicPr>
          <p:cNvPr id="4" name="Picture 3"/>
          <p:cNvPicPr>
            <a:picLocks noChangeAspect="1"/>
          </p:cNvPicPr>
          <p:nvPr/>
        </p:nvPicPr>
        <p:blipFill>
          <a:blip r:embed="rId4"/>
          <a:stretch>
            <a:fillRect/>
          </a:stretch>
        </p:blipFill>
        <p:spPr>
          <a:xfrm>
            <a:off x="9828212" y="4595177"/>
            <a:ext cx="2143125" cy="2143125"/>
          </a:xfrm>
          <a:prstGeom prst="rect">
            <a:avLst/>
          </a:prstGeom>
        </p:spPr>
      </p:pic>
    </p:spTree>
    <p:extLst>
      <p:ext uri="{BB962C8B-B14F-4D97-AF65-F5344CB8AC3E}">
        <p14:creationId xmlns:p14="http://schemas.microsoft.com/office/powerpoint/2010/main" val="74682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r"/>
            <a:r>
              <a:rPr lang="en-US" dirty="0"/>
              <a:t>           Sustaining Success</a:t>
            </a:r>
          </a:p>
        </p:txBody>
      </p:sp>
      <p:sp>
        <p:nvSpPr>
          <p:cNvPr id="2" name="Content Placeholder 1"/>
          <p:cNvSpPr>
            <a:spLocks noGrp="1"/>
          </p:cNvSpPr>
          <p:nvPr>
            <p:ph idx="1"/>
          </p:nvPr>
        </p:nvSpPr>
        <p:spPr>
          <a:xfrm>
            <a:off x="1217611" y="2539964"/>
            <a:ext cx="10055781" cy="4050792"/>
          </a:xfrm>
        </p:spPr>
        <p:txBody>
          <a:bodyPr/>
          <a:lstStyle/>
          <a:p>
            <a:r>
              <a:rPr lang="en-US" sz="2400" dirty="0"/>
              <a:t>Completing requirements for MBON</a:t>
            </a:r>
          </a:p>
          <a:p>
            <a:pPr lvl="1"/>
            <a:r>
              <a:rPr lang="en-US" sz="2000" dirty="0"/>
              <a:t>First time pass rate for FY 17 was 60.4% </a:t>
            </a:r>
          </a:p>
          <a:p>
            <a:pPr lvl="1"/>
            <a:r>
              <a:rPr lang="en-US" sz="2000" dirty="0"/>
              <a:t>Revision of Total Program Assessment Plan</a:t>
            </a:r>
          </a:p>
          <a:p>
            <a:r>
              <a:rPr lang="en-US" sz="2400" dirty="0"/>
              <a:t>Strategic Planning Session (March 2018)</a:t>
            </a:r>
          </a:p>
          <a:p>
            <a:pPr lvl="1"/>
            <a:r>
              <a:rPr lang="en-US" sz="2000" dirty="0"/>
              <a:t>Developed a plan for moving forward over the next 5 years</a:t>
            </a:r>
          </a:p>
          <a:p>
            <a:pPr marL="274238" lvl="1" indent="0">
              <a:buNone/>
            </a:pPr>
            <a:r>
              <a:rPr lang="en-US" sz="2000" dirty="0"/>
              <a:t>	Rolling out revised curriculum</a:t>
            </a:r>
          </a:p>
          <a:p>
            <a:pPr marL="274238" lvl="1" indent="0">
              <a:buNone/>
            </a:pPr>
            <a:r>
              <a:rPr lang="en-US" sz="2000" dirty="0"/>
              <a:t>	Dual Enrollment track – Starting with engagement of high school </a:t>
            </a:r>
          </a:p>
          <a:p>
            <a:pPr marL="274238" lvl="1" indent="0">
              <a:buNone/>
            </a:pPr>
            <a:r>
              <a:rPr lang="en-US" sz="2000" dirty="0"/>
              <a:t>	students in inner </a:t>
            </a:r>
            <a:r>
              <a:rPr lang="en-US" sz="2000"/>
              <a:t>city Baltimore</a:t>
            </a:r>
            <a:endParaRPr lang="en-US" sz="2000" dirty="0"/>
          </a:p>
          <a:p>
            <a:pPr marL="274238" lvl="1" indent="0">
              <a:buNone/>
            </a:pPr>
            <a:r>
              <a:rPr lang="en-US" sz="2000" dirty="0"/>
              <a:t>	Implementing new tracks</a:t>
            </a:r>
          </a:p>
          <a:p>
            <a:pPr marL="0" indent="0">
              <a:buNone/>
            </a:pPr>
            <a:endParaRPr lang="en-US" sz="2400" dirty="0"/>
          </a:p>
          <a:p>
            <a:endParaRPr lang="en-US" dirty="0"/>
          </a:p>
          <a:p>
            <a:pPr marL="274238" lvl="1" indent="0">
              <a:buNone/>
            </a:pPr>
            <a:endParaRPr lang="en-US" dirty="0"/>
          </a:p>
        </p:txBody>
      </p:sp>
      <p:pic>
        <p:nvPicPr>
          <p:cNvPr id="3" name="Picture 2"/>
          <p:cNvPicPr>
            <a:picLocks noChangeAspect="1"/>
          </p:cNvPicPr>
          <p:nvPr/>
        </p:nvPicPr>
        <p:blipFill>
          <a:blip r:embed="rId3"/>
          <a:stretch>
            <a:fillRect/>
          </a:stretch>
        </p:blipFill>
        <p:spPr>
          <a:xfrm>
            <a:off x="0" y="0"/>
            <a:ext cx="2103302" cy="2085013"/>
          </a:xfrm>
          <a:prstGeom prst="rect">
            <a:avLst/>
          </a:prstGeom>
        </p:spPr>
      </p:pic>
      <p:pic>
        <p:nvPicPr>
          <p:cNvPr id="4" name="Picture 3"/>
          <p:cNvPicPr>
            <a:picLocks noChangeAspect="1"/>
          </p:cNvPicPr>
          <p:nvPr/>
        </p:nvPicPr>
        <p:blipFill>
          <a:blip r:embed="rId4"/>
          <a:stretch>
            <a:fillRect/>
          </a:stretch>
        </p:blipFill>
        <p:spPr>
          <a:xfrm>
            <a:off x="9828212" y="4565360"/>
            <a:ext cx="2143125" cy="2143125"/>
          </a:xfrm>
          <a:prstGeom prst="rect">
            <a:avLst/>
          </a:prstGeom>
        </p:spPr>
      </p:pic>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purl.org/dc/dcmitype/"/>
    <ds:schemaRef ds:uri="http://schemas.microsoft.com/office/2006/metadata/properties"/>
    <ds:schemaRef ds:uri="http://purl.org/dc/elements/1.1/"/>
    <ds:schemaRef ds:uri="4873beb7-5857-4685-be1f-d57550cc96cc"/>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781</TotalTime>
  <Words>999</Words>
  <Application>Microsoft Office PowerPoint</Application>
  <PresentationFormat>Custom</PresentationFormat>
  <Paragraphs>100</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Wood Type</vt:lpstr>
      <vt:lpstr>Improving outcomes in Minority Nursing Students at an hbcu – Version 2.0</vt:lpstr>
      <vt:lpstr>     Goals and Objectives</vt:lpstr>
      <vt:lpstr>      Objectives</vt:lpstr>
      <vt:lpstr>      Continuing Activities Supporting Increased NCLEX pass rates</vt:lpstr>
      <vt:lpstr>      Accreditation </vt:lpstr>
      <vt:lpstr>           Sustaining Success</vt:lpstr>
      <vt:lpstr>           Sustaining Success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outcomes in Minority Nursing Students</dc:title>
  <dc:creator>Maija Anderson</dc:creator>
  <cp:lastModifiedBy>Kimberly Ford</cp:lastModifiedBy>
  <cp:revision>51</cp:revision>
  <dcterms:created xsi:type="dcterms:W3CDTF">2016-12-05T00:52:23Z</dcterms:created>
  <dcterms:modified xsi:type="dcterms:W3CDTF">2018-06-19T17:33:31Z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