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8"/>
  </p:notesMasterIdLst>
  <p:sldIdLst>
    <p:sldId id="256" r:id="rId2"/>
    <p:sldId id="257" r:id="rId3"/>
    <p:sldId id="258" r:id="rId4"/>
    <p:sldId id="274" r:id="rId5"/>
    <p:sldId id="275" r:id="rId6"/>
    <p:sldId id="276" r:id="rId7"/>
    <p:sldId id="261" r:id="rId8"/>
    <p:sldId id="270" r:id="rId9"/>
    <p:sldId id="262" r:id="rId10"/>
    <p:sldId id="280" r:id="rId11"/>
    <p:sldId id="272" r:id="rId12"/>
    <p:sldId id="273" r:id="rId13"/>
    <p:sldId id="264" r:id="rId14"/>
    <p:sldId id="267" r:id="rId15"/>
    <p:sldId id="281" r:id="rId16"/>
    <p:sldId id="269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0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53E789-2A83-4548-A02D-CFB5D99386EC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E61DCF-8429-4928-948D-6C3C2782B8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7049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 smtClean="0"/>
              <a:t>Higher levels of nursing education needed for complex HCS</a:t>
            </a:r>
          </a:p>
          <a:p>
            <a:pPr lvl="1"/>
            <a:r>
              <a:rPr lang="en-US" dirty="0" smtClean="0"/>
              <a:t>Increase the percentage of nurses with a BSN to 80% by 2020</a:t>
            </a:r>
          </a:p>
          <a:p>
            <a:pPr lvl="1"/>
            <a:r>
              <a:rPr lang="en-US" dirty="0" smtClean="0"/>
              <a:t>Create seamless education pathways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E61DCF-8429-4928-948D-6C3C2782B87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5526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</a:t>
            </a:r>
            <a:r>
              <a:rPr lang="en-US" baseline="0" dirty="0" smtClean="0"/>
              <a:t> fall 2015 was the first enrollment across the four university partners where we had a total of 62 enroll in ATB across two campuses.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E61DCF-8429-4928-948D-6C3C2782B87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1849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E61DCF-8429-4928-948D-6C3C2782B87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8349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E61DCF-8429-4928-948D-6C3C2782B87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5746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</a:t>
            </a:r>
            <a:r>
              <a:rPr lang="en-US" baseline="0" dirty="0" smtClean="0"/>
              <a:t> fall 2015 was the first enrollment across the four university partners where we had a total of 62 enroll in ATB across two campuses.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E61DCF-8429-4928-948D-6C3C2782B87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1640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E61DCF-8429-4928-948D-6C3C2782B87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2610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70D3C-3F57-4553-9C39-DBA7B26E2DE8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29F43-B9EC-40A6-BFA1-F7027C1B21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70D3C-3F57-4553-9C39-DBA7B26E2DE8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29F43-B9EC-40A6-BFA1-F7027C1B21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70D3C-3F57-4553-9C39-DBA7B26E2DE8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29F43-B9EC-40A6-BFA1-F7027C1B2129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70D3C-3F57-4553-9C39-DBA7B26E2DE8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29F43-B9EC-40A6-BFA1-F7027C1B212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70D3C-3F57-4553-9C39-DBA7B26E2DE8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29F43-B9EC-40A6-BFA1-F7027C1B21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70D3C-3F57-4553-9C39-DBA7B26E2DE8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29F43-B9EC-40A6-BFA1-F7027C1B212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70D3C-3F57-4553-9C39-DBA7B26E2DE8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29F43-B9EC-40A6-BFA1-F7027C1B21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70D3C-3F57-4553-9C39-DBA7B26E2DE8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29F43-B9EC-40A6-BFA1-F7027C1B21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70D3C-3F57-4553-9C39-DBA7B26E2DE8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29F43-B9EC-40A6-BFA1-F7027C1B21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70D3C-3F57-4553-9C39-DBA7B26E2DE8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29F43-B9EC-40A6-BFA1-F7027C1B2129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70D3C-3F57-4553-9C39-DBA7B26E2DE8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29F43-B9EC-40A6-BFA1-F7027C1B2129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0D470D3C-3F57-4553-9C39-DBA7B26E2DE8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D1129F43-B9EC-40A6-BFA1-F7027C1B2129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kwons@ccbcmd.ed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850625"/>
            <a:ext cx="8686800" cy="2264175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effectLst/>
              </a:rPr>
              <a:t/>
            </a:r>
            <a:br>
              <a:rPr lang="en-US" sz="4000" dirty="0" smtClean="0">
                <a:effectLst/>
              </a:rPr>
            </a:br>
            <a:r>
              <a:rPr lang="en-US" sz="4000" dirty="0">
                <a:effectLst/>
              </a:rPr>
              <a:t/>
            </a:r>
            <a:br>
              <a:rPr lang="en-US" sz="4000" dirty="0">
                <a:effectLst/>
              </a:rPr>
            </a:br>
            <a:r>
              <a:rPr lang="en-US" sz="4000" dirty="0" smtClean="0">
                <a:effectLst/>
              </a:rPr>
              <a:t/>
            </a:r>
            <a:br>
              <a:rPr lang="en-US" sz="4000" dirty="0" smtClean="0">
                <a:effectLst/>
              </a:rPr>
            </a:br>
            <a:r>
              <a:rPr lang="en-US" sz="4000" dirty="0">
                <a:effectLst/>
              </a:rPr>
              <a:t/>
            </a:r>
            <a:br>
              <a:rPr lang="en-US" sz="4000" dirty="0">
                <a:effectLst/>
              </a:rPr>
            </a:br>
            <a:r>
              <a:rPr lang="en-US" sz="4000" dirty="0" smtClean="0">
                <a:effectLst/>
              </a:rPr>
              <a:t/>
            </a:r>
            <a:br>
              <a:rPr lang="en-US" sz="4000" dirty="0" smtClean="0">
                <a:effectLst/>
              </a:rPr>
            </a:br>
            <a:r>
              <a:rPr lang="en-US" sz="4000" dirty="0" smtClean="0">
                <a:effectLst/>
              </a:rPr>
              <a:t/>
            </a:r>
            <a:br>
              <a:rPr lang="en-US" sz="4000" dirty="0" smtClean="0">
                <a:effectLst/>
              </a:rPr>
            </a:br>
            <a:r>
              <a:rPr lang="en-US" sz="4000" dirty="0" smtClean="0">
                <a:effectLst/>
              </a:rPr>
              <a:t/>
            </a:r>
            <a:br>
              <a:rPr lang="en-US" sz="4000" dirty="0" smtClean="0">
                <a:effectLst/>
              </a:rPr>
            </a:br>
            <a:r>
              <a:rPr lang="en-US" sz="3600" i="1" dirty="0" smtClean="0"/>
              <a:t> </a:t>
            </a:r>
            <a:br>
              <a:rPr lang="en-US" sz="3600" i="1" dirty="0" smtClean="0"/>
            </a:br>
            <a:r>
              <a:rPr lang="en-US" sz="3600" i="1" dirty="0"/>
              <a:t/>
            </a:r>
            <a:br>
              <a:rPr lang="en-US" sz="3600" i="1" dirty="0"/>
            </a:br>
            <a:r>
              <a:rPr lang="en-US" sz="3600" i="1" dirty="0" smtClean="0"/>
              <a:t/>
            </a:r>
            <a:br>
              <a:rPr lang="en-US" sz="3600" i="1" dirty="0" smtClean="0"/>
            </a:br>
            <a:r>
              <a:rPr lang="en-US" sz="4000" b="1" i="1" dirty="0" smtClean="0"/>
              <a:t>CCBC </a:t>
            </a:r>
            <a:r>
              <a:rPr lang="en-US" sz="4000" b="1" i="1" dirty="0"/>
              <a:t>Associate to </a:t>
            </a:r>
            <a:r>
              <a:rPr lang="en-US" sz="4000" b="1" i="1" dirty="0" smtClean="0"/>
              <a:t>Bachelor’s </a:t>
            </a:r>
            <a:r>
              <a:rPr lang="en-US" sz="4000" b="1" i="1" dirty="0"/>
              <a:t>(ATB) </a:t>
            </a:r>
            <a:r>
              <a:rPr lang="en-US" sz="4000" b="1" i="1" dirty="0" smtClean="0"/>
              <a:t>Option</a:t>
            </a:r>
            <a:r>
              <a:rPr lang="en-US" sz="3600" b="1" i="1" dirty="0" smtClean="0"/>
              <a:t/>
            </a:r>
            <a:br>
              <a:rPr lang="en-US" sz="3600" b="1" i="1" dirty="0" smtClean="0"/>
            </a:br>
            <a:r>
              <a:rPr lang="en-US" sz="3600" dirty="0"/>
              <a:t>NSP II </a:t>
            </a:r>
            <a:r>
              <a:rPr lang="en-US" sz="3600" dirty="0" smtClean="0"/>
              <a:t>14-102</a:t>
            </a:r>
            <a:br>
              <a:rPr lang="en-US" sz="3600" dirty="0" smtClean="0"/>
            </a:br>
            <a:r>
              <a:rPr lang="en-US" sz="2200" dirty="0" smtClean="0"/>
              <a:t>July 2013 – June 2016</a:t>
            </a:r>
            <a:r>
              <a:rPr lang="en-US" sz="1800" b="1" dirty="0"/>
              <a:t/>
            </a:r>
            <a:br>
              <a:rPr lang="en-US" sz="1800" b="1" dirty="0"/>
            </a:br>
            <a:r>
              <a:rPr lang="en-US" sz="1800" b="1" dirty="0"/>
              <a:t> </a:t>
            </a:r>
            <a:br>
              <a:rPr lang="en-US" sz="1800" b="1" dirty="0"/>
            </a:br>
            <a:r>
              <a:rPr lang="en-US" sz="2700" b="1" i="1" dirty="0">
                <a:effectLst/>
              </a:rPr>
              <a:t/>
            </a:r>
            <a:br>
              <a:rPr lang="en-US" sz="2700" b="1" i="1" dirty="0">
                <a:effectLst/>
              </a:rPr>
            </a:br>
            <a:endParaRPr lang="en-US" sz="2700" b="1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599" y="5334000"/>
            <a:ext cx="7877175" cy="1524000"/>
          </a:xfrm>
        </p:spPr>
        <p:txBody>
          <a:bodyPr>
            <a:normAutofit/>
          </a:bodyPr>
          <a:lstStyle/>
          <a:p>
            <a:pPr lvl="0"/>
            <a:r>
              <a:rPr lang="en-US" sz="2200" dirty="0">
                <a:solidFill>
                  <a:schemeClr val="tx1"/>
                </a:solidFill>
              </a:rPr>
              <a:t>Karen Wons, MS, RN, CNE</a:t>
            </a:r>
          </a:p>
          <a:p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Associate Professor, Project Director &amp; Coordinator for ATB</a:t>
            </a:r>
          </a:p>
          <a:p>
            <a:r>
              <a:rPr lang="en-US" sz="1400" dirty="0" smtClean="0">
                <a:solidFill>
                  <a:schemeClr val="tx1"/>
                </a:solidFill>
              </a:rPr>
              <a:t>NSPII Project Director’s Meeting: October 2, 2015</a:t>
            </a:r>
            <a:endParaRPr lang="en-US" sz="1400" dirty="0"/>
          </a:p>
        </p:txBody>
      </p:sp>
      <p:pic>
        <p:nvPicPr>
          <p:cNvPr id="4" name="Picture 3" descr="Frostburg State University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962399"/>
            <a:ext cx="1366084" cy="728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C:\Users\Karen\Documents\NDMU image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86075" y="3962399"/>
            <a:ext cx="1000125" cy="880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Stevenson University logo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114800"/>
            <a:ext cx="1647825" cy="46164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towson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10425" y="3962399"/>
            <a:ext cx="1276350" cy="718821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9" name="Picture 4" descr="https://s3.amazonaws.com/static.academicworks.com/clients/ccbcmd/assets/images/logo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22812" y="409209"/>
            <a:ext cx="2168824" cy="9015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33855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ATB Project Challenges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228600" y="1718470"/>
            <a:ext cx="3822192" cy="639762"/>
          </a:xfrm>
        </p:spPr>
        <p:txBody>
          <a:bodyPr/>
          <a:lstStyle/>
          <a:p>
            <a:pPr algn="l"/>
            <a:r>
              <a:rPr lang="en-US" dirty="0" smtClean="0"/>
              <a:t>Goals: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0" y="2343551"/>
            <a:ext cx="4088323" cy="3523849"/>
          </a:xfrm>
        </p:spPr>
        <p:txBody>
          <a:bodyPr/>
          <a:lstStyle/>
          <a:p>
            <a:r>
              <a:rPr lang="en-US" dirty="0" smtClean="0"/>
              <a:t>Expand # of partner universities for dual enrollment</a:t>
            </a:r>
          </a:p>
          <a:p>
            <a:endParaRPr lang="en-US" sz="1400" dirty="0" smtClean="0"/>
          </a:p>
          <a:p>
            <a:endParaRPr lang="en-US" sz="1400" dirty="0"/>
          </a:p>
          <a:p>
            <a:r>
              <a:rPr lang="en-US" dirty="0" smtClean="0"/>
              <a:t>Maximize credits at CC for cost containment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Increase overall # BSNs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088323" y="1685421"/>
            <a:ext cx="4281984" cy="639762"/>
          </a:xfrm>
        </p:spPr>
        <p:txBody>
          <a:bodyPr/>
          <a:lstStyle/>
          <a:p>
            <a:pPr algn="l"/>
            <a:r>
              <a:rPr lang="en-US" dirty="0" smtClean="0"/>
              <a:t>Challenges to date:</a:t>
            </a:r>
            <a:endParaRPr lang="en-US" dirty="0"/>
          </a:p>
        </p:txBody>
      </p:sp>
      <p:pic>
        <p:nvPicPr>
          <p:cNvPr id="5" name="Picture 4" descr="https://s3.amazonaws.com/static.academicworks.com/clients/ccbcmd/assets/images/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87587" y="5867400"/>
            <a:ext cx="2168824" cy="901551"/>
          </a:xfrm>
          <a:prstGeom prst="rect">
            <a:avLst/>
          </a:prstGeom>
          <a:noFill/>
        </p:spPr>
      </p:pic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3962401" y="2358232"/>
            <a:ext cx="5181598" cy="3966368"/>
          </a:xfrm>
        </p:spPr>
        <p:txBody>
          <a:bodyPr>
            <a:normAutofit/>
          </a:bodyPr>
          <a:lstStyle/>
          <a:p>
            <a:r>
              <a:rPr lang="en-US" dirty="0" smtClean="0"/>
              <a:t>Significant investment of time to develop curriculum plans, sign MOUs</a:t>
            </a:r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endParaRPr lang="en-US" sz="1200" dirty="0" smtClean="0"/>
          </a:p>
          <a:p>
            <a:r>
              <a:rPr lang="en-US" dirty="0" smtClean="0"/>
              <a:t>Financial aid through university once in ATB; Transfer of credits between schools; </a:t>
            </a:r>
            <a:r>
              <a:rPr lang="en-US" dirty="0"/>
              <a:t>R</a:t>
            </a:r>
            <a:r>
              <a:rPr lang="en-US" dirty="0" smtClean="0"/>
              <a:t>equires collaboration between schools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AD grads in ATB challenged by NCLEX/nurse residency programs, some delaying final BSN courses &amp; extending completion time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" name="Picture 2" descr="http://webdesignperth.oolybooly.com.au/wp-content/uploads/2013/08/bigstock-Challenges-Road-Sign-353097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38328"/>
            <a:ext cx="1540649" cy="1023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6793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</a:t>
            </a:r>
            <a:r>
              <a:rPr lang="en-US" dirty="0"/>
              <a:t>– Student Perspective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122929" y="1918097"/>
            <a:ext cx="4270247" cy="4343400"/>
          </a:xfrm>
        </p:spPr>
        <p:txBody>
          <a:bodyPr>
            <a:normAutofit/>
          </a:bodyPr>
          <a:lstStyle/>
          <a:p>
            <a:r>
              <a:rPr lang="en-US" dirty="0" smtClean="0"/>
              <a:t>Rigorous workload </a:t>
            </a:r>
          </a:p>
          <a:p>
            <a:r>
              <a:rPr lang="en-US" dirty="0"/>
              <a:t>Y</a:t>
            </a:r>
            <a:r>
              <a:rPr lang="en-US" dirty="0" smtClean="0"/>
              <a:t>ear round schedule with few breaks</a:t>
            </a:r>
          </a:p>
          <a:p>
            <a:r>
              <a:rPr lang="en-US" dirty="0" smtClean="0"/>
              <a:t>Finances and the financial aid process</a:t>
            </a:r>
          </a:p>
          <a:p>
            <a:r>
              <a:rPr lang="en-US" dirty="0" smtClean="0"/>
              <a:t>Different policies/procedures with two schools</a:t>
            </a:r>
          </a:p>
          <a:p>
            <a:r>
              <a:rPr lang="en-US" dirty="0" smtClean="0"/>
              <a:t>New graduate RN orientation/work schedules conflict with BSN coursework</a:t>
            </a:r>
          </a:p>
          <a:p>
            <a:endParaRPr lang="en-US" dirty="0" smtClean="0"/>
          </a:p>
        </p:txBody>
      </p:sp>
      <p:pic>
        <p:nvPicPr>
          <p:cNvPr id="1026" name="Picture 2" descr="http://brhsfoundation.net/wp-content/uploads/2014/08/stressed-student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6158" y="2590800"/>
            <a:ext cx="4515053" cy="2997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https://s3.amazonaws.com/static.academicworks.com/clients/ccbcmd/assets/images/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87587" y="5867400"/>
            <a:ext cx="2168824" cy="9015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94736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</a:t>
            </a:r>
            <a:r>
              <a:rPr lang="en-US" dirty="0"/>
              <a:t>– Student Perspective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152400" y="1898575"/>
            <a:ext cx="4038600" cy="4419600"/>
          </a:xfrm>
        </p:spPr>
        <p:txBody>
          <a:bodyPr>
            <a:normAutofit fontScale="92500"/>
          </a:bodyPr>
          <a:lstStyle/>
          <a:p>
            <a:r>
              <a:rPr lang="en-US" b="1" i="1" dirty="0"/>
              <a:t>Biggest challenges: </a:t>
            </a:r>
            <a:r>
              <a:rPr lang="en-US" dirty="0"/>
              <a:t>  </a:t>
            </a:r>
            <a:r>
              <a:rPr lang="en-US" dirty="0" smtClean="0"/>
              <a:t>“trying </a:t>
            </a:r>
            <a:r>
              <a:rPr lang="en-US" dirty="0"/>
              <a:t>to juggle requirements for two different programs, two different schools, different time tables for various things for </a:t>
            </a:r>
            <a:r>
              <a:rPr lang="en-US" dirty="0" smtClean="0"/>
              <a:t>each school/program. There </a:t>
            </a:r>
            <a:r>
              <a:rPr lang="en-US" dirty="0"/>
              <a:t>is also no downtime, classes in the winter terms and all summer mean no real breaks.  While the benefits outweigh the downsides, this is definitely a </a:t>
            </a:r>
            <a:r>
              <a:rPr lang="en-US" dirty="0" smtClean="0"/>
              <a:t>challenge”.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</p:txBody>
      </p:sp>
      <p:pic>
        <p:nvPicPr>
          <p:cNvPr id="1026" name="Picture 2" descr="http://brhsfoundation.net/wp-content/uploads/2014/08/stressed-student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6158" y="2590800"/>
            <a:ext cx="4515053" cy="2997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s://s3.amazonaws.com/static.academicworks.com/clients/ccbcmd/assets/images/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87587" y="5867400"/>
            <a:ext cx="2168824" cy="9015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22466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s3.amazonaws.com/static.academicworks.com/clients/ccbcmd/assets/images/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87587" y="5867400"/>
            <a:ext cx="2168824" cy="901551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Challenges – University Perspective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17060" y="1803779"/>
            <a:ext cx="4800600" cy="5029200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Getting </a:t>
            </a:r>
            <a:r>
              <a:rPr lang="en-US" dirty="0"/>
              <a:t>all </a:t>
            </a:r>
            <a:r>
              <a:rPr lang="en-US" dirty="0" smtClean="0"/>
              <a:t>departments</a:t>
            </a:r>
            <a:r>
              <a:rPr lang="en-US" dirty="0"/>
              <a:t>’ buy-in</a:t>
            </a:r>
          </a:p>
          <a:p>
            <a:pPr lvl="0"/>
            <a:r>
              <a:rPr lang="en-US" dirty="0"/>
              <a:t>Staff to manage and </a:t>
            </a:r>
            <a:r>
              <a:rPr lang="en-US" dirty="0" smtClean="0"/>
              <a:t>coordinate</a:t>
            </a:r>
          </a:p>
          <a:p>
            <a:pPr lvl="1"/>
            <a:r>
              <a:rPr lang="en-US" sz="1800" dirty="0" smtClean="0"/>
              <a:t>Advising</a:t>
            </a:r>
          </a:p>
          <a:p>
            <a:pPr lvl="1"/>
            <a:r>
              <a:rPr lang="en-US" sz="1800" dirty="0" smtClean="0"/>
              <a:t>Admissions</a:t>
            </a:r>
          </a:p>
          <a:p>
            <a:pPr lvl="1"/>
            <a:r>
              <a:rPr lang="en-US" sz="1800" dirty="0" smtClean="0"/>
              <a:t>Financial aid</a:t>
            </a:r>
          </a:p>
          <a:p>
            <a:pPr lvl="1"/>
            <a:r>
              <a:rPr lang="en-US" sz="1800" dirty="0" smtClean="0"/>
              <a:t>Registration </a:t>
            </a:r>
            <a:endParaRPr lang="en-US" sz="1800" dirty="0"/>
          </a:p>
          <a:p>
            <a:pPr lvl="0"/>
            <a:r>
              <a:rPr lang="en-US" dirty="0"/>
              <a:t>Faculty to </a:t>
            </a:r>
            <a:r>
              <a:rPr lang="en-US" dirty="0" smtClean="0"/>
              <a:t>provide advising</a:t>
            </a:r>
          </a:p>
          <a:p>
            <a:r>
              <a:rPr lang="en-US" dirty="0" smtClean="0"/>
              <a:t>Identifying prospective students </a:t>
            </a:r>
          </a:p>
          <a:p>
            <a:r>
              <a:rPr lang="en-US" dirty="0" smtClean="0"/>
              <a:t>Time </a:t>
            </a:r>
            <a:r>
              <a:rPr lang="en-US" dirty="0"/>
              <a:t>to evaluate applications </a:t>
            </a:r>
            <a:endParaRPr lang="en-US" dirty="0" smtClean="0"/>
          </a:p>
          <a:p>
            <a:pPr lvl="0"/>
            <a:r>
              <a:rPr lang="en-US" dirty="0" smtClean="0"/>
              <a:t>Retention </a:t>
            </a:r>
            <a:r>
              <a:rPr lang="en-US" dirty="0"/>
              <a:t>of students </a:t>
            </a:r>
            <a:endParaRPr lang="en-US" dirty="0" smtClean="0"/>
          </a:p>
          <a:p>
            <a:pPr lvl="0"/>
            <a:r>
              <a:rPr lang="en-US" dirty="0" smtClean="0"/>
              <a:t>The </a:t>
            </a:r>
            <a:r>
              <a:rPr lang="en-US" dirty="0"/>
              <a:t>option is not for </a:t>
            </a:r>
            <a:r>
              <a:rPr lang="en-US" dirty="0" smtClean="0"/>
              <a:t>everyone</a:t>
            </a:r>
            <a:endParaRPr lang="en-US" dirty="0"/>
          </a:p>
        </p:txBody>
      </p:sp>
      <p:pic>
        <p:nvPicPr>
          <p:cNvPr id="4098" name="Picture 2" descr="http://www.seechangemagazine.com/wp-content/uploads/2015/01/ID-1008813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057400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0125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ttps://s3.amazonaws.com/static.academicworks.com/clients/ccbcmd/assets/images/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87587" y="5867400"/>
            <a:ext cx="2168824" cy="901551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Goals for ATB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0" y="1851500"/>
            <a:ext cx="4648200" cy="4396899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en-US" dirty="0"/>
          </a:p>
          <a:p>
            <a:pPr lvl="0"/>
            <a:r>
              <a:rPr lang="en-US" dirty="0" smtClean="0"/>
              <a:t>Increase marketing/</a:t>
            </a:r>
          </a:p>
          <a:p>
            <a:pPr marL="0" lvl="0" indent="0">
              <a:buNone/>
            </a:pPr>
            <a:r>
              <a:rPr lang="en-US" dirty="0"/>
              <a:t> </a:t>
            </a:r>
            <a:r>
              <a:rPr lang="en-US" dirty="0" smtClean="0"/>
              <a:t>   dissemination efforts</a:t>
            </a:r>
            <a:endParaRPr lang="en-US" dirty="0"/>
          </a:p>
          <a:p>
            <a:pPr marL="0" lvl="0" indent="0">
              <a:buNone/>
            </a:pPr>
            <a:endParaRPr lang="en-US" dirty="0" smtClean="0"/>
          </a:p>
          <a:p>
            <a:pPr lvl="0"/>
            <a:r>
              <a:rPr lang="en-US" dirty="0" smtClean="0"/>
              <a:t>Develop 2</a:t>
            </a:r>
            <a:r>
              <a:rPr lang="en-US" baseline="30000" dirty="0" smtClean="0"/>
              <a:t>nd</a:t>
            </a:r>
            <a:r>
              <a:rPr lang="en-US" dirty="0" smtClean="0"/>
              <a:t> year entry into ATB with university partners</a:t>
            </a:r>
          </a:p>
          <a:p>
            <a:pPr lvl="0"/>
            <a:endParaRPr lang="en-US" sz="2400" dirty="0"/>
          </a:p>
          <a:p>
            <a:r>
              <a:rPr lang="en-US" dirty="0" smtClean="0"/>
              <a:t>Continued efforts to streamline administrative processes and address challenges</a:t>
            </a:r>
            <a:endParaRPr lang="en-US" dirty="0"/>
          </a:p>
          <a:p>
            <a:pPr lvl="0"/>
            <a:endParaRPr lang="en-US" sz="2400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170" name="Picture 2" descr="http://cdn2.hubspot.net/hub/360031/file-2474116830-jpg/next_steps_roadsig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318" y="2743200"/>
            <a:ext cx="4421747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3811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comvort.com/blog/wp-content/uploads/2014/08/win-win-300x28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8413" y="3429000"/>
            <a:ext cx="2857500" cy="271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35591" y="2271021"/>
            <a:ext cx="8534400" cy="40687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ATB model is one  innovative, collaborative solution toward creating a more highly educated nursing workforce</a:t>
            </a:r>
          </a:p>
          <a:p>
            <a:endParaRPr lang="en-US" dirty="0"/>
          </a:p>
          <a:p>
            <a:r>
              <a:rPr lang="en-US" dirty="0" smtClean="0"/>
              <a:t>Fully expect interest and enrollment in ATB to grow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A win-win-win-win-win for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tudents</a:t>
            </a:r>
          </a:p>
          <a:p>
            <a:pPr lvl="1"/>
            <a:r>
              <a:rPr lang="en-US" dirty="0" smtClean="0"/>
              <a:t>Nursing education</a:t>
            </a:r>
          </a:p>
          <a:p>
            <a:pPr lvl="1"/>
            <a:r>
              <a:rPr lang="en-US" dirty="0"/>
              <a:t>H</a:t>
            </a:r>
            <a:r>
              <a:rPr lang="en-US" dirty="0" smtClean="0"/>
              <a:t>ealth care employers</a:t>
            </a:r>
          </a:p>
          <a:p>
            <a:pPr lvl="1"/>
            <a:r>
              <a:rPr lang="en-US" dirty="0" smtClean="0"/>
              <a:t>Health care consumers</a:t>
            </a:r>
          </a:p>
          <a:p>
            <a:pPr lvl="1"/>
            <a:r>
              <a:rPr lang="en-US" dirty="0"/>
              <a:t>Nursing profession</a:t>
            </a:r>
          </a:p>
          <a:p>
            <a:pPr marL="301943" lvl="1" indent="0">
              <a:buNone/>
            </a:pP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pic>
        <p:nvPicPr>
          <p:cNvPr id="7" name="Picture 6" descr="https://s3.amazonaws.com/static.academicworks.com/clients/ccbcmd/assets/images/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87587" y="5867400"/>
            <a:ext cx="2168824" cy="9015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68725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careerspages.com/wp-content/uploads/2015/03/questions-and-answers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1490" cy="7052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8600" y="4953000"/>
            <a:ext cx="4114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Karen Wons, MS, RN, CNE </a:t>
            </a:r>
            <a:r>
              <a:rPr lang="en-US" sz="2800" dirty="0" smtClean="0">
                <a:hlinkClick r:id="rId4"/>
              </a:rPr>
              <a:t>kwons@ccbcmd.edu</a:t>
            </a:r>
            <a:r>
              <a:rPr lang="en-US" sz="2800" dirty="0" smtClean="0"/>
              <a:t> </a:t>
            </a:r>
          </a:p>
          <a:p>
            <a:r>
              <a:rPr lang="en-US" sz="2800" dirty="0" smtClean="0"/>
              <a:t>443-840-2820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59180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675467"/>
            <a:ext cx="8839199" cy="3450696"/>
          </a:xfrm>
        </p:spPr>
        <p:txBody>
          <a:bodyPr/>
          <a:lstStyle/>
          <a:p>
            <a:r>
              <a:rPr lang="en-US" dirty="0" smtClean="0"/>
              <a:t>Background for development of ATB</a:t>
            </a:r>
          </a:p>
          <a:p>
            <a:endParaRPr lang="en-US" dirty="0"/>
          </a:p>
          <a:p>
            <a:r>
              <a:rPr lang="en-US" dirty="0" smtClean="0"/>
              <a:t>Project goals</a:t>
            </a:r>
          </a:p>
          <a:p>
            <a:endParaRPr lang="en-US" dirty="0"/>
          </a:p>
          <a:p>
            <a:r>
              <a:rPr lang="en-US" dirty="0" smtClean="0"/>
              <a:t>Project successes and challenges to date</a:t>
            </a:r>
          </a:p>
          <a:p>
            <a:endParaRPr lang="en-US" dirty="0"/>
          </a:p>
          <a:p>
            <a:r>
              <a:rPr lang="en-US" dirty="0" smtClean="0"/>
              <a:t>Future goals for ATB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pic>
        <p:nvPicPr>
          <p:cNvPr id="4" name="Picture 4" descr="https://s3.amazonaws.com/static.academicworks.com/clients/ccbcmd/assets/images/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87587" y="5867400"/>
            <a:ext cx="2168824" cy="901551"/>
          </a:xfrm>
          <a:prstGeom prst="rect">
            <a:avLst/>
          </a:prstGeom>
          <a:noFill/>
        </p:spPr>
      </p:pic>
      <p:pic>
        <p:nvPicPr>
          <p:cNvPr id="1026" name="Picture 2" descr="http://ecx.images-amazon.com/images/I/51pxH6k7Y8L._SX331_BO1,204,203,200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514600"/>
            <a:ext cx="2567708" cy="384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201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1" y="2274443"/>
            <a:ext cx="8534399" cy="4495799"/>
          </a:xfrm>
        </p:spPr>
        <p:txBody>
          <a:bodyPr/>
          <a:lstStyle/>
          <a:p>
            <a:r>
              <a:rPr lang="en-US" dirty="0" smtClean="0"/>
              <a:t>                                             IOM Report Recommendations</a:t>
            </a:r>
            <a:endParaRPr lang="en-US" i="1" dirty="0" smtClean="0"/>
          </a:p>
          <a:p>
            <a:pPr marL="301943" lvl="1" indent="0">
              <a:buNone/>
            </a:pP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Hiring trends for RNs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An alternative to traditional RN to BSN education model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Success of pilot CCBC ATB program with Towson University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 – Why ATB?</a:t>
            </a:r>
          </a:p>
        </p:txBody>
      </p:sp>
      <p:pic>
        <p:nvPicPr>
          <p:cNvPr id="5" name="Picture 2" descr="http://nursejournal.org/files/2014/01/nyt_nursin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032770"/>
            <a:ext cx="4190999" cy="1327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nurseland.net/wp-content/uploads/2010/12/iom-future-of-nursin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428" y="1591056"/>
            <a:ext cx="2266277" cy="1685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s://s3.amazonaws.com/static.academicworks.com/clients/ccbcmd/assets/images/log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87587" y="5867400"/>
            <a:ext cx="2168824" cy="9015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05823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0499" y="2286000"/>
            <a:ext cx="8763000" cy="4297363"/>
          </a:xfrm>
        </p:spPr>
        <p:txBody>
          <a:bodyPr>
            <a:normAutofit/>
          </a:bodyPr>
          <a:lstStyle/>
          <a:p>
            <a:r>
              <a:rPr lang="en-US" dirty="0" smtClean="0"/>
              <a:t>Develop concurrent enrollment model (with additional partners)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tudents take BSN courses while enrolled in AD program </a:t>
            </a:r>
          </a:p>
          <a:p>
            <a:pPr lvl="1"/>
            <a:r>
              <a:rPr lang="en-US" dirty="0" smtClean="0"/>
              <a:t>Complete BSN within one year of AD graduation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Maximize credits taken at the CC to control costs of BSN</a:t>
            </a:r>
          </a:p>
          <a:p>
            <a:pPr marL="0" indent="0">
              <a:buNone/>
            </a:pPr>
            <a:r>
              <a:rPr lang="en-US" dirty="0" smtClean="0"/>
              <a:t>               </a:t>
            </a:r>
          </a:p>
          <a:p>
            <a:r>
              <a:rPr lang="en-US" dirty="0" smtClean="0"/>
              <a:t>Increase overall # of RN’s who obtain a BSN through CCBC’s partner institutions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47800" y="338328"/>
            <a:ext cx="7239000" cy="1252728"/>
          </a:xfrm>
        </p:spPr>
        <p:txBody>
          <a:bodyPr/>
          <a:lstStyle/>
          <a:p>
            <a:r>
              <a:rPr lang="en-US" dirty="0" smtClean="0"/>
              <a:t>ATB Major Project Goals</a:t>
            </a:r>
            <a:endParaRPr lang="en-US" dirty="0"/>
          </a:p>
        </p:txBody>
      </p:sp>
      <p:pic>
        <p:nvPicPr>
          <p:cNvPr id="4" name="Picture 4" descr="https://s3.amazonaws.com/static.academicworks.com/clients/ccbcmd/assets/images/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87587" y="5867400"/>
            <a:ext cx="2168824" cy="901551"/>
          </a:xfrm>
          <a:prstGeom prst="rect">
            <a:avLst/>
          </a:prstGeom>
          <a:noFill/>
        </p:spPr>
      </p:pic>
      <p:pic>
        <p:nvPicPr>
          <p:cNvPr id="6" name="Picture 2" descr="http://biancaetrejo.files.wordpress.com/2011/05/goal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669" y="338328"/>
            <a:ext cx="1722606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6481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Sample Dual Enrollment Curriculum</a:t>
            </a:r>
            <a:endParaRPr lang="en-US" dirty="0"/>
          </a:p>
        </p:txBody>
      </p:sp>
      <p:pic>
        <p:nvPicPr>
          <p:cNvPr id="4" name="Picture 4" descr="https://s3.amazonaws.com/static.academicworks.com/clients/ccbcmd/assets/images/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87587" y="5867400"/>
            <a:ext cx="2168824" cy="9015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10357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ATB Project Successes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285664" y="1661988"/>
            <a:ext cx="3822192" cy="639762"/>
          </a:xfrm>
        </p:spPr>
        <p:txBody>
          <a:bodyPr/>
          <a:lstStyle/>
          <a:p>
            <a:pPr algn="l"/>
            <a:r>
              <a:rPr lang="en-US" dirty="0" smtClean="0"/>
              <a:t>Goals: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0" y="2295996"/>
            <a:ext cx="4088323" cy="3523849"/>
          </a:xfrm>
        </p:spPr>
        <p:txBody>
          <a:bodyPr/>
          <a:lstStyle/>
          <a:p>
            <a:r>
              <a:rPr lang="en-US" dirty="0" smtClean="0"/>
              <a:t>Expand # of partner universities for dual enrollment</a:t>
            </a:r>
          </a:p>
          <a:p>
            <a:endParaRPr lang="en-US" sz="1000" dirty="0" smtClean="0"/>
          </a:p>
          <a:p>
            <a:endParaRPr lang="en-US" sz="1000" dirty="0"/>
          </a:p>
          <a:p>
            <a:r>
              <a:rPr lang="en-US" dirty="0" smtClean="0"/>
              <a:t>Maximize credits at CC for cost containment</a:t>
            </a:r>
          </a:p>
          <a:p>
            <a:pPr marL="0" indent="0">
              <a:buNone/>
            </a:pPr>
            <a:endParaRPr lang="en-US" sz="1200" dirty="0"/>
          </a:p>
          <a:p>
            <a:r>
              <a:rPr lang="en-US" dirty="0" smtClean="0"/>
              <a:t>Increase overall # BSNs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527804" y="1656234"/>
            <a:ext cx="3822192" cy="639762"/>
          </a:xfrm>
        </p:spPr>
        <p:txBody>
          <a:bodyPr/>
          <a:lstStyle/>
          <a:p>
            <a:pPr algn="l"/>
            <a:r>
              <a:rPr lang="en-US" dirty="0" smtClean="0"/>
              <a:t>Outcomes to date:</a:t>
            </a:r>
            <a:endParaRPr lang="en-US" dirty="0"/>
          </a:p>
        </p:txBody>
      </p:sp>
      <p:pic>
        <p:nvPicPr>
          <p:cNvPr id="5" name="Picture 4" descr="https://s3.amazonaws.com/static.academicworks.com/clients/ccbcmd/assets/images/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87587" y="5867400"/>
            <a:ext cx="2168824" cy="901551"/>
          </a:xfrm>
          <a:prstGeom prst="rect">
            <a:avLst/>
          </a:prstGeom>
          <a:noFill/>
        </p:spPr>
      </p:pic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3809999" y="2283251"/>
            <a:ext cx="5257801" cy="3965149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Expanded from 1 partner (20 ATB seats) to        4 partner universities (138 ATB seats)</a:t>
            </a:r>
          </a:p>
          <a:p>
            <a:pPr marL="0" indent="0">
              <a:buNone/>
            </a:pPr>
            <a:endParaRPr lang="en-US" sz="1800" dirty="0" smtClean="0"/>
          </a:p>
          <a:p>
            <a:r>
              <a:rPr lang="en-US" dirty="0" smtClean="0"/>
              <a:t>All encourage additional pre-</a:t>
            </a:r>
            <a:r>
              <a:rPr lang="en-US" dirty="0" err="1" smtClean="0"/>
              <a:t>reqs</a:t>
            </a:r>
            <a:r>
              <a:rPr lang="en-US" dirty="0"/>
              <a:t>/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core requirements be taken at CC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15 BSNs to date (from 17 in pilot group)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Enrollment nearly doubled - 32 sp15 to 63 fa15  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Graduation projections:</a:t>
            </a:r>
          </a:p>
          <a:p>
            <a:pPr marL="301943" lvl="1" indent="0">
              <a:buNone/>
            </a:pPr>
            <a:r>
              <a:rPr lang="en-US" dirty="0" smtClean="0"/>
              <a:t>65 more with TU by spring 17  (next 4 semesters)</a:t>
            </a:r>
          </a:p>
          <a:p>
            <a:pPr marL="301943" lvl="1" indent="0">
              <a:buNone/>
            </a:pPr>
            <a:r>
              <a:rPr lang="en-US" dirty="0" smtClean="0"/>
              <a:t>37 with 4 partners in fall 17 (in one semester)</a:t>
            </a:r>
          </a:p>
          <a:p>
            <a:pPr marL="581343" lvl="2" indent="0">
              <a:buNone/>
            </a:pPr>
            <a:r>
              <a:rPr lang="en-US" dirty="0" smtClean="0"/>
              <a:t> </a:t>
            </a:r>
          </a:p>
          <a:p>
            <a:pPr marL="924243" lvl="2" indent="-342900">
              <a:buAutoNum type="arabicPlain" startAt="65"/>
            </a:pPr>
            <a:endParaRPr lang="en-US" dirty="0"/>
          </a:p>
          <a:p>
            <a:pPr marL="581343" lvl="2" indent="0">
              <a:buNone/>
            </a:pPr>
            <a:endParaRPr lang="en-US" dirty="0" smtClean="0"/>
          </a:p>
          <a:p>
            <a:pPr marL="581343" lvl="2" indent="0">
              <a:buNone/>
            </a:pPr>
            <a:endParaRPr lang="en-US" dirty="0" smtClean="0"/>
          </a:p>
          <a:p>
            <a:pPr marL="924243" lvl="2" indent="-342900">
              <a:buAutoNum type="arabicPlain" startAt="65"/>
            </a:pPr>
            <a:endParaRPr lang="en-US" dirty="0" smtClean="0"/>
          </a:p>
          <a:p>
            <a:pPr marL="924243" lvl="2" indent="-342900">
              <a:buAutoNum type="arabicPlain" startAt="65"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7170" name="Picture 2" descr="http://jobtrakr.files.wordpress.com/2012/01/succes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0000">
            <a:off x="71365" y="299186"/>
            <a:ext cx="1861489" cy="124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3777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– Student Perspective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0" y="1688947"/>
            <a:ext cx="5410200" cy="47244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Increased probability of completing a BSN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Cost effective -  CC tuition rates for large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% of coursework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Advantage in hiring process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Networking with students/ faculty at  both institutions</a:t>
            </a:r>
          </a:p>
          <a:p>
            <a:pPr marL="0" indent="0">
              <a:buNone/>
            </a:pPr>
            <a:endParaRPr lang="en-US" sz="1700" dirty="0" smtClean="0"/>
          </a:p>
          <a:p>
            <a:r>
              <a:rPr lang="en-US" dirty="0" smtClean="0"/>
              <a:t>Staying focused year round on education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2052" name="Picture 4" descr="http://cdn2.content.compendiumblog.com/uploads/user/9349bb9b-a4ef-4645-955d-f78d84f42ca6/a9773890-d40e-47f2-ad57-3081c6fad903/Image/086d75f007a9e687941e69a1d73d080f/shutterstock_86050960_bsn_w640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1125" y="2198500"/>
            <a:ext cx="3811030" cy="366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https://s3.amazonaws.com/static.academicworks.com/clients/ccbcmd/assets/images/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87587" y="5867400"/>
            <a:ext cx="2168824" cy="9015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55753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– Student Perspective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152398" y="1839139"/>
            <a:ext cx="4648202" cy="4724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i="1" dirty="0" smtClean="0"/>
              <a:t>Biggest </a:t>
            </a:r>
            <a:r>
              <a:rPr lang="en-US" b="1" i="1" dirty="0"/>
              <a:t>benefit</a:t>
            </a:r>
            <a:r>
              <a:rPr lang="en-US" dirty="0"/>
              <a:t>:  </a:t>
            </a:r>
            <a:r>
              <a:rPr lang="en-US" dirty="0" smtClean="0"/>
              <a:t> “…not </a:t>
            </a:r>
            <a:r>
              <a:rPr lang="en-US" dirty="0"/>
              <a:t>having to worry about how I was going to juggle a full time job, a family and going back to school for my bachelor's degree.  This program will be a huge time saver for me.  Additionally, as I am already committed to the bachelor's program, I am more likely to complete the program </a:t>
            </a:r>
            <a:r>
              <a:rPr lang="en-US" dirty="0" smtClean="0"/>
              <a:t>than </a:t>
            </a:r>
            <a:r>
              <a:rPr lang="en-US" dirty="0"/>
              <a:t>I might have been if I had to pursue it down the </a:t>
            </a:r>
            <a:r>
              <a:rPr lang="en-US" dirty="0" smtClean="0"/>
              <a:t>road.”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2052" name="Picture 4" descr="http://cdn2.content.compendiumblog.com/uploads/user/9349bb9b-a4ef-4645-955d-f78d84f42ca6/a9773890-d40e-47f2-ad57-3081c6fad903/Image/086d75f007a9e687941e69a1d73d080f/shutterstock_86050960_bsn_w640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922" y="2285999"/>
            <a:ext cx="3842678" cy="3830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https://s3.amazonaws.com/static.academicworks.com/clients/ccbcmd/assets/images/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87587" y="5867400"/>
            <a:ext cx="2168824" cy="9015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49181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ww.innovationinpractice.com/.a/6a00e54ef4f376883401b8d0b42aa9970c-800w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1527" y="2133600"/>
            <a:ext cx="2812473" cy="3472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939119"/>
            <a:ext cx="8686799" cy="4343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Responding to the IOM and contributing to:</a:t>
            </a:r>
          </a:p>
          <a:p>
            <a:pPr lvl="1"/>
            <a:r>
              <a:rPr lang="en-US" dirty="0"/>
              <a:t>Advancing </a:t>
            </a:r>
            <a:r>
              <a:rPr lang="en-US" dirty="0" smtClean="0"/>
              <a:t>educational opportunities </a:t>
            </a:r>
            <a:r>
              <a:rPr lang="en-US" dirty="0"/>
              <a:t>for </a:t>
            </a:r>
            <a:r>
              <a:rPr lang="en-US" dirty="0" smtClean="0"/>
              <a:t>students</a:t>
            </a:r>
            <a:endParaRPr lang="en-US" dirty="0"/>
          </a:p>
          <a:p>
            <a:pPr lvl="1"/>
            <a:r>
              <a:rPr lang="en-US" dirty="0" smtClean="0"/>
              <a:t>Advancing the profession of nursing</a:t>
            </a:r>
          </a:p>
          <a:p>
            <a:pPr lvl="1"/>
            <a:r>
              <a:rPr lang="en-US" dirty="0" smtClean="0"/>
              <a:t>Advancing safe, quality health care</a:t>
            </a:r>
          </a:p>
          <a:p>
            <a:endParaRPr lang="en-US" dirty="0" smtClean="0"/>
          </a:p>
          <a:p>
            <a:r>
              <a:rPr lang="en-US" dirty="0" smtClean="0"/>
              <a:t>Seen as innovators - recipients of grant monies </a:t>
            </a:r>
          </a:p>
          <a:p>
            <a:endParaRPr lang="en-US" dirty="0" smtClean="0"/>
          </a:p>
          <a:p>
            <a:r>
              <a:rPr lang="en-US" dirty="0" smtClean="0"/>
              <a:t>Early connection to and affiliation with a </a:t>
            </a:r>
            <a:r>
              <a:rPr lang="en-US" dirty="0"/>
              <a:t>u</a:t>
            </a:r>
            <a:r>
              <a:rPr lang="en-US" dirty="0" smtClean="0"/>
              <a:t>niversity</a:t>
            </a:r>
          </a:p>
          <a:p>
            <a:endParaRPr lang="en-US" dirty="0" smtClean="0"/>
          </a:p>
          <a:p>
            <a:r>
              <a:rPr lang="en-US" dirty="0" smtClean="0"/>
              <a:t>Increased enrollment, retention and completion</a:t>
            </a:r>
          </a:p>
          <a:p>
            <a:endParaRPr lang="en-US" dirty="0" smtClean="0"/>
          </a:p>
          <a:p>
            <a:r>
              <a:rPr lang="en-US" dirty="0" smtClean="0"/>
              <a:t>Increased opportunity to recruit to master’s, higher degree programs 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– Institution Perspective</a:t>
            </a:r>
            <a:endParaRPr lang="en-US" dirty="0"/>
          </a:p>
        </p:txBody>
      </p:sp>
      <p:pic>
        <p:nvPicPr>
          <p:cNvPr id="6" name="Picture 5" descr="https://s3.amazonaws.com/static.academicworks.com/clients/ccbcmd/assets/images/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87587" y="5867400"/>
            <a:ext cx="2168824" cy="9015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98199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850</TotalTime>
  <Words>668</Words>
  <Application>Microsoft Office PowerPoint</Application>
  <PresentationFormat>On-screen Show (4:3)</PresentationFormat>
  <Paragraphs>162</Paragraphs>
  <Slides>16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Waveform</vt:lpstr>
      <vt:lpstr>           CCBC Associate to Bachelor’s (ATB) Option NSP II 14-102 July 2013 – June 2016    </vt:lpstr>
      <vt:lpstr>Introduction</vt:lpstr>
      <vt:lpstr>Background – Why ATB?</vt:lpstr>
      <vt:lpstr>ATB Major Project Goals</vt:lpstr>
      <vt:lpstr>Sample Dual Enrollment Curriculum</vt:lpstr>
      <vt:lpstr>    ATB Project Successes</vt:lpstr>
      <vt:lpstr>Benefits – Student Perspective</vt:lpstr>
      <vt:lpstr>Benefits – Student Perspective</vt:lpstr>
      <vt:lpstr>Benefits – Institution Perspective</vt:lpstr>
      <vt:lpstr>     ATB Project Challenges</vt:lpstr>
      <vt:lpstr>Challenges – Student Perspective</vt:lpstr>
      <vt:lpstr>Challenges – Student Perspective</vt:lpstr>
      <vt:lpstr>Challenges – University Perspective</vt:lpstr>
      <vt:lpstr>Future Goals for ATB</vt:lpstr>
      <vt:lpstr>Conclusions</vt:lpstr>
      <vt:lpstr>PowerPoint Presentation</vt:lpstr>
    </vt:vector>
  </TitlesOfParts>
  <Company>CCBC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Associate to Bachelor’s (ATB) Nursing Dual Degree Model: Benefits and Challenges of Earlier University Enrollment</dc:title>
  <dc:creator>Administrator</dc:creator>
  <cp:lastModifiedBy>Daw, Peggy</cp:lastModifiedBy>
  <cp:revision>69</cp:revision>
  <dcterms:created xsi:type="dcterms:W3CDTF">2015-04-20T01:08:20Z</dcterms:created>
  <dcterms:modified xsi:type="dcterms:W3CDTF">2015-10-05T15:49:28Z</dcterms:modified>
</cp:coreProperties>
</file>