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handoutMasterIdLst>
    <p:handoutMasterId r:id="rId16"/>
  </p:handoutMasterIdLst>
  <p:sldIdLst>
    <p:sldId id="256" r:id="rId2"/>
    <p:sldId id="270" r:id="rId3"/>
    <p:sldId id="266" r:id="rId4"/>
    <p:sldId id="258" r:id="rId5"/>
    <p:sldId id="259" r:id="rId6"/>
    <p:sldId id="260" r:id="rId7"/>
    <p:sldId id="267" r:id="rId8"/>
    <p:sldId id="261" r:id="rId9"/>
    <p:sldId id="269" r:id="rId10"/>
    <p:sldId id="262" r:id="rId11"/>
    <p:sldId id="263" r:id="rId12"/>
    <p:sldId id="264" r:id="rId13"/>
    <p:sldId id="268" r:id="rId14"/>
    <p:sldId id="265"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809" autoAdjust="0"/>
    <p:restoredTop sz="94660"/>
  </p:normalViewPr>
  <p:slideViewPr>
    <p:cSldViewPr snapToGrid="0">
      <p:cViewPr>
        <p:scale>
          <a:sx n="64" d="100"/>
          <a:sy n="64" d="100"/>
        </p:scale>
        <p:origin x="-120"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177C3AF-7DB5-4C1D-A66A-5C7F5C311205}" type="datetimeFigureOut">
              <a:rPr lang="en-US" smtClean="0"/>
              <a:t>4/18/2019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B990DFF-91A0-4EE4-A5AE-35BAD0D1E78B}" type="slidenum">
              <a:rPr lang="en-US" smtClean="0"/>
              <a:t>‹#›</a:t>
            </a:fld>
            <a:endParaRPr lang="en-US" dirty="0"/>
          </a:p>
        </p:txBody>
      </p:sp>
    </p:spTree>
    <p:extLst>
      <p:ext uri="{BB962C8B-B14F-4D97-AF65-F5344CB8AC3E}">
        <p14:creationId xmlns:p14="http://schemas.microsoft.com/office/powerpoint/2010/main" val="3684097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77678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228360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96EA05-DB29-4723-AF70-16547B75A2EB}"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197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330788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96EA05-DB29-4723-AF70-16547B75A2EB}"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725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278250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744834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364441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71460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111668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374613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209531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414985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210517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7718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36F0E2-A787-4E95-9BD7-53FA7CA76C3E}"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96EA05-DB29-4723-AF70-16547B75A2EB}" type="slidenum">
              <a:rPr lang="en-US" smtClean="0"/>
              <a:t>‹#›</a:t>
            </a:fld>
            <a:endParaRPr lang="en-US" dirty="0"/>
          </a:p>
        </p:txBody>
      </p:sp>
    </p:spTree>
    <p:extLst>
      <p:ext uri="{BB962C8B-B14F-4D97-AF65-F5344CB8AC3E}">
        <p14:creationId xmlns:p14="http://schemas.microsoft.com/office/powerpoint/2010/main" val="400262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36F0E2-A787-4E95-9BD7-53FA7CA76C3E}" type="datetimeFigureOut">
              <a:rPr lang="en-US" smtClean="0"/>
              <a:t>4/18/2019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96EA05-DB29-4723-AF70-16547B75A2EB}" type="slidenum">
              <a:rPr lang="en-US" smtClean="0"/>
              <a:t>‹#›</a:t>
            </a:fld>
            <a:endParaRPr lang="en-US" dirty="0"/>
          </a:p>
        </p:txBody>
      </p:sp>
    </p:spTree>
    <p:extLst>
      <p:ext uri="{BB962C8B-B14F-4D97-AF65-F5344CB8AC3E}">
        <p14:creationId xmlns:p14="http://schemas.microsoft.com/office/powerpoint/2010/main" val="133809733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277" y="1415846"/>
            <a:ext cx="9469335" cy="1135625"/>
          </a:xfrm>
        </p:spPr>
        <p:txBody>
          <a:bodyPr/>
          <a:lstStyle/>
          <a:p>
            <a:r>
              <a:rPr lang="en-US" dirty="0" smtClean="0"/>
              <a:t>CACSIN</a:t>
            </a:r>
            <a:endParaRPr lang="en-US" dirty="0"/>
          </a:p>
        </p:txBody>
      </p:sp>
      <p:sp>
        <p:nvSpPr>
          <p:cNvPr id="3" name="Subtitle 2"/>
          <p:cNvSpPr>
            <a:spLocks noGrp="1"/>
          </p:cNvSpPr>
          <p:nvPr>
            <p:ph type="subTitle" idx="1"/>
          </p:nvPr>
        </p:nvSpPr>
        <p:spPr>
          <a:xfrm>
            <a:off x="2138517" y="2743200"/>
            <a:ext cx="9366096" cy="3672348"/>
          </a:xfrm>
        </p:spPr>
        <p:txBody>
          <a:bodyPr>
            <a:normAutofit lnSpcReduction="10000"/>
          </a:bodyPr>
          <a:lstStyle/>
          <a:p>
            <a:r>
              <a:rPr lang="en-US" sz="2400" dirty="0" smtClean="0"/>
              <a:t>Center for Academic and Career Success in Nursing</a:t>
            </a:r>
          </a:p>
          <a:p>
            <a:r>
              <a:rPr lang="en-US" sz="2400" dirty="0" smtClean="0"/>
              <a:t>Wor-Wic Community College</a:t>
            </a:r>
          </a:p>
          <a:p>
            <a:r>
              <a:rPr lang="en-US" sz="2400" dirty="0" smtClean="0"/>
              <a:t>NSP II 16-126 (July 2015- June 2020)</a:t>
            </a:r>
          </a:p>
          <a:p>
            <a:endParaRPr lang="en-US" sz="2400" dirty="0" smtClean="0"/>
          </a:p>
          <a:p>
            <a:r>
              <a:rPr lang="en-US" sz="2400" dirty="0" smtClean="0"/>
              <a:t>Brenda Mister, EdD, MS, RN, Department Head &amp; Professor</a:t>
            </a:r>
          </a:p>
          <a:p>
            <a:r>
              <a:rPr lang="en-US" sz="2400" dirty="0" smtClean="0"/>
              <a:t>Pamela Budd, MS, RN, Assistant Professor (former CACSIN Coordinator)</a:t>
            </a:r>
          </a:p>
          <a:p>
            <a:r>
              <a:rPr lang="en-US" sz="2400" dirty="0" smtClean="0"/>
              <a:t>Yvonne Azeltine, BSN, RN, CACSIN Coordinator</a:t>
            </a:r>
            <a:endParaRPr lang="en-US" sz="2400" dirty="0"/>
          </a:p>
        </p:txBody>
      </p:sp>
      <p:pic>
        <p:nvPicPr>
          <p:cNvPr id="5" name="Picture 4"/>
          <p:cNvPicPr>
            <a:picLocks noChangeAspect="1"/>
          </p:cNvPicPr>
          <p:nvPr/>
        </p:nvPicPr>
        <p:blipFill>
          <a:blip r:embed="rId2"/>
          <a:stretch>
            <a:fillRect/>
          </a:stretch>
        </p:blipFill>
        <p:spPr>
          <a:xfrm>
            <a:off x="7046912" y="442606"/>
            <a:ext cx="4439264" cy="1946480"/>
          </a:xfrm>
          <a:prstGeom prst="rect">
            <a:avLst/>
          </a:prstGeom>
        </p:spPr>
      </p:pic>
    </p:spTree>
    <p:extLst>
      <p:ext uri="{BB962C8B-B14F-4D97-AF65-F5344CB8AC3E}">
        <p14:creationId xmlns:p14="http://schemas.microsoft.com/office/powerpoint/2010/main" val="1642957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755" y="624110"/>
            <a:ext cx="9262857" cy="1280890"/>
          </a:xfrm>
        </p:spPr>
        <p:txBody>
          <a:bodyPr/>
          <a:lstStyle/>
          <a:p>
            <a:r>
              <a:rPr lang="en-US" dirty="0" smtClean="0"/>
              <a:t>What are the Results? The Good News</a:t>
            </a:r>
            <a:endParaRPr lang="en-US" dirty="0"/>
          </a:p>
        </p:txBody>
      </p:sp>
      <p:sp>
        <p:nvSpPr>
          <p:cNvPr id="3" name="Content Placeholder 2"/>
          <p:cNvSpPr>
            <a:spLocks noGrp="1"/>
          </p:cNvSpPr>
          <p:nvPr>
            <p:ph idx="1"/>
          </p:nvPr>
        </p:nvSpPr>
        <p:spPr>
          <a:xfrm>
            <a:off x="2241755" y="1533832"/>
            <a:ext cx="9262857" cy="5486399"/>
          </a:xfrm>
        </p:spPr>
        <p:txBody>
          <a:bodyPr>
            <a:normAutofit lnSpcReduction="10000"/>
          </a:bodyPr>
          <a:lstStyle/>
          <a:p>
            <a:r>
              <a:rPr lang="en-US" sz="2200" dirty="0" smtClean="0"/>
              <a:t>75-100% course pass rate of those who attend the PASS/ tutoring study sessions (more than 3 sessions), depending upon the course</a:t>
            </a:r>
          </a:p>
          <a:p>
            <a:r>
              <a:rPr lang="en-US" sz="2200" dirty="0" smtClean="0"/>
              <a:t>Greater than 300 pre-nursing students currently in advisement</a:t>
            </a:r>
          </a:p>
          <a:p>
            <a:r>
              <a:rPr lang="en-US" sz="2200" dirty="0" smtClean="0"/>
              <a:t>First year (CPN program) completion rate FY 18= 76.3%; retention per NLN = &gt;90%</a:t>
            </a:r>
          </a:p>
          <a:p>
            <a:r>
              <a:rPr lang="en-US" sz="2200" dirty="0" smtClean="0"/>
              <a:t>Second year (ADN program) completion rate FY 18= 87.5%; retention per NLN= &gt;90%</a:t>
            </a:r>
          </a:p>
          <a:p>
            <a:r>
              <a:rPr lang="en-US" sz="2200" dirty="0" smtClean="0"/>
              <a:t>Year 1 to Year 2 progression rate FY 18= 70%</a:t>
            </a:r>
          </a:p>
          <a:p>
            <a:r>
              <a:rPr lang="en-US" sz="2200" dirty="0" smtClean="0"/>
              <a:t>49% of FY 18 ADN graduates enrolled in a RN to BSN program within one year of graduating from Wor-Wic</a:t>
            </a:r>
          </a:p>
          <a:p>
            <a:r>
              <a:rPr lang="en-US" sz="2200" dirty="0" smtClean="0"/>
              <a:t>NCLEX-PN Pass Rates FY 18= 97.22%</a:t>
            </a:r>
          </a:p>
          <a:p>
            <a:r>
              <a:rPr lang="en-US" sz="2200" dirty="0" smtClean="0"/>
              <a:t>NCLEX-RN Pass Rates FY 18= 79.41% (Not as hoped)</a:t>
            </a:r>
          </a:p>
          <a:p>
            <a:pPr marL="0" indent="0">
              <a:buNone/>
            </a:pPr>
            <a:r>
              <a:rPr lang="en-US" sz="2200" dirty="0"/>
              <a:t> </a:t>
            </a:r>
            <a:r>
              <a:rPr lang="en-US" sz="2200" dirty="0" smtClean="0"/>
              <a:t> </a:t>
            </a:r>
            <a:endParaRPr lang="en-US" dirty="0"/>
          </a:p>
        </p:txBody>
      </p:sp>
    </p:spTree>
    <p:extLst>
      <p:ext uri="{BB962C8B-B14F-4D97-AF65-F5344CB8AC3E}">
        <p14:creationId xmlns:p14="http://schemas.microsoft.com/office/powerpoint/2010/main" val="3067963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735" y="624110"/>
            <a:ext cx="9085877" cy="1280890"/>
          </a:xfrm>
        </p:spPr>
        <p:txBody>
          <a:bodyPr/>
          <a:lstStyle/>
          <a:p>
            <a:r>
              <a:rPr lang="en-US" dirty="0" smtClean="0"/>
              <a:t>The Not So Great News!</a:t>
            </a:r>
            <a:endParaRPr lang="en-US" dirty="0"/>
          </a:p>
        </p:txBody>
      </p:sp>
      <p:sp>
        <p:nvSpPr>
          <p:cNvPr id="3" name="Content Placeholder 2"/>
          <p:cNvSpPr>
            <a:spLocks noGrp="1"/>
          </p:cNvSpPr>
          <p:nvPr>
            <p:ph idx="1"/>
          </p:nvPr>
        </p:nvSpPr>
        <p:spPr>
          <a:xfrm>
            <a:off x="2300747" y="1165124"/>
            <a:ext cx="9483213" cy="5220928"/>
          </a:xfrm>
        </p:spPr>
        <p:txBody>
          <a:bodyPr>
            <a:noAutofit/>
          </a:bodyPr>
          <a:lstStyle/>
          <a:p>
            <a:endParaRPr lang="en-US" sz="2200" dirty="0" smtClean="0"/>
          </a:p>
          <a:p>
            <a:r>
              <a:rPr lang="en-US" sz="2200" dirty="0" smtClean="0"/>
              <a:t>Very hard to get nursing students to attend any extra activities </a:t>
            </a:r>
          </a:p>
          <a:p>
            <a:r>
              <a:rPr lang="en-US" sz="2200" dirty="0" smtClean="0"/>
              <a:t>Not all students will go to PASS or meet with CACSIN </a:t>
            </a:r>
            <a:r>
              <a:rPr lang="en-US" sz="2200" dirty="0"/>
              <a:t>Coordinator. Many of the students who need to attend the PASS sessions and/or tutoring are the very ones who don’t show up or respond to CACSIN Coordinator’s </a:t>
            </a:r>
            <a:r>
              <a:rPr lang="en-US" sz="2200" dirty="0" smtClean="0"/>
              <a:t>messages</a:t>
            </a:r>
            <a:endParaRPr lang="en-US" sz="2200" dirty="0"/>
          </a:p>
          <a:p>
            <a:r>
              <a:rPr lang="en-US" sz="2200" dirty="0" smtClean="0"/>
              <a:t>Attendance at sponsored events that are not mandatory is low</a:t>
            </a:r>
          </a:p>
          <a:p>
            <a:r>
              <a:rPr lang="en-US" sz="2200" dirty="0" smtClean="0"/>
              <a:t>Retention and program completion rates have room for improvement</a:t>
            </a:r>
          </a:p>
          <a:p>
            <a:r>
              <a:rPr lang="en-US" sz="2200" dirty="0" smtClean="0"/>
              <a:t>NCLEX-RN first-time pass rates still marginal</a:t>
            </a:r>
            <a:endParaRPr lang="en-US" sz="2200" dirty="0"/>
          </a:p>
        </p:txBody>
      </p:sp>
    </p:spTree>
    <p:extLst>
      <p:ext uri="{BB962C8B-B14F-4D97-AF65-F5344CB8AC3E}">
        <p14:creationId xmlns:p14="http://schemas.microsoft.com/office/powerpoint/2010/main" val="3418423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Worked?</a:t>
            </a:r>
            <a:endParaRPr lang="en-US" dirty="0"/>
          </a:p>
        </p:txBody>
      </p:sp>
      <p:sp>
        <p:nvSpPr>
          <p:cNvPr id="3" name="Content Placeholder 2"/>
          <p:cNvSpPr>
            <a:spLocks noGrp="1"/>
          </p:cNvSpPr>
          <p:nvPr>
            <p:ph idx="1"/>
          </p:nvPr>
        </p:nvSpPr>
        <p:spPr>
          <a:xfrm>
            <a:off x="2589212" y="1905001"/>
            <a:ext cx="8915400" cy="4584290"/>
          </a:xfrm>
        </p:spPr>
        <p:txBody>
          <a:bodyPr>
            <a:noAutofit/>
          </a:bodyPr>
          <a:lstStyle/>
          <a:p>
            <a:r>
              <a:rPr lang="en-US" sz="2200" dirty="0" smtClean="0"/>
              <a:t>Anecdotal statements from past students show a tremendous advantage to PASS and the mentoring from the CACSIN Coordinator in their personal success.</a:t>
            </a:r>
          </a:p>
          <a:p>
            <a:r>
              <a:rPr lang="en-US" sz="2200" dirty="0" smtClean="0"/>
              <a:t>Retention/ program completion has increased some, particularly for LPN transfer students</a:t>
            </a:r>
          </a:p>
          <a:p>
            <a:r>
              <a:rPr lang="en-US" sz="2200" dirty="0" smtClean="0"/>
              <a:t>Many ADN graduates pursue their RN to BSN</a:t>
            </a:r>
            <a:r>
              <a:rPr lang="en-US" sz="2200" dirty="0"/>
              <a:t> </a:t>
            </a:r>
            <a:r>
              <a:rPr lang="en-US" sz="2200" dirty="0" smtClean="0"/>
              <a:t>and several have pursued advanced degrees</a:t>
            </a:r>
          </a:p>
          <a:p>
            <a:r>
              <a:rPr lang="en-US" sz="2200" dirty="0" smtClean="0"/>
              <a:t>Scheduled visits by colleges and universities have dramatically increased the students’ interest in pursuing degrees beyond the ADN</a:t>
            </a:r>
          </a:p>
          <a:p>
            <a:pPr marL="0" indent="0">
              <a:buNone/>
            </a:pPr>
            <a:endParaRPr lang="en-US" sz="2200" dirty="0"/>
          </a:p>
        </p:txBody>
      </p:sp>
    </p:spTree>
    <p:extLst>
      <p:ext uri="{BB962C8B-B14F-4D97-AF65-F5344CB8AC3E}">
        <p14:creationId xmlns:p14="http://schemas.microsoft.com/office/powerpoint/2010/main" val="2035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CPN and ADN Programs Since Beginning of CACSIN</a:t>
            </a:r>
            <a:endParaRPr lang="en-US" dirty="0"/>
          </a:p>
        </p:txBody>
      </p:sp>
      <p:sp>
        <p:nvSpPr>
          <p:cNvPr id="3" name="Content Placeholder 2"/>
          <p:cNvSpPr>
            <a:spLocks noGrp="1"/>
          </p:cNvSpPr>
          <p:nvPr>
            <p:ph idx="1"/>
          </p:nvPr>
        </p:nvSpPr>
        <p:spPr>
          <a:xfrm>
            <a:off x="2589212" y="1904999"/>
            <a:ext cx="8915400" cy="4702277"/>
          </a:xfrm>
        </p:spPr>
        <p:txBody>
          <a:bodyPr>
            <a:normAutofit lnSpcReduction="10000"/>
          </a:bodyPr>
          <a:lstStyle/>
          <a:p>
            <a:r>
              <a:rPr lang="en-US" sz="2200" dirty="0"/>
              <a:t>Study of TEAS results and progression of admitted CPN students through nursing program since 2014 prompted proposal for change in admissions criteria. New criteria approved and implemented for all applicants applying for fall 2019 admission.</a:t>
            </a:r>
          </a:p>
          <a:p>
            <a:r>
              <a:rPr lang="en-US" sz="2200" dirty="0" smtClean="0"/>
              <a:t>Professional development for all nursing faculty on test item development and revision of all exams in nursing courses to better prepare students for the NCLEX-RN</a:t>
            </a:r>
          </a:p>
          <a:p>
            <a:r>
              <a:rPr lang="en-US" sz="2200" dirty="0" smtClean="0"/>
              <a:t>Critical examination of all course curricula to assess for content saturation with revision of assigned content and skills</a:t>
            </a:r>
          </a:p>
          <a:p>
            <a:r>
              <a:rPr lang="en-US" sz="2200" dirty="0" smtClean="0"/>
              <a:t>Expansion of ADN year only by 16 seats and development of LPN to </a:t>
            </a:r>
            <a:r>
              <a:rPr lang="en-US" sz="2200" smtClean="0"/>
              <a:t>ADN Pathway to </a:t>
            </a:r>
            <a:r>
              <a:rPr lang="en-US" sz="2200" dirty="0" smtClean="0"/>
              <a:t>allow for LPNs to return to school for their ADN, then continue to RN to BSN</a:t>
            </a:r>
            <a:endParaRPr lang="en-US" sz="2200" dirty="0"/>
          </a:p>
        </p:txBody>
      </p:sp>
    </p:spTree>
    <p:extLst>
      <p:ext uri="{BB962C8B-B14F-4D97-AF65-F5344CB8AC3E}">
        <p14:creationId xmlns:p14="http://schemas.microsoft.com/office/powerpoint/2010/main" val="2959680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allowing us to share our CACSIN program with you.</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4494" y="2493931"/>
            <a:ext cx="3778249" cy="2908481"/>
          </a:xfrm>
        </p:spPr>
      </p:pic>
      <p:pic>
        <p:nvPicPr>
          <p:cNvPr id="5" name="Picture 4"/>
          <p:cNvPicPr>
            <a:picLocks noChangeAspect="1"/>
          </p:cNvPicPr>
          <p:nvPr/>
        </p:nvPicPr>
        <p:blipFill>
          <a:blip r:embed="rId3"/>
          <a:stretch>
            <a:fillRect/>
          </a:stretch>
        </p:blipFill>
        <p:spPr>
          <a:xfrm>
            <a:off x="7492181" y="2094271"/>
            <a:ext cx="3188724" cy="4159045"/>
          </a:xfrm>
          <a:prstGeom prst="rect">
            <a:avLst/>
          </a:prstGeom>
        </p:spPr>
      </p:pic>
    </p:spTree>
    <p:extLst>
      <p:ext uri="{BB962C8B-B14F-4D97-AF65-F5344CB8AC3E}">
        <p14:creationId xmlns:p14="http://schemas.microsoft.com/office/powerpoint/2010/main" val="389739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2589212" y="1725561"/>
            <a:ext cx="8915400" cy="4925961"/>
          </a:xfrm>
        </p:spPr>
        <p:txBody>
          <a:bodyPr>
            <a:normAutofit/>
          </a:bodyPr>
          <a:lstStyle/>
          <a:p>
            <a:r>
              <a:rPr lang="en-US" sz="2400" dirty="0" smtClean="0"/>
              <a:t>The Center for Academic and Career Success in Nursing Initiative is supported via the Nurse Support II grants from the Maryland Higher Education Commission and the Maryland Health Services Cost Review Commission</a:t>
            </a:r>
          </a:p>
          <a:p>
            <a:endParaRPr lang="en-US" sz="2400" dirty="0"/>
          </a:p>
          <a:p>
            <a:r>
              <a:rPr lang="en-US" sz="2400" dirty="0" smtClean="0"/>
              <a:t>The financial support from the Pathways: Enhancing Successful Completion of the BSN, an awarded planning grant (18-130) also assisted with the development of collaborative partnerships with four-year universities. This NSP II grant was made possible by the Maryland Higher Education Commission and the Maryland Health Services Cost Review Commission</a:t>
            </a:r>
            <a:endParaRPr lang="en-US" sz="2400" dirty="0"/>
          </a:p>
        </p:txBody>
      </p:sp>
    </p:spTree>
    <p:extLst>
      <p:ext uri="{BB962C8B-B14F-4D97-AF65-F5344CB8AC3E}">
        <p14:creationId xmlns:p14="http://schemas.microsoft.com/office/powerpoint/2010/main" val="2835233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CACSIN Overarching Goals</a:t>
            </a:r>
            <a:endParaRPr lang="en-US" dirty="0"/>
          </a:p>
        </p:txBody>
      </p:sp>
      <p:sp>
        <p:nvSpPr>
          <p:cNvPr id="3" name="Content Placeholder 2"/>
          <p:cNvSpPr>
            <a:spLocks noGrp="1"/>
          </p:cNvSpPr>
          <p:nvPr>
            <p:ph idx="1"/>
          </p:nvPr>
        </p:nvSpPr>
        <p:spPr>
          <a:xfrm>
            <a:off x="2592925" y="2050026"/>
            <a:ext cx="8915400" cy="4067673"/>
          </a:xfrm>
        </p:spPr>
        <p:txBody>
          <a:bodyPr>
            <a:normAutofit/>
          </a:bodyPr>
          <a:lstStyle/>
          <a:p>
            <a:r>
              <a:rPr lang="en-US" sz="2200" dirty="0" smtClean="0"/>
              <a:t>Recruit and admit qualified pre-nursing students, and retain them from semester 1 through the final semester of the ADN year.</a:t>
            </a:r>
          </a:p>
          <a:p>
            <a:r>
              <a:rPr lang="en-US" sz="2200" dirty="0" smtClean="0"/>
              <a:t>Prepare all nursing graduates for first-time success on the NCLEX-RN examination.</a:t>
            </a:r>
          </a:p>
          <a:p>
            <a:r>
              <a:rPr lang="en-US" sz="2200" dirty="0" smtClean="0"/>
              <a:t>Augment and encourage seamless pathways for pursuing an education beyond the associate degree.</a:t>
            </a:r>
            <a:endParaRPr lang="en-US" sz="2200" dirty="0"/>
          </a:p>
          <a:p>
            <a:r>
              <a:rPr lang="en-US" sz="2200" dirty="0" smtClean="0"/>
              <a:t>Provide support and resources for                                         transition into the health care workforce.</a:t>
            </a:r>
          </a:p>
        </p:txBody>
      </p:sp>
      <p:pic>
        <p:nvPicPr>
          <p:cNvPr id="4" name="Picture 3"/>
          <p:cNvPicPr>
            <a:picLocks noChangeAspect="1"/>
          </p:cNvPicPr>
          <p:nvPr/>
        </p:nvPicPr>
        <p:blipFill>
          <a:blip r:embed="rId2"/>
          <a:stretch>
            <a:fillRect/>
          </a:stretch>
        </p:blipFill>
        <p:spPr>
          <a:xfrm>
            <a:off x="9040761" y="4468760"/>
            <a:ext cx="2212258" cy="2241756"/>
          </a:xfrm>
          <a:prstGeom prst="rect">
            <a:avLst/>
          </a:prstGeom>
        </p:spPr>
      </p:pic>
    </p:spTree>
    <p:extLst>
      <p:ext uri="{BB962C8B-B14F-4D97-AF65-F5344CB8AC3E}">
        <p14:creationId xmlns:p14="http://schemas.microsoft.com/office/powerpoint/2010/main" val="132799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CACSIN 3 Tier Implementation Process </a:t>
            </a:r>
            <a:endParaRPr lang="en-US" dirty="0"/>
          </a:p>
        </p:txBody>
      </p:sp>
      <p:sp>
        <p:nvSpPr>
          <p:cNvPr id="3" name="Content Placeholder 2"/>
          <p:cNvSpPr>
            <a:spLocks noGrp="1"/>
          </p:cNvSpPr>
          <p:nvPr>
            <p:ph idx="1"/>
          </p:nvPr>
        </p:nvSpPr>
        <p:spPr>
          <a:xfrm>
            <a:off x="2658880" y="1905000"/>
            <a:ext cx="8915400" cy="4392561"/>
          </a:xfrm>
        </p:spPr>
        <p:txBody>
          <a:bodyPr>
            <a:normAutofit/>
          </a:bodyPr>
          <a:lstStyle/>
          <a:p>
            <a:r>
              <a:rPr lang="en-US" sz="2200" dirty="0" smtClean="0"/>
              <a:t>Tier I: Pre-Nursing Outreach Program</a:t>
            </a:r>
          </a:p>
          <a:p>
            <a:r>
              <a:rPr lang="en-US" sz="2200" dirty="0" smtClean="0"/>
              <a:t>Tier II: Retention and Success in Nursing Initiative</a:t>
            </a:r>
          </a:p>
          <a:p>
            <a:r>
              <a:rPr lang="en-US" sz="2200" dirty="0" smtClean="0"/>
              <a:t>Tier III: Career Readiness for the Nursing Professions Initiative</a:t>
            </a:r>
          </a:p>
          <a:p>
            <a:endParaRPr lang="en-US" dirty="0"/>
          </a:p>
        </p:txBody>
      </p:sp>
      <p:pic>
        <p:nvPicPr>
          <p:cNvPr id="5" name="Picture 4"/>
          <p:cNvPicPr>
            <a:picLocks noChangeAspect="1"/>
          </p:cNvPicPr>
          <p:nvPr/>
        </p:nvPicPr>
        <p:blipFill>
          <a:blip r:embed="rId2"/>
          <a:stretch>
            <a:fillRect/>
          </a:stretch>
        </p:blipFill>
        <p:spPr>
          <a:xfrm>
            <a:off x="3824749" y="4026309"/>
            <a:ext cx="5392993" cy="2504768"/>
          </a:xfrm>
          <a:prstGeom prst="rect">
            <a:avLst/>
          </a:prstGeom>
        </p:spPr>
      </p:pic>
    </p:spTree>
    <p:extLst>
      <p:ext uri="{BB962C8B-B14F-4D97-AF65-F5344CB8AC3E}">
        <p14:creationId xmlns:p14="http://schemas.microsoft.com/office/powerpoint/2010/main" val="239657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624110"/>
            <a:ext cx="8915400" cy="1280890"/>
          </a:xfrm>
        </p:spPr>
        <p:txBody>
          <a:bodyPr/>
          <a:lstStyle/>
          <a:p>
            <a:r>
              <a:rPr lang="en-US" dirty="0" smtClean="0"/>
              <a:t>Tier I: Recruitment/ Pre-Nursing Outreach</a:t>
            </a:r>
            <a:endParaRPr lang="en-US" dirty="0"/>
          </a:p>
        </p:txBody>
      </p:sp>
      <p:sp>
        <p:nvSpPr>
          <p:cNvPr id="3" name="Content Placeholder 2"/>
          <p:cNvSpPr>
            <a:spLocks noGrp="1"/>
          </p:cNvSpPr>
          <p:nvPr>
            <p:ph idx="1"/>
          </p:nvPr>
        </p:nvSpPr>
        <p:spPr>
          <a:xfrm>
            <a:off x="2589212" y="1905000"/>
            <a:ext cx="8915400" cy="4436806"/>
          </a:xfrm>
        </p:spPr>
        <p:txBody>
          <a:bodyPr>
            <a:normAutofit lnSpcReduction="10000"/>
          </a:bodyPr>
          <a:lstStyle/>
          <a:p>
            <a:r>
              <a:rPr lang="en-US" sz="2200" dirty="0" smtClean="0"/>
              <a:t>Speak with high </a:t>
            </a:r>
            <a:r>
              <a:rPr lang="en-US" sz="2200" dirty="0"/>
              <a:t>s</a:t>
            </a:r>
            <a:r>
              <a:rPr lang="en-US" sz="2200" dirty="0" smtClean="0"/>
              <a:t>chool students, encourage science courses, and emphasize having a clean background check/ host tours of Shockley Hall &amp; Nursing Dept.</a:t>
            </a:r>
          </a:p>
          <a:p>
            <a:r>
              <a:rPr lang="en-US" sz="2200" dirty="0" smtClean="0"/>
              <a:t>Visit local healthcare venues/ higher education fairs to present what Wor-Wic Community College can offer to their employees</a:t>
            </a:r>
          </a:p>
          <a:p>
            <a:r>
              <a:rPr lang="en-US" sz="2200" dirty="0" smtClean="0"/>
              <a:t>Hold Pre-Nursing Information Sessions to explain course work, clinical, and employment potential (required for applicants)</a:t>
            </a:r>
          </a:p>
          <a:p>
            <a:r>
              <a:rPr lang="en-US" sz="2200" dirty="0" smtClean="0"/>
              <a:t>TEAS test prep workshops</a:t>
            </a:r>
          </a:p>
          <a:p>
            <a:r>
              <a:rPr lang="en-US" sz="2200" dirty="0" smtClean="0"/>
              <a:t>Administration of the TEAS VI to incoming admitted beginning CPN cohorts</a:t>
            </a:r>
          </a:p>
          <a:p>
            <a:r>
              <a:rPr lang="en-US" sz="2200" dirty="0" smtClean="0"/>
              <a:t>PNSP (Pre-Nursing Success Program)</a:t>
            </a:r>
          </a:p>
          <a:p>
            <a:endParaRPr lang="en-US" sz="2200" dirty="0" smtClean="0"/>
          </a:p>
          <a:p>
            <a:endParaRPr lang="en-US" sz="2200" dirty="0" smtClean="0"/>
          </a:p>
          <a:p>
            <a:endParaRPr lang="en-US" dirty="0"/>
          </a:p>
        </p:txBody>
      </p:sp>
    </p:spTree>
    <p:extLst>
      <p:ext uri="{BB962C8B-B14F-4D97-AF65-F5344CB8AC3E}">
        <p14:creationId xmlns:p14="http://schemas.microsoft.com/office/powerpoint/2010/main" val="3161281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II: Retention and Success</a:t>
            </a:r>
            <a:endParaRPr lang="en-US" dirty="0"/>
          </a:p>
        </p:txBody>
      </p:sp>
      <p:sp>
        <p:nvSpPr>
          <p:cNvPr id="3" name="Content Placeholder 2"/>
          <p:cNvSpPr>
            <a:spLocks noGrp="1"/>
          </p:cNvSpPr>
          <p:nvPr>
            <p:ph idx="1"/>
          </p:nvPr>
        </p:nvSpPr>
        <p:spPr>
          <a:xfrm>
            <a:off x="2589212" y="1548581"/>
            <a:ext cx="8915400" cy="4362641"/>
          </a:xfrm>
        </p:spPr>
        <p:txBody>
          <a:bodyPr>
            <a:noAutofit/>
          </a:bodyPr>
          <a:lstStyle/>
          <a:p>
            <a:r>
              <a:rPr lang="en-US" sz="2200" dirty="0" smtClean="0"/>
              <a:t>Implement PASS (Peer Assisted Study Sessions) for nursing courses and have referral guidelines</a:t>
            </a:r>
          </a:p>
          <a:p>
            <a:r>
              <a:rPr lang="en-US" sz="2200" dirty="0" smtClean="0"/>
              <a:t>Individualized advisement/tutoring for students</a:t>
            </a:r>
          </a:p>
          <a:p>
            <a:r>
              <a:rPr lang="en-US" sz="2200" dirty="0" smtClean="0"/>
              <a:t>Ensure that CACSIN Coordinator is a visible part of the Nursing </a:t>
            </a:r>
            <a:r>
              <a:rPr lang="en-US" sz="2200" dirty="0"/>
              <a:t>D</a:t>
            </a:r>
            <a:r>
              <a:rPr lang="en-US" sz="2200" dirty="0" smtClean="0"/>
              <a:t>epartment and the campus at large</a:t>
            </a:r>
          </a:p>
          <a:p>
            <a:r>
              <a:rPr lang="en-US" sz="2200" dirty="0" smtClean="0"/>
              <a:t>CACSIN Coordinator will be an approachable guide for nursing students who need an advisor for problem solving</a:t>
            </a:r>
          </a:p>
          <a:p>
            <a:r>
              <a:rPr lang="en-US" sz="2200" dirty="0" smtClean="0"/>
              <a:t>Work with Exam Soft on line testing platform to give students a visual and tactile memory of the NCLEX testing platform</a:t>
            </a:r>
          </a:p>
        </p:txBody>
      </p:sp>
    </p:spTree>
    <p:extLst>
      <p:ext uri="{BB962C8B-B14F-4D97-AF65-F5344CB8AC3E}">
        <p14:creationId xmlns:p14="http://schemas.microsoft.com/office/powerpoint/2010/main" val="141995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II: Retention and Success</a:t>
            </a:r>
          </a:p>
        </p:txBody>
      </p:sp>
      <p:sp>
        <p:nvSpPr>
          <p:cNvPr id="3" name="Content Placeholder 2"/>
          <p:cNvSpPr>
            <a:spLocks noGrp="1"/>
          </p:cNvSpPr>
          <p:nvPr>
            <p:ph idx="1"/>
          </p:nvPr>
        </p:nvSpPr>
        <p:spPr>
          <a:xfrm>
            <a:off x="2589212" y="1710813"/>
            <a:ext cx="8915400" cy="4630993"/>
          </a:xfrm>
        </p:spPr>
        <p:txBody>
          <a:bodyPr>
            <a:normAutofit lnSpcReduction="10000"/>
          </a:bodyPr>
          <a:lstStyle/>
          <a:p>
            <a:r>
              <a:rPr lang="en-US" sz="2200" dirty="0" smtClean="0"/>
              <a:t>PassPoint PN and RN learning platform (LWW); now switching to ATI Learning System</a:t>
            </a:r>
          </a:p>
          <a:p>
            <a:r>
              <a:rPr lang="en-US" sz="2200" dirty="0"/>
              <a:t>Use end-of-course testing to obtain data on students and courses. HESI, ATI, </a:t>
            </a:r>
            <a:r>
              <a:rPr lang="en-US" sz="2200" dirty="0" smtClean="0"/>
              <a:t>PassPoint</a:t>
            </a:r>
            <a:endParaRPr lang="en-US" sz="2200" dirty="0"/>
          </a:p>
          <a:p>
            <a:r>
              <a:rPr lang="en-US" sz="2200" dirty="0" smtClean="0"/>
              <a:t>Workshops for current nursing students: Final exam reviews; film presentation, The Immortal Life of Henrietta Lack; poster presentations for social media etiquette and infamous contributors in medical history (also for pre-nursing and all college students)</a:t>
            </a:r>
          </a:p>
          <a:p>
            <a:r>
              <a:rPr lang="en-US" sz="2200" dirty="0" smtClean="0"/>
              <a:t>Professional development workshop for graduating ADN students on job application process, interview techniques, dressing for success and continuing their education for life-long learning</a:t>
            </a:r>
          </a:p>
          <a:p>
            <a:endParaRPr lang="en-US" sz="2200" dirty="0"/>
          </a:p>
        </p:txBody>
      </p:sp>
    </p:spTree>
    <p:extLst>
      <p:ext uri="{BB962C8B-B14F-4D97-AF65-F5344CB8AC3E}">
        <p14:creationId xmlns:p14="http://schemas.microsoft.com/office/powerpoint/2010/main" val="3421831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III: Career Readiness</a:t>
            </a:r>
            <a:endParaRPr lang="en-US" dirty="0"/>
          </a:p>
        </p:txBody>
      </p:sp>
      <p:sp>
        <p:nvSpPr>
          <p:cNvPr id="3" name="Content Placeholder 2"/>
          <p:cNvSpPr>
            <a:spLocks noGrp="1"/>
          </p:cNvSpPr>
          <p:nvPr>
            <p:ph idx="1"/>
          </p:nvPr>
        </p:nvSpPr>
        <p:spPr>
          <a:xfrm>
            <a:off x="2589212" y="2035277"/>
            <a:ext cx="8915400" cy="4144297"/>
          </a:xfrm>
        </p:spPr>
        <p:txBody>
          <a:bodyPr>
            <a:normAutofit/>
          </a:bodyPr>
          <a:lstStyle/>
          <a:p>
            <a:r>
              <a:rPr lang="en-US" sz="2200" dirty="0" smtClean="0"/>
              <a:t>On campus representation and presentation by 4-year universities that offer the RN to BSN and advanced degrees</a:t>
            </a:r>
          </a:p>
          <a:p>
            <a:r>
              <a:rPr lang="en-US" sz="2200" dirty="0" smtClean="0"/>
              <a:t>Individual counseling and readily available information for students regarding the RN to BSN and higher.</a:t>
            </a:r>
          </a:p>
          <a:p>
            <a:r>
              <a:rPr lang="en-US" sz="2200" dirty="0" smtClean="0"/>
              <a:t>Scholarship information available to students.</a:t>
            </a:r>
          </a:p>
          <a:p>
            <a:r>
              <a:rPr lang="en-US" sz="2200" dirty="0" smtClean="0"/>
              <a:t>Standardized exams to assess for NCLEX readiness</a:t>
            </a:r>
          </a:p>
          <a:p>
            <a:r>
              <a:rPr lang="en-US" sz="2200" dirty="0" smtClean="0"/>
              <a:t>NCLEX-RN Prep Boot Camp Week with NCLEX-RN Live Review</a:t>
            </a:r>
          </a:p>
          <a:p>
            <a:pPr marL="0" indent="0">
              <a:buNone/>
            </a:pPr>
            <a:endParaRPr lang="en-US" dirty="0"/>
          </a:p>
        </p:txBody>
      </p:sp>
    </p:spTree>
    <p:extLst>
      <p:ext uri="{BB962C8B-B14F-4D97-AF65-F5344CB8AC3E}">
        <p14:creationId xmlns:p14="http://schemas.microsoft.com/office/powerpoint/2010/main" val="275874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III: Career Readiness</a:t>
            </a:r>
          </a:p>
        </p:txBody>
      </p:sp>
      <p:sp>
        <p:nvSpPr>
          <p:cNvPr id="3" name="Content Placeholder 2"/>
          <p:cNvSpPr>
            <a:spLocks noGrp="1"/>
          </p:cNvSpPr>
          <p:nvPr>
            <p:ph idx="1"/>
          </p:nvPr>
        </p:nvSpPr>
        <p:spPr>
          <a:xfrm>
            <a:off x="2054326" y="1711830"/>
            <a:ext cx="8915400" cy="4599039"/>
          </a:xfrm>
        </p:spPr>
        <p:txBody>
          <a:bodyPr>
            <a:normAutofit/>
          </a:bodyPr>
          <a:lstStyle/>
          <a:p>
            <a:r>
              <a:rPr lang="en-US" sz="2200" dirty="0"/>
              <a:t>Higher education and career fairs in collaboration with Student Services Dept. at least once per year, and offered separately for health career majors in addition</a:t>
            </a:r>
          </a:p>
          <a:p>
            <a:r>
              <a:rPr lang="en-US" sz="2200" dirty="0"/>
              <a:t>Collaborative partnerships with 4-year universities for transition and transfer to RN to BSN </a:t>
            </a:r>
            <a:r>
              <a:rPr lang="en-US" sz="2200" dirty="0" smtClean="0"/>
              <a:t>programs/ more ‘in the works’</a:t>
            </a:r>
            <a:endParaRPr lang="en-US" sz="2200" dirty="0"/>
          </a:p>
          <a:p>
            <a:endParaRPr lang="en-US" sz="2200" dirty="0"/>
          </a:p>
        </p:txBody>
      </p:sp>
      <p:pic>
        <p:nvPicPr>
          <p:cNvPr id="4" name="Picture 3"/>
          <p:cNvPicPr>
            <a:picLocks noChangeAspect="1"/>
          </p:cNvPicPr>
          <p:nvPr/>
        </p:nvPicPr>
        <p:blipFill>
          <a:blip r:embed="rId2"/>
          <a:stretch>
            <a:fillRect/>
          </a:stretch>
        </p:blipFill>
        <p:spPr>
          <a:xfrm>
            <a:off x="5080818" y="3799554"/>
            <a:ext cx="3668047" cy="988354"/>
          </a:xfrm>
          <a:prstGeom prst="rect">
            <a:avLst/>
          </a:prstGeom>
        </p:spPr>
      </p:pic>
      <p:pic>
        <p:nvPicPr>
          <p:cNvPr id="5" name="Picture 4"/>
          <p:cNvPicPr>
            <a:picLocks noChangeAspect="1"/>
          </p:cNvPicPr>
          <p:nvPr/>
        </p:nvPicPr>
        <p:blipFill>
          <a:blip r:embed="rId3"/>
          <a:stretch>
            <a:fillRect/>
          </a:stretch>
        </p:blipFill>
        <p:spPr>
          <a:xfrm>
            <a:off x="1917290" y="5257749"/>
            <a:ext cx="3023420" cy="1083548"/>
          </a:xfrm>
          <a:prstGeom prst="rect">
            <a:avLst/>
          </a:prstGeom>
        </p:spPr>
      </p:pic>
      <p:pic>
        <p:nvPicPr>
          <p:cNvPr id="6" name="Picture 5"/>
          <p:cNvPicPr>
            <a:picLocks noChangeAspect="1"/>
          </p:cNvPicPr>
          <p:nvPr/>
        </p:nvPicPr>
        <p:blipFill>
          <a:blip r:embed="rId4"/>
          <a:stretch>
            <a:fillRect/>
          </a:stretch>
        </p:blipFill>
        <p:spPr>
          <a:xfrm>
            <a:off x="9142898" y="3799554"/>
            <a:ext cx="2257605" cy="2541743"/>
          </a:xfrm>
          <a:prstGeom prst="rect">
            <a:avLst/>
          </a:prstGeom>
        </p:spPr>
      </p:pic>
      <p:pic>
        <p:nvPicPr>
          <p:cNvPr id="7" name="Picture 6"/>
          <p:cNvPicPr>
            <a:picLocks noChangeAspect="1"/>
          </p:cNvPicPr>
          <p:nvPr/>
        </p:nvPicPr>
        <p:blipFill>
          <a:blip r:embed="rId5"/>
          <a:stretch>
            <a:fillRect/>
          </a:stretch>
        </p:blipFill>
        <p:spPr>
          <a:xfrm>
            <a:off x="5574890" y="5117690"/>
            <a:ext cx="3214277" cy="1363667"/>
          </a:xfrm>
          <a:prstGeom prst="rect">
            <a:avLst/>
          </a:prstGeom>
        </p:spPr>
      </p:pic>
      <p:pic>
        <p:nvPicPr>
          <p:cNvPr id="9" name="Picture 8"/>
          <p:cNvPicPr>
            <a:picLocks noChangeAspect="1"/>
          </p:cNvPicPr>
          <p:nvPr/>
        </p:nvPicPr>
        <p:blipFill>
          <a:blip r:embed="rId6"/>
          <a:stretch>
            <a:fillRect/>
          </a:stretch>
        </p:blipFill>
        <p:spPr>
          <a:xfrm>
            <a:off x="1917289" y="3799554"/>
            <a:ext cx="3163529" cy="1200150"/>
          </a:xfrm>
          <a:prstGeom prst="rect">
            <a:avLst/>
          </a:prstGeom>
        </p:spPr>
      </p:pic>
    </p:spTree>
    <p:extLst>
      <p:ext uri="{BB962C8B-B14F-4D97-AF65-F5344CB8AC3E}">
        <p14:creationId xmlns:p14="http://schemas.microsoft.com/office/powerpoint/2010/main" val="3797917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813</TotalTime>
  <Words>1053</Words>
  <Application>Microsoft Office PowerPoint</Application>
  <PresentationFormat>Custom</PresentationFormat>
  <Paragraphs>77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Wisp</vt:lpstr>
      <vt:lpstr>CACSIN</vt:lpstr>
      <vt:lpstr>Acknowledgements</vt:lpstr>
      <vt:lpstr>CACSIN Overarching Goals</vt:lpstr>
      <vt:lpstr>CACSIN 3 Tier Implementation Process </vt:lpstr>
      <vt:lpstr>Tier I: Recruitment/ Pre-Nursing Outreach</vt:lpstr>
      <vt:lpstr>Tier II: Retention and Success</vt:lpstr>
      <vt:lpstr>Tier II: Retention and Success</vt:lpstr>
      <vt:lpstr>Tier III: Career Readiness</vt:lpstr>
      <vt:lpstr>Tier III: Career Readiness</vt:lpstr>
      <vt:lpstr>What are the Results? The Good News</vt:lpstr>
      <vt:lpstr>The Not So Great News!</vt:lpstr>
      <vt:lpstr>What has Worked?</vt:lpstr>
      <vt:lpstr>Changes to CPN and ADN Programs Since Beginning of CACSIN</vt:lpstr>
      <vt:lpstr>Thank you for allowing us to share our CACSIN program with you.</vt:lpstr>
    </vt:vector>
  </TitlesOfParts>
  <Company>Wor-Wic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CACSIN</dc:title>
  <dc:creator>Budd, Pamela</dc:creator>
  <cp:lastModifiedBy>Kimberly Ford</cp:lastModifiedBy>
  <cp:revision>43</cp:revision>
  <cp:lastPrinted>2019-03-07T20:24:20Z</cp:lastPrinted>
  <dcterms:created xsi:type="dcterms:W3CDTF">2019-03-05T17:52:06Z</dcterms:created>
  <dcterms:modified xsi:type="dcterms:W3CDTF">2019-04-18T16:50:55Z</dcterms:modified>
</cp:coreProperties>
</file>